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409" r:id="rId3"/>
    <p:sldId id="458" r:id="rId4"/>
    <p:sldId id="453" r:id="rId5"/>
    <p:sldId id="460" r:id="rId6"/>
    <p:sldId id="470" r:id="rId7"/>
    <p:sldId id="471" r:id="rId8"/>
    <p:sldId id="468" r:id="rId9"/>
    <p:sldId id="465" r:id="rId10"/>
    <p:sldId id="469" r:id="rId11"/>
    <p:sldId id="266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AF"/>
    <a:srgbClr val="1F6967"/>
    <a:srgbClr val="41CAC7"/>
    <a:srgbClr val="97D8E1"/>
    <a:srgbClr val="C8EFEE"/>
    <a:srgbClr val="2D9797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388" autoAdjust="0"/>
  </p:normalViewPr>
  <p:slideViewPr>
    <p:cSldViewPr>
      <p:cViewPr>
        <p:scale>
          <a:sx n="87" d="100"/>
          <a:sy n="87" d="100"/>
        </p:scale>
        <p:origin x="-118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628" cy="511730"/>
          </a:xfrm>
          <a:prstGeom prst="rect">
            <a:avLst/>
          </a:prstGeom>
        </p:spPr>
        <p:txBody>
          <a:bodyPr vert="horz" lIns="94967" tIns="47484" rIns="94967" bIns="474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187" y="1"/>
            <a:ext cx="3077628" cy="511730"/>
          </a:xfrm>
          <a:prstGeom prst="rect">
            <a:avLst/>
          </a:prstGeom>
        </p:spPr>
        <p:txBody>
          <a:bodyPr vert="horz" lIns="94967" tIns="47484" rIns="94967" bIns="47484" rtlCol="0"/>
          <a:lstStyle>
            <a:lvl1pPr algn="r">
              <a:defRPr sz="1200"/>
            </a:lvl1pPr>
          </a:lstStyle>
          <a:p>
            <a:fld id="{A4547ED3-BE4F-489A-84E8-848BB077D655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243"/>
            <a:ext cx="3077628" cy="511730"/>
          </a:xfrm>
          <a:prstGeom prst="rect">
            <a:avLst/>
          </a:prstGeom>
        </p:spPr>
        <p:txBody>
          <a:bodyPr vert="horz" lIns="94967" tIns="47484" rIns="94967" bIns="474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187" y="9721243"/>
            <a:ext cx="3077628" cy="511730"/>
          </a:xfrm>
          <a:prstGeom prst="rect">
            <a:avLst/>
          </a:prstGeom>
        </p:spPr>
        <p:txBody>
          <a:bodyPr vert="horz" lIns="94967" tIns="47484" rIns="94967" bIns="47484" rtlCol="0" anchor="b"/>
          <a:lstStyle>
            <a:lvl1pPr algn="r">
              <a:defRPr sz="1200"/>
            </a:lvl1pPr>
          </a:lstStyle>
          <a:p>
            <a:fld id="{81547439-16F1-464E-AD33-DECF885C8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1730"/>
          </a:xfrm>
          <a:prstGeom prst="rect">
            <a:avLst/>
          </a:prstGeom>
        </p:spPr>
        <p:txBody>
          <a:bodyPr vert="horz" lIns="94967" tIns="47484" rIns="94967" bIns="474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730"/>
          </a:xfrm>
          <a:prstGeom prst="rect">
            <a:avLst/>
          </a:prstGeom>
        </p:spPr>
        <p:txBody>
          <a:bodyPr vert="horz" lIns="94967" tIns="47484" rIns="94967" bIns="47484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67" tIns="47484" rIns="94967" bIns="474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967" tIns="47484" rIns="94967" bIns="474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7739" cy="511730"/>
          </a:xfrm>
          <a:prstGeom prst="rect">
            <a:avLst/>
          </a:prstGeom>
        </p:spPr>
        <p:txBody>
          <a:bodyPr vert="horz" lIns="94967" tIns="47484" rIns="94967" bIns="474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1730"/>
          </a:xfrm>
          <a:prstGeom prst="rect">
            <a:avLst/>
          </a:prstGeom>
        </p:spPr>
        <p:txBody>
          <a:bodyPr vert="horz" lIns="94967" tIns="47484" rIns="94967" bIns="47484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E78E74-45AE-495C-B5F7-029B8B172C1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AFE-B8E9-44AC-B69A-A7557085D9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8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D716-2233-4852-A337-56BCCE1E09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BD04-EF2B-41DA-B3FF-F1C16E559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3948-689D-4391-B57F-BD1A4A16F7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1EA0-DFAA-4E32-9ED4-37C7606F7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FC14-5A94-4B4E-8CA4-65F01E30DE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A978-66BF-4DDE-AAA2-35B495C85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4739-D81E-4982-BA69-4E06D00CCD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864B-92A4-4CE3-9415-10AF41112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7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FBD1-DDFB-48C4-A0F7-D5413892C5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A7A0-5A10-479A-94E1-42400A1BD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8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F9F0-5DCB-4A2F-B960-1CE670EFB6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620B-36C0-4149-A8D0-D844211083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9A3B-4D5A-4ED8-96B4-289E9F863E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3E0-5B3F-4A9B-A78A-6AFF7A05F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26ED-2514-49F9-BD57-0976A4FCA6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F837-161F-42EB-ACE3-E6E1AF697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3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02F4-6A8F-4B17-9BF3-4721ACF022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1542-F9D6-471E-AFAB-EA2E9C2F71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8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ACD-6251-4225-AE84-FC564FA9CB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B14E-2933-406A-898B-57D5CE5702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DDBF-BB8C-46D8-A517-9FF27FBA83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E4EA-7C04-417E-B9DC-C5AF0E26CBE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C80C-9D3C-424F-8C16-12C28B9C1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42C8-A30D-4AB1-97E5-214249F7F5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B2DA-256F-4B08-AE55-40BF4BABF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70CB-7C4D-4DB6-A1A3-77A8FA387C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A0D7-C4BE-4F7E-A927-636E9C3AC0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A84B-03F3-4587-A893-20B1E39E8B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6EBA-47F2-42A5-A205-EA1241E6D9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6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8786-0DDD-47E5-83B3-3F46C9C203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4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26B2-8416-442B-9DCC-946171D2F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5B32-2AAE-4B2C-B787-A071817951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B62A-3700-4C74-8BFB-F1003407C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2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C7C87-5C29-4056-8331-06B8AC217F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D9011-B22C-4448-8495-790CF522A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drav-support@netrik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856984" cy="2016224"/>
          </a:xfrm>
        </p:spPr>
        <p:txBody>
          <a:bodyPr/>
          <a:lstStyle/>
          <a:p>
            <a:pPr algn="r"/>
            <a:r>
              <a:rPr lang="ru-RU" sz="2800" b="1" dirty="0" smtClean="0"/>
              <a:t>О порядке электронного информационного взаимодействия при экстренной госпитализации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969" y="5475994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smtClean="0">
                <a:solidFill>
                  <a:prstClr val="white"/>
                </a:solidFill>
              </a:rPr>
              <a:t>                       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923928" y="5445224"/>
            <a:ext cx="5199977" cy="7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Попов П.С. </a:t>
            </a:r>
            <a:r>
              <a:rPr lang="ru-RU" sz="2000" dirty="0">
                <a:solidFill>
                  <a:prstClr val="white"/>
                </a:solidFill>
              </a:rPr>
              <a:t>–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Ведущий инженер СПб </a:t>
            </a:r>
            <a:r>
              <a:rPr lang="ru-RU" sz="2000" dirty="0">
                <a:solidFill>
                  <a:prstClr val="white"/>
                </a:solidFill>
              </a:rPr>
              <a:t>ГБУЗ МИАЦ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634" y="5475994"/>
            <a:ext cx="235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</a:rPr>
              <a:t>15 февраля 2019 </a:t>
            </a:r>
            <a:r>
              <a:rPr lang="ru-RU" b="1" dirty="0">
                <a:solidFill>
                  <a:prstClr val="white"/>
                </a:solidFill>
              </a:rPr>
              <a:t>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9888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Спасибо за внимание!</a:t>
            </a:r>
            <a:endParaRPr lang="ru-RU" sz="4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2777" y="3212976"/>
            <a:ext cx="8229600" cy="136815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0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rgbClr val="6B6B6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320" y="321297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Попов Петр Станиславович</a:t>
            </a:r>
            <a:r>
              <a:rPr lang="ru-RU" sz="2000" b="1" dirty="0">
                <a:solidFill>
                  <a:srgbClr val="6B6B6B"/>
                </a:solidFill>
              </a:rPr>
              <a:t/>
            </a:r>
            <a:br>
              <a:rPr lang="ru-RU" sz="2000" b="1" dirty="0">
                <a:solidFill>
                  <a:srgbClr val="6B6B6B"/>
                </a:solidFill>
              </a:rPr>
            </a:br>
            <a:r>
              <a:rPr lang="en-US" sz="2000" dirty="0"/>
              <a:t>e</a:t>
            </a:r>
            <a:r>
              <a:rPr lang="ru-RU" sz="2000" dirty="0"/>
              <a:t>-</a:t>
            </a:r>
            <a:r>
              <a:rPr lang="en-US" sz="2000" dirty="0"/>
              <a:t>mail</a:t>
            </a:r>
            <a:r>
              <a:rPr lang="ru-RU" sz="2000" dirty="0"/>
              <a:t>: </a:t>
            </a:r>
            <a:r>
              <a:rPr lang="en-US" sz="2000" dirty="0" smtClean="0"/>
              <a:t>PopovP@spbmiac.ru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dirty="0" smtClean="0"/>
              <a:t>812)576-22-2</a:t>
            </a:r>
            <a:r>
              <a:rPr lang="en-US" sz="2000" dirty="0" smtClean="0"/>
              <a:t>6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6B6B6B"/>
                </a:solidFill>
              </a:rPr>
              <a:t>Документационный центр МИАЦ - </a:t>
            </a:r>
            <a:r>
              <a:rPr lang="en-US" sz="2000" b="1" u="sng" dirty="0" smtClean="0">
                <a:solidFill>
                  <a:prstClr val="black"/>
                </a:solidFill>
              </a:rPr>
              <a:t>docs.spbmiac.ru</a:t>
            </a:r>
            <a:endParaRPr lang="ru-RU" sz="2000" b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srgbClr val="6B6B6B"/>
                </a:solidFill>
              </a:rPr>
              <a:t>(презентация </a:t>
            </a:r>
            <a:r>
              <a:rPr lang="ru-RU" sz="2000" dirty="0">
                <a:solidFill>
                  <a:srgbClr val="6B6B6B"/>
                </a:solidFill>
              </a:rPr>
              <a:t>доступна в разделе Презентации </a:t>
            </a:r>
            <a:r>
              <a:rPr lang="ru-RU" sz="2000" dirty="0" smtClean="0">
                <a:solidFill>
                  <a:srgbClr val="6B6B6B"/>
                </a:solidFill>
              </a:rPr>
              <a:t>МИАЦ)</a:t>
            </a:r>
            <a:endParaRPr lang="ru-RU" sz="2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66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Информационное взаимодействие между стационарами и ГССМП 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373" y="1129872"/>
            <a:ext cx="7848872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Электронный информационный обмен между ГССМП и </a:t>
            </a:r>
            <a:r>
              <a:rPr lang="en-US" sz="2400" dirty="0" smtClean="0"/>
              <a:t>C</a:t>
            </a:r>
            <a:r>
              <a:rPr lang="ru-RU" sz="2400" dirty="0" err="1" smtClean="0"/>
              <a:t>тационаром</a:t>
            </a:r>
            <a:r>
              <a:rPr lang="ru-RU" sz="2400" dirty="0" smtClean="0"/>
              <a:t> </a:t>
            </a:r>
            <a:r>
              <a:rPr lang="ru-RU" sz="2400" dirty="0"/>
              <a:t>организуется для обеспечения выполнения следующих задач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Передача </a:t>
            </a:r>
            <a:r>
              <a:rPr lang="ru-RU" sz="2400" dirty="0"/>
              <a:t>данных по движению коечного </a:t>
            </a:r>
            <a:r>
              <a:rPr lang="ru-RU" sz="2400" dirty="0" smtClean="0"/>
              <a:t>фонда из  Стационара в ГССМП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Передача сводок Стационара </a:t>
            </a:r>
            <a:r>
              <a:rPr lang="ru-RU" sz="2400" dirty="0"/>
              <a:t>в </a:t>
            </a:r>
            <a:r>
              <a:rPr lang="ru-RU" sz="2400" dirty="0" smtClean="0"/>
              <a:t>ГССМП</a:t>
            </a: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Передача </a:t>
            </a:r>
            <a:r>
              <a:rPr lang="ru-RU" sz="2400" dirty="0"/>
              <a:t>первого листа истории болезни из </a:t>
            </a:r>
            <a:r>
              <a:rPr lang="ru-RU" sz="2400" dirty="0" smtClean="0"/>
              <a:t>Стационара </a:t>
            </a:r>
            <a:r>
              <a:rPr lang="ru-RU" sz="2400" dirty="0"/>
              <a:t>в </a:t>
            </a:r>
            <a:r>
              <a:rPr lang="ru-RU" sz="2400" dirty="0" smtClean="0"/>
              <a:t>ГССМП </a:t>
            </a:r>
            <a:endParaRPr lang="ru-RU" sz="2400" dirty="0"/>
          </a:p>
          <a:p>
            <a:pPr algn="just">
              <a:lnSpc>
                <a:spcPct val="115000"/>
              </a:lnSpc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355700" y="1517747"/>
            <a:ext cx="2848148" cy="4359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3528" y="356697"/>
            <a:ext cx="8064896" cy="34801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Схема взаимодействия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3" y="1887079"/>
            <a:ext cx="1270386" cy="163576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40008" y="2896372"/>
            <a:ext cx="185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Интеграция МИС Стационара</a:t>
            </a:r>
            <a:endParaRPr lang="en-US" sz="20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4318081" y="1148415"/>
            <a:ext cx="167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ГИС РЕГИЗ</a:t>
            </a:r>
            <a:endParaRPr lang="ru-RU" sz="1100" b="1" dirty="0" smtClean="0"/>
          </a:p>
        </p:txBody>
      </p:sp>
      <p:cxnSp>
        <p:nvCxnSpPr>
          <p:cNvPr id="79" name="Straight Arrow Connector 81"/>
          <p:cNvCxnSpPr>
            <a:endCxn id="17" idx="1"/>
          </p:cNvCxnSpPr>
          <p:nvPr/>
        </p:nvCxnSpPr>
        <p:spPr>
          <a:xfrm>
            <a:off x="3203848" y="2492896"/>
            <a:ext cx="4027431" cy="96187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0783" y="4553038"/>
            <a:ext cx="1865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Программа ГИС РЕГИЗ «Журнал сводок»</a:t>
            </a:r>
          </a:p>
        </p:txBody>
      </p:sp>
      <p:pic>
        <p:nvPicPr>
          <p:cNvPr id="5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08" y="4589128"/>
            <a:ext cx="844426" cy="572030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2" y="2704960"/>
            <a:ext cx="951310" cy="64443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78420" y="1610079"/>
            <a:ext cx="21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Стационары</a:t>
            </a:r>
            <a:endParaRPr lang="ru-RU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8421" y="2312545"/>
            <a:ext cx="175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ВАРИАНТ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569" y="4152928"/>
            <a:ext cx="185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ВАРИАНТ 2</a:t>
            </a: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9" y="3012490"/>
            <a:ext cx="1305784" cy="8845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49128" y="2443350"/>
            <a:ext cx="145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ГССМП</a:t>
            </a:r>
          </a:p>
        </p:txBody>
      </p:sp>
      <p:cxnSp>
        <p:nvCxnSpPr>
          <p:cNvPr id="24" name="Straight Arrow Connector 81"/>
          <p:cNvCxnSpPr/>
          <p:nvPr/>
        </p:nvCxnSpPr>
        <p:spPr>
          <a:xfrm>
            <a:off x="2296422" y="3573016"/>
            <a:ext cx="4934857" cy="124494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86877" y="3896258"/>
            <a:ext cx="337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Предыдущий вариант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15115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6696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Нормативные документы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836712"/>
            <a:ext cx="864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i="1" dirty="0" smtClean="0">
                <a:solidFill>
                  <a:srgbClr val="953735"/>
                </a:solidFill>
              </a:rPr>
              <a:t>Распоряжение Комитета по здравоохранению от 29.12.2018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№716-р  </a:t>
            </a:r>
          </a:p>
          <a:p>
            <a:pPr algn="just"/>
            <a:r>
              <a:rPr lang="ru-RU" altLang="ru-RU" sz="2000" i="1" dirty="0" smtClean="0">
                <a:solidFill>
                  <a:srgbClr val="953735"/>
                </a:solidFill>
              </a:rPr>
              <a:t>«</a:t>
            </a:r>
            <a:r>
              <a:rPr lang="ru-RU" altLang="ru-RU" sz="2000" i="1" dirty="0">
                <a:solidFill>
                  <a:srgbClr val="953735"/>
                </a:solidFill>
              </a:rPr>
              <a:t>О </a:t>
            </a:r>
            <a:r>
              <a:rPr lang="ru-RU" altLang="ru-RU" sz="2000" i="1" dirty="0" smtClean="0">
                <a:solidFill>
                  <a:srgbClr val="953735"/>
                </a:solidFill>
              </a:rPr>
              <a:t>порядке электронного информационного взаимодействия при экстренной госпитализации»</a:t>
            </a:r>
            <a:endParaRPr lang="ru-RU" altLang="ru-RU" sz="2000" i="1" dirty="0">
              <a:solidFill>
                <a:srgbClr val="95373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83" y="2132856"/>
            <a:ext cx="8064896" cy="43204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Этапы, сроки, участники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24905"/>
              </p:ext>
            </p:extLst>
          </p:nvPr>
        </p:nvGraphicFramePr>
        <p:xfrm>
          <a:off x="107504" y="2636912"/>
          <a:ext cx="8865250" cy="2511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670"/>
                <a:gridCol w="2522010"/>
                <a:gridCol w="3056983"/>
                <a:gridCol w="2445587"/>
              </a:tblGrid>
              <a:tr h="1255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подключения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начала передачи суточных сводок о движении пациентов стационара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начала передачи сведения о наличии свободных мест в стационаре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</a:t>
                      </a:r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медицинских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этап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01.03.2019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01.03.2019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этап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01.06.2019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01.06.2019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этап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01.09.2019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01.09.2019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5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928" y="5090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Медицинские организации первой очереди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</a:t>
            </a:r>
            <a:r>
              <a:rPr lang="ru-RU" sz="2000" b="1" dirty="0" smtClean="0"/>
              <a:t>.   ГБУ </a:t>
            </a:r>
            <a:r>
              <a:rPr lang="ru-RU" sz="2000" b="1" dirty="0"/>
              <a:t>«Санкт-Петербургский научно-исследовательский институт скорой помощи </a:t>
            </a:r>
            <a:r>
              <a:rPr lang="ru-RU" sz="2000" b="1" dirty="0" err="1" smtClean="0"/>
              <a:t>им.И.И</a:t>
            </a:r>
            <a:r>
              <a:rPr lang="ru-RU" sz="2000" b="1" dirty="0"/>
              <a:t>. </a:t>
            </a:r>
            <a:r>
              <a:rPr lang="ru-RU" sz="2000" b="1" dirty="0" err="1"/>
              <a:t>Джанелидзе</a:t>
            </a:r>
            <a:r>
              <a:rPr lang="ru-RU" sz="2000" b="1" dirty="0"/>
              <a:t>»</a:t>
            </a:r>
          </a:p>
          <a:p>
            <a:r>
              <a:rPr lang="ru-RU" sz="2000" b="1" dirty="0" smtClean="0"/>
              <a:t>2.   СПб ГБУЗ «Городская </a:t>
            </a:r>
            <a:r>
              <a:rPr lang="ru-RU" sz="2000" b="1" dirty="0"/>
              <a:t>Покровская больница»</a:t>
            </a:r>
          </a:p>
          <a:p>
            <a:r>
              <a:rPr lang="ru-RU" sz="2000" b="1" dirty="0" smtClean="0"/>
              <a:t>3.   СПб ГБУЗ «Городская </a:t>
            </a:r>
            <a:r>
              <a:rPr lang="ru-RU" sz="2000" b="1" dirty="0"/>
              <a:t>многопрофильная больница №2»</a:t>
            </a:r>
          </a:p>
          <a:p>
            <a:r>
              <a:rPr lang="ru-RU" sz="2000" b="1" dirty="0" smtClean="0"/>
              <a:t>4.   СПб ГБУЗ «Городская </a:t>
            </a:r>
            <a:r>
              <a:rPr lang="ru-RU" sz="2000" b="1" dirty="0"/>
              <a:t>больница Святой </a:t>
            </a:r>
            <a:r>
              <a:rPr lang="ru-RU" sz="2000" b="1" dirty="0" err="1"/>
              <a:t>преподобномученицы</a:t>
            </a:r>
            <a:r>
              <a:rPr lang="ru-RU" sz="2000" b="1" dirty="0"/>
              <a:t> </a:t>
            </a:r>
            <a:r>
              <a:rPr lang="ru-RU" sz="2000" b="1" dirty="0" smtClean="0"/>
              <a:t>Елизаветы</a:t>
            </a:r>
            <a:r>
              <a:rPr lang="ru-RU" sz="2000" b="1" dirty="0"/>
              <a:t>»</a:t>
            </a:r>
          </a:p>
          <a:p>
            <a:r>
              <a:rPr lang="ru-RU" sz="2000" b="1" dirty="0" smtClean="0"/>
              <a:t>5.   СПб ГБУЗ «Городская </a:t>
            </a:r>
            <a:r>
              <a:rPr lang="ru-RU" sz="2000" b="1" dirty="0"/>
              <a:t>больница Святого великомученика Георгия»</a:t>
            </a:r>
          </a:p>
          <a:p>
            <a:r>
              <a:rPr lang="ru-RU" sz="2000" b="1" dirty="0" smtClean="0"/>
              <a:t>6.   СПб ГБУЗ «Городская </a:t>
            </a:r>
            <a:r>
              <a:rPr lang="ru-RU" sz="2000" b="1" dirty="0"/>
              <a:t>больница № 9»</a:t>
            </a:r>
          </a:p>
          <a:p>
            <a:r>
              <a:rPr lang="ru-RU" sz="2000" b="1" dirty="0" smtClean="0"/>
              <a:t>7.   СПб ГБУЗ «Городская </a:t>
            </a:r>
            <a:r>
              <a:rPr lang="ru-RU" sz="2000" b="1" dirty="0"/>
              <a:t>больница № 14»</a:t>
            </a:r>
          </a:p>
          <a:p>
            <a:r>
              <a:rPr lang="ru-RU" sz="2000" b="1" dirty="0" smtClean="0"/>
              <a:t>8.   СПб ГБУЗ «</a:t>
            </a:r>
            <a:r>
              <a:rPr lang="ru-RU" sz="2000" b="1" dirty="0"/>
              <a:t>Городская больница № 15»</a:t>
            </a:r>
          </a:p>
          <a:p>
            <a:r>
              <a:rPr lang="ru-RU" sz="2000" b="1" dirty="0" smtClean="0"/>
              <a:t>9.   СПб ГБУЗ «Городская </a:t>
            </a:r>
            <a:r>
              <a:rPr lang="ru-RU" sz="2000" b="1" dirty="0"/>
              <a:t>Мариинская больница»</a:t>
            </a:r>
          </a:p>
          <a:p>
            <a:r>
              <a:rPr lang="ru-RU" sz="2000" b="1" dirty="0" smtClean="0"/>
              <a:t>10. СПб ГБУЗ «</a:t>
            </a:r>
            <a:r>
              <a:rPr lang="ru-RU" sz="2000" b="1" dirty="0"/>
              <a:t>Городская Александровская больница»</a:t>
            </a:r>
          </a:p>
          <a:p>
            <a:r>
              <a:rPr lang="ru-RU" sz="2000" b="1" dirty="0" smtClean="0"/>
              <a:t>11. СПб ГБУЗ «Городская </a:t>
            </a:r>
            <a:r>
              <a:rPr lang="ru-RU" sz="2000" b="1" dirty="0"/>
              <a:t>больница № 26»</a:t>
            </a:r>
          </a:p>
          <a:p>
            <a:r>
              <a:rPr lang="ru-RU" sz="2000" b="1" dirty="0" smtClean="0"/>
              <a:t>12. СПб ГБУЗ «Введенская </a:t>
            </a:r>
            <a:r>
              <a:rPr lang="ru-RU" sz="2000" b="1" dirty="0"/>
              <a:t>больница»</a:t>
            </a:r>
          </a:p>
          <a:p>
            <a:r>
              <a:rPr lang="ru-RU" sz="2000" b="1" dirty="0" smtClean="0"/>
              <a:t>13. СПб ГБУЗ «Клиническая </a:t>
            </a:r>
            <a:r>
              <a:rPr lang="ru-RU" sz="2000" b="1" dirty="0"/>
              <a:t>больница Святителя Луки»</a:t>
            </a:r>
          </a:p>
          <a:p>
            <a:r>
              <a:rPr lang="ru-RU" sz="2000" b="1" dirty="0" smtClean="0"/>
              <a:t>14. СПб ГБУЗ «Госпиталь </a:t>
            </a:r>
            <a:r>
              <a:rPr lang="ru-RU" sz="2000" b="1" dirty="0"/>
              <a:t>для ветеранов войн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41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6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928" y="5090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Медицинские организации первой очереди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05136"/>
            <a:ext cx="98568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15.  СПб ГБУЗ «Детская городская больница №1»</a:t>
            </a:r>
          </a:p>
          <a:p>
            <a:r>
              <a:rPr lang="ru-RU" sz="2000" b="1" dirty="0" smtClean="0"/>
              <a:t>16.  СПб ГБУЗ «Детская больница №2 Святой Марии Магдалины»</a:t>
            </a:r>
          </a:p>
          <a:p>
            <a:r>
              <a:rPr lang="ru-RU" sz="2000" b="1" dirty="0" smtClean="0"/>
              <a:t>17.  СПб ГБУЗ «Детская городская больница №4  Святой Ольги»</a:t>
            </a:r>
          </a:p>
          <a:p>
            <a:r>
              <a:rPr lang="ru-RU" sz="2000" b="1" dirty="0" smtClean="0"/>
              <a:t>18.  СПб ГБУЗ «Детская городская клиническая больница №5 им. </a:t>
            </a:r>
            <a:r>
              <a:rPr lang="ru-RU" sz="2000" b="1" dirty="0" err="1" smtClean="0"/>
              <a:t>Н.Ф.Филатова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19.  СПб ГБУЗ «Детская </a:t>
            </a:r>
            <a:r>
              <a:rPr lang="ru-RU" sz="2000" b="1" dirty="0"/>
              <a:t>городская больница №17 Святителя Николая Чудотворца»</a:t>
            </a:r>
          </a:p>
          <a:p>
            <a:r>
              <a:rPr lang="ru-RU" sz="2000" b="1" dirty="0" smtClean="0"/>
              <a:t>20.  СПб ГБУЗ «</a:t>
            </a:r>
            <a:r>
              <a:rPr lang="ru-RU" sz="2000" b="1" dirty="0"/>
              <a:t>Детскийгородской многопрофильный клинический центр высоких  </a:t>
            </a:r>
          </a:p>
          <a:p>
            <a:r>
              <a:rPr lang="ru-RU" sz="2000" b="1" dirty="0"/>
              <a:t>медицинских технологий им. К.А. </a:t>
            </a:r>
            <a:r>
              <a:rPr lang="ru-RU" sz="2000" b="1" dirty="0" err="1"/>
              <a:t>Раухфуса</a:t>
            </a:r>
            <a:r>
              <a:rPr lang="ru-RU" sz="2000" b="1" dirty="0"/>
              <a:t>»</a:t>
            </a:r>
          </a:p>
          <a:p>
            <a:r>
              <a:rPr lang="ru-RU" sz="2000" b="1" dirty="0" smtClean="0"/>
              <a:t>21.  СПб ГБУЗ «Родильный </a:t>
            </a:r>
            <a:r>
              <a:rPr lang="ru-RU" sz="2000" b="1" dirty="0"/>
              <a:t>дом №1»</a:t>
            </a:r>
          </a:p>
          <a:p>
            <a:r>
              <a:rPr lang="ru-RU" sz="2000" b="1" dirty="0" smtClean="0"/>
              <a:t>22.  СПб ГБУЗ «</a:t>
            </a:r>
            <a:r>
              <a:rPr lang="ru-RU" sz="2000" b="1" dirty="0"/>
              <a:t>Родильный дом №6 им. проф. </a:t>
            </a:r>
            <a:r>
              <a:rPr lang="ru-RU" sz="2000" b="1" dirty="0" err="1"/>
              <a:t>В.Ф.Снегирева</a:t>
            </a:r>
            <a:r>
              <a:rPr lang="ru-RU" sz="2000" b="1" dirty="0"/>
              <a:t>»</a:t>
            </a:r>
          </a:p>
          <a:p>
            <a:r>
              <a:rPr lang="ru-RU" sz="2000" b="1" dirty="0" smtClean="0"/>
              <a:t>23.  СПб ГБУЗ «</a:t>
            </a:r>
            <a:r>
              <a:rPr lang="ru-RU" sz="2000" b="1" dirty="0"/>
              <a:t>Родильный дом №9»</a:t>
            </a:r>
          </a:p>
          <a:p>
            <a:r>
              <a:rPr lang="ru-RU" sz="2000" b="1" dirty="0" smtClean="0"/>
              <a:t>24.  СПб ГБУЗ «</a:t>
            </a:r>
            <a:r>
              <a:rPr lang="ru-RU" sz="2000" b="1" dirty="0"/>
              <a:t>Родильный дом №10»</a:t>
            </a:r>
          </a:p>
          <a:p>
            <a:r>
              <a:rPr lang="ru-RU" sz="2000" b="1" dirty="0" smtClean="0"/>
              <a:t>25.  СПб ГБУЗ «</a:t>
            </a:r>
            <a:r>
              <a:rPr lang="ru-RU" sz="2000" b="1" dirty="0"/>
              <a:t>Родильный дом №13»</a:t>
            </a:r>
          </a:p>
          <a:p>
            <a:r>
              <a:rPr lang="ru-RU" sz="2000" b="1" dirty="0" smtClean="0"/>
              <a:t>26.  СПб ГБУЗ «</a:t>
            </a:r>
            <a:r>
              <a:rPr lang="ru-RU" sz="2000" b="1" dirty="0"/>
              <a:t>Родильный дом №16»</a:t>
            </a:r>
          </a:p>
          <a:p>
            <a:r>
              <a:rPr lang="ru-RU" sz="2000" b="1" dirty="0" smtClean="0"/>
              <a:t>27.  СПб ГБУЗ «</a:t>
            </a:r>
            <a:r>
              <a:rPr lang="ru-RU" sz="2000" b="1" dirty="0"/>
              <a:t>Родильный дом №17»</a:t>
            </a:r>
          </a:p>
          <a:p>
            <a:r>
              <a:rPr lang="ru-RU" sz="2000" b="1" dirty="0" smtClean="0"/>
              <a:t>28.  СПб ГБУЗ «</a:t>
            </a:r>
            <a:r>
              <a:rPr lang="ru-RU" sz="2000" b="1" dirty="0"/>
              <a:t>Родильный дом №18»</a:t>
            </a:r>
          </a:p>
        </p:txBody>
      </p:sp>
    </p:spTree>
    <p:extLst>
      <p:ext uri="{BB962C8B-B14F-4D97-AF65-F5344CB8AC3E}">
        <p14:creationId xmlns:p14="http://schemas.microsoft.com/office/powerpoint/2010/main" val="6370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7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66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Порядок информационного взаимодействия </a:t>
            </a:r>
          </a:p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представлен на сайте МИАЦ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" y="1196752"/>
            <a:ext cx="87129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8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928" y="5090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5D63"/>
                </a:solidFill>
                <a:ea typeface="Verdana" pitchFamily="34" charset="0"/>
                <a:cs typeface="Arial" pitchFamily="34" charset="0"/>
              </a:rPr>
              <a:t>Пример экрана программы «Журнал сводок» 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8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 txBox="1">
            <a:spLocks/>
          </p:cNvSpPr>
          <p:nvPr/>
        </p:nvSpPr>
        <p:spPr>
          <a:xfrm>
            <a:off x="8801510" y="6448251"/>
            <a:ext cx="342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9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6697"/>
            <a:ext cx="8064896" cy="696039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1F6967"/>
                </a:solidFill>
              </a:rPr>
              <a:t>Контактная информация</a:t>
            </a:r>
            <a:endParaRPr lang="ru-RU" sz="2400" b="1" dirty="0">
              <a:solidFill>
                <a:srgbClr val="1F5D63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96" y="1443841"/>
            <a:ext cx="860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вопросам </a:t>
            </a:r>
            <a:r>
              <a:rPr lang="ru-RU" sz="2400" b="1" dirty="0"/>
              <a:t>организационно-методического сопровождения</a:t>
            </a:r>
            <a:r>
              <a:rPr lang="ru-RU" sz="2400" dirty="0"/>
              <a:t> пользователей </a:t>
            </a:r>
          </a:p>
          <a:p>
            <a:r>
              <a:rPr lang="ru-RU" sz="2400" dirty="0"/>
              <a:t>Попов Петр Станиславович </a:t>
            </a:r>
            <a:r>
              <a:rPr lang="ru-RU" sz="2400" dirty="0" smtClean="0"/>
              <a:t> </a:t>
            </a:r>
            <a:r>
              <a:rPr lang="ru-RU" sz="2400" dirty="0"/>
              <a:t>ведущий - инженер  СПб ГБУЗ МИАЦ</a:t>
            </a:r>
            <a:br>
              <a:rPr lang="ru-RU" sz="2400" dirty="0"/>
            </a:br>
            <a:r>
              <a:rPr lang="ru-RU" sz="2400" dirty="0"/>
              <a:t>тел. 576-22-26</a:t>
            </a:r>
            <a:br>
              <a:rPr lang="ru-RU" sz="2400" dirty="0"/>
            </a:br>
            <a:r>
              <a:rPr lang="ru-RU" sz="2400" dirty="0"/>
              <a:t>почта: </a:t>
            </a:r>
            <a:r>
              <a:rPr lang="en-US" sz="2400" u="sng" dirty="0" err="1"/>
              <a:t>popovp</a:t>
            </a:r>
            <a:r>
              <a:rPr lang="ru-RU" sz="2400" u="sng" dirty="0"/>
              <a:t>@</a:t>
            </a:r>
            <a:r>
              <a:rPr lang="en-US" sz="2400" u="sng" dirty="0" err="1"/>
              <a:t>spbmiac</a:t>
            </a:r>
            <a:r>
              <a:rPr lang="ru-RU" sz="2400" u="sng" dirty="0"/>
              <a:t>.</a:t>
            </a:r>
            <a:r>
              <a:rPr lang="en-US" sz="2400" u="sng" dirty="0" err="1"/>
              <a:t>ru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По </a:t>
            </a:r>
            <a:r>
              <a:rPr lang="ru-RU" sz="2400" b="1" dirty="0"/>
              <a:t>техническим </a:t>
            </a:r>
            <a:r>
              <a:rPr lang="ru-RU" sz="2400" dirty="0"/>
              <a:t>вопросам: </a:t>
            </a:r>
          </a:p>
          <a:p>
            <a:r>
              <a:rPr lang="ru-RU" sz="2400" dirty="0"/>
              <a:t>Служба технической поддержки ООО "</a:t>
            </a:r>
            <a:r>
              <a:rPr lang="ru-RU" sz="2400" dirty="0" err="1"/>
              <a:t>Нетрика</a:t>
            </a:r>
            <a:r>
              <a:rPr lang="ru-RU" sz="2400" dirty="0"/>
              <a:t>"</a:t>
            </a:r>
          </a:p>
          <a:p>
            <a:r>
              <a:rPr lang="ru-RU" sz="2400" dirty="0"/>
              <a:t>тел. 640-80-55</a:t>
            </a:r>
            <a:br>
              <a:rPr lang="ru-RU" sz="2400" dirty="0"/>
            </a:br>
            <a:r>
              <a:rPr lang="ru-RU" sz="2400" dirty="0"/>
              <a:t>почта: </a:t>
            </a:r>
            <a:r>
              <a:rPr lang="ru-RU" sz="2400" u="sng" dirty="0">
                <a:hlinkClick r:id="rId4"/>
              </a:rPr>
              <a:t>zdrav-support@netrika.ru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67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8605</TotalTime>
  <Words>526</Words>
  <Application>Microsoft Office PowerPoint</Application>
  <PresentationFormat>Экран (4:3)</PresentationFormat>
  <Paragraphs>107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3_Тема Office</vt:lpstr>
      <vt:lpstr>О порядке электронного информационного взаимодействия при экстренной госпитализации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Маковцева Екатерина Николаевна</dc:creator>
  <cp:lastModifiedBy>Попов Пётр Станиславович</cp:lastModifiedBy>
  <cp:revision>933</cp:revision>
  <cp:lastPrinted>2019-02-14T14:01:23Z</cp:lastPrinted>
  <dcterms:created xsi:type="dcterms:W3CDTF">2013-12-20T09:16:52Z</dcterms:created>
  <dcterms:modified xsi:type="dcterms:W3CDTF">2019-02-14T14:10:23Z</dcterms:modified>
</cp:coreProperties>
</file>