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58" r:id="rId3"/>
    <p:sldId id="455" r:id="rId4"/>
    <p:sldId id="447" r:id="rId5"/>
    <p:sldId id="453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50A9C-8EDD-494A-AEEB-D22BA9BB62F0}" v="2" dt="2019-08-26T15:43:26.60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ПОТАПОВ" userId="42c72be5dbbaf201" providerId="LiveId" clId="{FD1EEE2E-E079-4AEA-8F16-E2F1075BE2AF}"/>
    <pc:docChg chg="delSld modSld sldOrd">
      <pc:chgData name="АЛЕКСАНДР ПОТАПОВ" userId="42c72be5dbbaf201" providerId="LiveId" clId="{FD1EEE2E-E079-4AEA-8F16-E2F1075BE2AF}" dt="2019-08-26T15:44:38.583" v="7" actId="2696"/>
      <pc:docMkLst>
        <pc:docMk/>
      </pc:docMkLst>
      <pc:sldChg chg="del">
        <pc:chgData name="АЛЕКСАНДР ПОТАПОВ" userId="42c72be5dbbaf201" providerId="LiveId" clId="{FD1EEE2E-E079-4AEA-8F16-E2F1075BE2AF}" dt="2019-08-26T15:43:09.576" v="3" actId="2696"/>
        <pc:sldMkLst>
          <pc:docMk/>
          <pc:sldMk cId="3343360814" sldId="268"/>
        </pc:sldMkLst>
      </pc:sldChg>
      <pc:sldChg chg="del">
        <pc:chgData name="АЛЕКСАНДР ПОТАПОВ" userId="42c72be5dbbaf201" providerId="LiveId" clId="{FD1EEE2E-E079-4AEA-8F16-E2F1075BE2AF}" dt="2019-08-26T15:42:35.614" v="0" actId="2696"/>
        <pc:sldMkLst>
          <pc:docMk/>
          <pc:sldMk cId="3976830153" sldId="448"/>
        </pc:sldMkLst>
      </pc:sldChg>
      <pc:sldChg chg="ord">
        <pc:chgData name="АЛЕКСАНДР ПОТАПОВ" userId="42c72be5dbbaf201" providerId="LiveId" clId="{FD1EEE2E-E079-4AEA-8F16-E2F1075BE2AF}" dt="2019-08-26T15:43:26.605" v="6"/>
        <pc:sldMkLst>
          <pc:docMk/>
          <pc:sldMk cId="2234927411" sldId="453"/>
        </pc:sldMkLst>
      </pc:sldChg>
      <pc:sldChg chg="del">
        <pc:chgData name="АЛЕКСАНДР ПОТАПОВ" userId="42c72be5dbbaf201" providerId="LiveId" clId="{FD1EEE2E-E079-4AEA-8F16-E2F1075BE2AF}" dt="2019-08-26T15:44:38.583" v="7" actId="2696"/>
        <pc:sldMkLst>
          <pc:docMk/>
          <pc:sldMk cId="3560399409" sldId="454"/>
        </pc:sldMkLst>
      </pc:sldChg>
      <pc:sldChg chg="del">
        <pc:chgData name="АЛЕКСАНДР ПОТАПОВ" userId="42c72be5dbbaf201" providerId="LiveId" clId="{FD1EEE2E-E079-4AEA-8F16-E2F1075BE2AF}" dt="2019-08-26T15:43:15.195" v="4" actId="2696"/>
        <pc:sldMkLst>
          <pc:docMk/>
          <pc:sldMk cId="1307175770" sldId="456"/>
        </pc:sldMkLst>
      </pc:sldChg>
      <pc:sldChg chg="del">
        <pc:chgData name="АЛЕКСАНДР ПОТАПОВ" userId="42c72be5dbbaf201" providerId="LiveId" clId="{FD1EEE2E-E079-4AEA-8F16-E2F1075BE2AF}" dt="2019-08-26T15:42:41.528" v="1" actId="2696"/>
        <pc:sldMkLst>
          <pc:docMk/>
          <pc:sldMk cId="637491086" sldId="457"/>
        </pc:sldMkLst>
      </pc:sldChg>
      <pc:sldChg chg="del">
        <pc:chgData name="АЛЕКСАНДР ПОТАПОВ" userId="42c72be5dbbaf201" providerId="LiveId" clId="{FD1EEE2E-E079-4AEA-8F16-E2F1075BE2AF}" dt="2019-08-26T15:42:56.948" v="2" actId="2696"/>
        <pc:sldMkLst>
          <pc:docMk/>
          <pc:sldMk cId="1637209213" sldId="4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49AF-5D6C-4B49-AFB3-45F912192D45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6FC7A-7AC4-4D46-AA16-3A7DE0B6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BF6DF-3E76-4D45-A5C8-803164301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15F5DA-C7D5-4416-B01E-EDF63E68C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615AF-0718-4B9F-8643-BE6CF1D0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770D8-6171-431D-9975-A6720856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BC61-1A16-47C5-9A05-918A32BC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556E9-738B-436F-A5E0-BE5D9FF4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06FC8A-AA77-4AA0-A7E4-F2DD15ADE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41B3C-FC3A-43EE-B797-14DB2178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5B83C-091F-4BC3-9D52-9357E3D5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89724-BB25-4759-95A8-EFE95FF6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1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0F9A87-9015-4CC3-A186-6D3AD62D1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E454C-8C53-47BF-864D-63790EB95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5E150-74FD-4641-9535-BFCC1B87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FA2AB-1F49-43A5-8498-91B86AA8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ABD67-06CE-40E2-943C-D0FE850C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1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25E7F-4FD3-4624-B627-16D637AC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0B073-5886-4B16-A8C5-DD90AC26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7B092-5907-419C-926A-B390F7D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98DA8-0896-4623-89D9-ECD3DE67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1A82A-C022-4622-98F2-1F4264E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F4469-BA66-45F7-9C3C-7E66C9B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8235B7-2E9E-4D7A-BEE8-BF7FCFB14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64C303-B3B4-4D76-88D9-017F1959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D0183-1131-45BA-BD4E-A4915912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1EA1F-254D-46E3-93B5-4F821F15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7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47C9-808A-4774-9148-959716D4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3AA88-ADC6-4770-A516-35ACEE664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98AEE-FA58-426B-9C3C-75BC1240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E7250-6A18-4584-856F-18877A09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8FAD42-F4D4-46B3-8AAB-020341DC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92E50-6300-4584-95F9-E7284CFC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E03C5-EC57-4C39-831D-ED48BEC4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D88F0-6311-405A-AF7C-DA0D93C1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78A712-E486-4432-8904-67791D5DD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527CCF-A6A3-444D-876C-3D908C9B5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EECC92-2556-451B-B665-7077B797F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1E7155-F09C-45E8-967C-E8BCDF94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A7DD29-E66C-4E15-8EC2-029A930E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27A3BB-661D-4E68-8CE9-E7F50B65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16A68-2C61-4C87-AA63-2EC1DAD5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CDF81-B90E-4A16-8A95-ECF6C697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31E8E0-1225-4141-8ECB-D779BD5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4ADBB8-F47F-4287-82C4-DAB3D0F0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2D8F5F-AC1C-4164-B852-FA9E0F05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87CD04-3664-4D9F-8C31-8AC95E23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09CB92-F06C-440A-BC1C-698AD22C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1CA7E-E469-4BB8-990E-A88FB16C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2D017-B7C4-43CC-8A78-2772EA06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D5DAB3-DD62-4630-AC6B-DDD9F19D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B9CB9E-37B7-453C-99EE-07B188A2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D16358-CA50-40FC-90E7-0CFEB880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73450-2FD9-436C-A479-DBDAB05B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A2FAE-63FE-4966-B8AA-5C226BC7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8830A-6377-4D63-83AE-58BE697C9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91A56-E148-4DB5-B027-CF910135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7425CA-B161-47BA-9413-C091EA4F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590EC4-F024-4118-A961-FDB85381A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D648D-DA58-4F1E-8012-1AAE7F61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4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C7327-11A1-431A-88FC-F859002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88954-31CC-4A8C-9446-7075A252C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3356A-9B0B-4C1D-B14B-77BD29A83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8FC7-BE11-4556-8F51-B7862CF7E163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12F64-0B7C-420D-84D5-24F1935A4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10E1E-2379-4CA1-B3D1-F2C0C66F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82BF-AA93-4348-AE99-C94C3DF8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7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C41E-9FA1-4E16-8653-A198332CC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55" y="255493"/>
            <a:ext cx="3416967" cy="36913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Применение телеметрии АД, ЭКГ и МНО в управлении рисками неблагоприятных кардиологических событий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2019B-836C-48AE-8480-F6ADD2B2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/>
            <a:r>
              <a:rPr lang="en-US" sz="1700" b="1" dirty="0"/>
              <a:t>Потапов Александр Петрович</a:t>
            </a:r>
            <a:r>
              <a:rPr lang="en-US" sz="1700" dirty="0"/>
              <a:t>, начальник РТМЦ ТО ГБУЗ ТО «ОКБ № 1», </a:t>
            </a:r>
            <a:br>
              <a:rPr lang="ru-RU" sz="1700" dirty="0"/>
            </a:br>
            <a:r>
              <a:rPr lang="en-US" sz="1700" dirty="0"/>
              <a:t>врач ФД, врач-кардиолог, </a:t>
            </a:r>
            <a:r>
              <a:rPr lang="en-US" sz="1700" dirty="0" err="1"/>
              <a:t>к.м.н</a:t>
            </a:r>
            <a:r>
              <a:rPr lang="en-US" sz="1700" dirty="0"/>
              <a:t>.</a:t>
            </a:r>
            <a:br>
              <a:rPr lang="en-US" sz="1700" dirty="0"/>
            </a:br>
            <a:br>
              <a:rPr lang="en-US" sz="1700" dirty="0"/>
            </a:br>
            <a:r>
              <a:rPr lang="en-US" sz="1700" b="1" dirty="0"/>
              <a:t>Ярцев Сергей Евгеньевич</a:t>
            </a:r>
            <a:r>
              <a:rPr lang="en-US" sz="1700" dirty="0"/>
              <a:t>, главный врач </a:t>
            </a:r>
            <a:br>
              <a:rPr lang="ru-RU" sz="1700" dirty="0"/>
            </a:br>
            <a:r>
              <a:rPr lang="en-US" sz="1700" dirty="0"/>
              <a:t>ГБУЗ ТО «ОКБ № 1, </a:t>
            </a:r>
            <a:r>
              <a:rPr lang="en-US" sz="1700" dirty="0" err="1"/>
              <a:t>к.м.н</a:t>
            </a:r>
            <a:r>
              <a:rPr lang="en-US" sz="1700" dirty="0"/>
              <a:t>.</a:t>
            </a:r>
          </a:p>
          <a:p>
            <a:pPr algn="l"/>
            <a:r>
              <a:rPr lang="ru-RU" sz="1700" b="1" dirty="0"/>
              <a:t>Ивашинников Андрей Викторович</a:t>
            </a:r>
            <a:r>
              <a:rPr lang="ru-RU" sz="1700" dirty="0"/>
              <a:t>, директор ГАУ ТО «МИАЦ»,</a:t>
            </a:r>
            <a:r>
              <a:rPr lang="ru-RU" sz="1700" dirty="0" err="1"/>
              <a:t>к.т.н</a:t>
            </a:r>
            <a:r>
              <a:rPr lang="ru-RU" sz="1700" dirty="0"/>
              <a:t>.</a:t>
            </a:r>
            <a:br>
              <a:rPr lang="en-US" sz="1700" dirty="0"/>
            </a:br>
            <a:br>
              <a:rPr lang="en-US" sz="1700" dirty="0"/>
            </a:br>
            <a:r>
              <a:rPr lang="en-US" sz="1700" b="1" dirty="0"/>
              <a:t>Немков Алексей Геннадьевич</a:t>
            </a:r>
            <a:r>
              <a:rPr lang="en-US" sz="1700" dirty="0"/>
              <a:t>, начальник управления лицензирования, лекарственного обеспечения и информатизации здравоохранения ДЗТО, к.м.н.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85620-45F4-41BE-B9A5-4B775B151EB8}"/>
              </a:ext>
            </a:extLst>
          </p:cNvPr>
          <p:cNvSpPr txBox="1"/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ПЕТЕРБУРГСКИЙ ЦИФРОВОЙ ФОРУМ, СПБ, 29-30 АВГУСТА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59417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D3201-CE58-47BE-A24F-06A5E828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Минимальное оснащение ФАП для реализации проекта «Комплексный удаленный мониторинг здоровья»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171F34-31FC-4EC3-8AD8-40DDB636B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3" y="1675227"/>
            <a:ext cx="1001449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39597-C134-41F8-AAB9-4971B8DB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Маршрутизация пациентов ФАПов с рисками развития осложнений БСК на основе дистанционной информационной модели взаимодействия</a:t>
            </a: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352C6CB-98C8-4982-AF0B-1A62EEBAE5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7" y="1675227"/>
            <a:ext cx="9250945" cy="439419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3FB13BD-7B79-46AD-A8EF-8757DC4448B2}"/>
              </a:ext>
            </a:extLst>
          </p:cNvPr>
          <p:cNvSpPr/>
          <p:nvPr/>
        </p:nvSpPr>
        <p:spPr>
          <a:xfrm>
            <a:off x="7190992" y="3154260"/>
            <a:ext cx="1368000" cy="1317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11EAA-BDAF-414A-9CAA-A8ACE382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ru-RU" sz="3700" dirty="0"/>
              <a:t>Основные результаты применения телеметрии АД, ЭКГ и МНО в 1</a:t>
            </a:r>
            <a:r>
              <a:rPr lang="en-US" sz="3700" dirty="0"/>
              <a:t>-</a:t>
            </a:r>
            <a:r>
              <a:rPr lang="ru-RU" sz="3700" dirty="0"/>
              <a:t>ом полугодии 2019г. в МО ТО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D8ED4D8-373F-45B9-AC98-857CD58B2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31510"/>
              </p:ext>
            </p:extLst>
          </p:nvPr>
        </p:nvGraphicFramePr>
        <p:xfrm>
          <a:off x="1061382" y="2022475"/>
          <a:ext cx="10069236" cy="41544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314005">
                  <a:extLst>
                    <a:ext uri="{9D8B030D-6E8A-4147-A177-3AD203B41FA5}">
                      <a16:colId xmlns:a16="http://schemas.microsoft.com/office/drawing/2014/main" val="2482896771"/>
                    </a:ext>
                  </a:extLst>
                </a:gridCol>
                <a:gridCol w="1755231">
                  <a:extLst>
                    <a:ext uri="{9D8B030D-6E8A-4147-A177-3AD203B41FA5}">
                      <a16:colId xmlns:a16="http://schemas.microsoft.com/office/drawing/2014/main" val="2081433138"/>
                    </a:ext>
                  </a:extLst>
                </a:gridCol>
              </a:tblGrid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Тонометры с функций дистанционной передачи данных/исследований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54 / 5206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484215354"/>
                  </a:ext>
                </a:extLst>
              </a:tr>
              <a:tr h="565133">
                <a:tc>
                  <a:txBody>
                    <a:bodyPr/>
                    <a:lstStyle/>
                    <a:p>
                      <a:r>
                        <a:rPr lang="ru-RU" sz="1500" dirty="0"/>
                        <a:t>Смарт-кардиографы, подключенные к региональному серверу телеЭКГ  на базе ГБУЗ ТО «ОКБ № 1»/исследований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56 / 4816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392369882"/>
                  </a:ext>
                </a:extLst>
              </a:tr>
              <a:tr h="565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Смарт-кардиографы, подключенные к региональному серверу телеЭКГ  на базе ГБУЗ ТО «Станция скорой медицинской помощи»/исследований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82 / 6257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447985326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Передано телеЭКГ, всего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11173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497777634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с критическими отклонениями (ОКБ № 1 / ССМП)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872 (303 / 569)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671636536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с признаками ОКС (ОКБ № 1 / ССМП)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387 (119 / 268)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1492497995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С острыми НРиПС (ОКБ № 1 / ССМП)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485 (184 / 301)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444384193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Госпитализировано пациентов (ОКБ № 1 / ССМП)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872 (303 / 569)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923494858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Экспресс-коагулометры /ФАП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33/33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549632409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 dirty="0"/>
                        <a:t>Выполнено исследований МНО/ПТИ, всего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/>
                        <a:t>636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3084419575"/>
                  </a:ext>
                </a:extLst>
              </a:tr>
              <a:tr h="336025">
                <a:tc>
                  <a:txBody>
                    <a:bodyPr/>
                    <a:lstStyle/>
                    <a:p>
                      <a:r>
                        <a:rPr lang="ru-RU" sz="1500"/>
                        <a:t>Выявлено критических отклонений МНО/ПТИ</a:t>
                      </a:r>
                    </a:p>
                  </a:txBody>
                  <a:tcPr marL="76369" marR="76369" marT="38185" marB="38185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190</a:t>
                      </a:r>
                    </a:p>
                  </a:txBody>
                  <a:tcPr marL="76369" marR="76369" marT="38185" marB="38185"/>
                </a:tc>
                <a:extLst>
                  <a:ext uri="{0D108BD9-81ED-4DB2-BD59-A6C34878D82A}">
                    <a16:rowId xmlns:a16="http://schemas.microsoft.com/office/drawing/2014/main" val="258707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23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26B5-D7EF-4F7A-A44B-5C60436C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Три телеЭКГ за один воскресный день…</a:t>
            </a:r>
          </a:p>
        </p:txBody>
      </p:sp>
      <p:pic>
        <p:nvPicPr>
          <p:cNvPr id="8" name="Объект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AFDEC90-7EC2-45F6-8D48-172809205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0" y="1591251"/>
            <a:ext cx="9835823" cy="50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рава, небо, стол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361A46F-5810-41C3-AE4C-0DE18C1F9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r="25906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дерево, здание, внешний, поезд&#10;&#10;Автоматически созданное описание">
            <a:extLst>
              <a:ext uri="{FF2B5EF4-FFF2-40B4-BE49-F238E27FC236}">
                <a16:creationId xmlns:a16="http://schemas.microsoft.com/office/drawing/2014/main" id="{A1421FB1-34BF-4247-A8F5-D5E892880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9055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4E924-E905-4D12-953C-EF92D4C6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ru-RU" sz="280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61ACC-7BAF-413B-80E7-3D6B8B2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/>
              <a:t>Потапов Александр Петрович, начальник РТМЦ ТО «ГБУЗ ТО «ОКБ № 1»</a:t>
            </a:r>
            <a:br>
              <a:rPr lang="ru-RU" sz="1800"/>
            </a:br>
            <a:r>
              <a:rPr lang="ru-RU" sz="1800"/>
              <a:t>+7 905 824 7227, </a:t>
            </a:r>
            <a:r>
              <a:rPr lang="en-US" sz="1800"/>
              <a:t>dr.potapov@tokb.ru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337932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247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Применение телеметрии АД, ЭКГ и МНО в управлении рисками неблагоприятных кардиологических событий</vt:lpstr>
      <vt:lpstr>Минимальное оснащение ФАП для реализации проекта «Комплексный удаленный мониторинг здоровья»</vt:lpstr>
      <vt:lpstr>Маршрутизация пациентов ФАПов с рисками развития осложнений БСК на основе дистанционной информационной модели взаимодействия</vt:lpstr>
      <vt:lpstr>Основные результаты применения телеметрии АД, ЭКГ и МНО в 1-ом полугодии 2019г. в МО ТО</vt:lpstr>
      <vt:lpstr>Три телеЭКГ за один воскресный день…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телеметрии АД, ЭКГ и МНО в управлении рисками неблагоприятных кардиологических событий</dc:title>
  <dc:creator>АЛЕКСАНДР ПОТАПОВ</dc:creator>
  <cp:lastModifiedBy>АЛЕКСАНДР ПОТАПОВ</cp:lastModifiedBy>
  <cp:revision>17</cp:revision>
  <dcterms:created xsi:type="dcterms:W3CDTF">2019-08-25T12:51:33Z</dcterms:created>
  <dcterms:modified xsi:type="dcterms:W3CDTF">2019-08-26T15:44:44Z</dcterms:modified>
</cp:coreProperties>
</file>