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</p:sldMasterIdLst>
  <p:notesMasterIdLst>
    <p:notesMasterId r:id="rId36"/>
  </p:notesMasterIdLst>
  <p:sldIdLst>
    <p:sldId id="336" r:id="rId2"/>
    <p:sldId id="362" r:id="rId3"/>
    <p:sldId id="318" r:id="rId4"/>
    <p:sldId id="365" r:id="rId5"/>
    <p:sldId id="366" r:id="rId6"/>
    <p:sldId id="320" r:id="rId7"/>
    <p:sldId id="321" r:id="rId8"/>
    <p:sldId id="323" r:id="rId9"/>
    <p:sldId id="345" r:id="rId10"/>
    <p:sldId id="326" r:id="rId11"/>
    <p:sldId id="351" r:id="rId12"/>
    <p:sldId id="361" r:id="rId13"/>
    <p:sldId id="353" r:id="rId14"/>
    <p:sldId id="354" r:id="rId15"/>
    <p:sldId id="370" r:id="rId16"/>
    <p:sldId id="369" r:id="rId17"/>
    <p:sldId id="355" r:id="rId18"/>
    <p:sldId id="342" r:id="rId19"/>
    <p:sldId id="331" r:id="rId20"/>
    <p:sldId id="350" r:id="rId21"/>
    <p:sldId id="327" r:id="rId22"/>
    <p:sldId id="349" r:id="rId23"/>
    <p:sldId id="346" r:id="rId24"/>
    <p:sldId id="339" r:id="rId25"/>
    <p:sldId id="358" r:id="rId26"/>
    <p:sldId id="359" r:id="rId27"/>
    <p:sldId id="367" r:id="rId28"/>
    <p:sldId id="360" r:id="rId29"/>
    <p:sldId id="368" r:id="rId30"/>
    <p:sldId id="325" r:id="rId31"/>
    <p:sldId id="371" r:id="rId32"/>
    <p:sldId id="356" r:id="rId33"/>
    <p:sldId id="357" r:id="rId34"/>
    <p:sldId id="372" r:id="rId35"/>
  </p:sldIdLst>
  <p:sldSz cx="9144000" cy="6858000" type="screen4x3"/>
  <p:notesSz cx="6784975" cy="9906000"/>
  <p:embeddedFontLst>
    <p:embeddedFont>
      <p:font typeface="Tahoma" panose="020B0604030504040204" pitchFamily="34" charset="0"/>
      <p:regular r:id="rId37"/>
      <p:bold r:id="rId38"/>
    </p:embeddedFont>
    <p:embeddedFont>
      <p:font typeface="Aharoni" panose="020B0604020202020204" charset="-79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B43"/>
    <a:srgbClr val="1F6FA7"/>
    <a:srgbClr val="328C41"/>
    <a:srgbClr val="42BD58"/>
    <a:srgbClr val="46C25D"/>
    <a:srgbClr val="88BB90"/>
    <a:srgbClr val="10807F"/>
    <a:srgbClr val="1C5822"/>
    <a:srgbClr val="A2674D"/>
    <a:srgbClr val="2E7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4602" autoAdjust="0"/>
  </p:normalViewPr>
  <p:slideViewPr>
    <p:cSldViewPr snapToGrid="0">
      <p:cViewPr>
        <p:scale>
          <a:sx n="60" d="100"/>
          <a:sy n="60" d="100"/>
        </p:scale>
        <p:origin x="-14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0156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704" rIns="91408" bIns="45704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43250" y="0"/>
            <a:ext cx="2940156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704" rIns="91408" bIns="45704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704" rIns="91408" bIns="45704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08981"/>
            <a:ext cx="2940156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704" rIns="91408" bIns="45704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704" rIns="91408" bIns="45704" anchor="b" anchorCtr="0">
            <a:noAutofit/>
          </a:bodyPr>
          <a:lstStyle/>
          <a:p>
            <a:pPr algn="r"/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757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92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58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58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58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58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038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038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038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12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12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23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92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23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23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23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23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91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1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8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2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2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22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58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58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5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21" Type="http://schemas.openxmlformats.org/officeDocument/2006/relationships/image" Target="../media/image9.png"/><Relationship Id="rId7" Type="http://schemas.openxmlformats.org/officeDocument/2006/relationships/image" Target="../media/image6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9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9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9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9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17" Type="http://schemas.openxmlformats.org/officeDocument/2006/relationships/image" Target="../media/image20.sv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23" Type="http://schemas.openxmlformats.org/officeDocument/2006/relationships/image" Target="../media/image4.png"/><Relationship Id="rId19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16.svg"/><Relationship Id="rId22" Type="http://schemas.openxmlformats.org/officeDocument/2006/relationships/image" Target="../media/image20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.png"/><Relationship Id="rId3" Type="http://schemas.openxmlformats.org/officeDocument/2006/relationships/image" Target="../media/image3.png"/><Relationship Id="rId21" Type="http://schemas.openxmlformats.org/officeDocument/2006/relationships/image" Target="../media/image5.png"/><Relationship Id="rId17" Type="http://schemas.openxmlformats.org/officeDocument/2006/relationships/image" Target="../media/image8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6" Type="http://schemas.openxmlformats.org/officeDocument/2006/relationships/image" Target="../media/image8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9" Type="http://schemas.openxmlformats.org/officeDocument/2006/relationships/image" Target="../media/image6.png"/><Relationship Id="rId4" Type="http://schemas.openxmlformats.org/officeDocument/2006/relationships/image" Target="../media/image4.png"/><Relationship Id="rId14" Type="http://schemas.openxmlformats.org/officeDocument/2006/relationships/image" Target="../media/image16.svg"/><Relationship Id="rId9" Type="http://schemas.openxmlformats.org/officeDocument/2006/relationships/image" Target="../media/image12.svg"/></Relationships>
</file>

<file path=ppt/slides/_rels/slide3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.svg"/><Relationship Id="rId3" Type="http://schemas.openxmlformats.org/officeDocument/2006/relationships/image" Target="../media/image3.png"/><Relationship Id="rId21" Type="http://schemas.openxmlformats.org/officeDocument/2006/relationships/image" Target="../media/image7.png"/><Relationship Id="rId17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6" Type="http://schemas.openxmlformats.org/officeDocument/2006/relationships/image" Target="../media/image8.sv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sv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9" Type="http://schemas.openxmlformats.org/officeDocument/2006/relationships/image" Target="../media/image8.png"/><Relationship Id="rId4" Type="http://schemas.openxmlformats.org/officeDocument/2006/relationships/image" Target="../media/image4.png"/><Relationship Id="rId14" Type="http://schemas.openxmlformats.org/officeDocument/2006/relationships/image" Target="../media/image16.svg"/><Relationship Id="rId9" Type="http://schemas.openxmlformats.org/officeDocument/2006/relationships/image" Target="../media/image12.svg"/><Relationship Id="rId2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Sorokina\Desktop\Презентации\Для МедИн\Обложка и конец презентации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5"/>
          <a:stretch/>
        </p:blipFill>
        <p:spPr bwMode="auto">
          <a:xfrm>
            <a:off x="11509" y="-28462"/>
            <a:ext cx="9147005" cy="688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46741" y="2181947"/>
            <a:ext cx="5631543" cy="191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bg1"/>
                </a:solidFill>
                <a:ea typeface="Tahoma" panose="020B0604030504040204" pitchFamily="34" charset="0"/>
                <a:cs typeface="Aharoni" panose="02010803020104030203" pitchFamily="2" charset="-79"/>
              </a:rPr>
              <a:t>ПОРТАЛ</a:t>
            </a:r>
          </a:p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bg1"/>
                </a:solidFill>
                <a:ea typeface="Tahoma" panose="020B0604030504040204" pitchFamily="34" charset="0"/>
                <a:cs typeface="Aharoni" panose="02010803020104030203" pitchFamily="2" charset="-79"/>
              </a:rPr>
              <a:t> </a:t>
            </a:r>
            <a:r>
              <a:rPr lang="ru-RU" sz="2300" b="1" dirty="0">
                <a:solidFill>
                  <a:schemeClr val="bg1"/>
                </a:solidFill>
                <a:ea typeface="Tahoma" panose="020B0604030504040204" pitchFamily="34" charset="0"/>
                <a:cs typeface="Aharoni" panose="02010803020104030203" pitchFamily="2" charset="-79"/>
              </a:rPr>
              <a:t>«ЗДОРОВЬЕ ПЕТЕРБУРЖЦА»: </a:t>
            </a:r>
          </a:p>
          <a:p>
            <a:pPr>
              <a:lnSpc>
                <a:spcPct val="90000"/>
              </a:lnSpc>
              <a:defRPr/>
            </a:pPr>
            <a:r>
              <a:rPr lang="ru-RU" sz="2300" b="1" dirty="0">
                <a:solidFill>
                  <a:schemeClr val="bg1"/>
                </a:solidFill>
                <a:ea typeface="Tahoma" panose="020B0604030504040204" pitchFamily="34" charset="0"/>
                <a:cs typeface="Aharoni" panose="02010803020104030203" pitchFamily="2" charset="-79"/>
              </a:rPr>
              <a:t>НОВЫЕ ФУНКЦИИ </a:t>
            </a:r>
            <a:endParaRPr lang="ru-RU" sz="2300" b="1" dirty="0" smtClean="0">
              <a:solidFill>
                <a:schemeClr val="bg1"/>
              </a:solidFill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bg1"/>
                </a:solidFill>
                <a:ea typeface="Tahoma" panose="020B0604030504040204" pitchFamily="34" charset="0"/>
                <a:cs typeface="Aharoni" panose="02010803020104030203" pitchFamily="2" charset="-79"/>
              </a:rPr>
              <a:t>И </a:t>
            </a:r>
            <a:r>
              <a:rPr lang="ru-RU" sz="2300" b="1" dirty="0">
                <a:solidFill>
                  <a:schemeClr val="bg1"/>
                </a:solidFill>
                <a:ea typeface="Tahoma" panose="020B0604030504040204" pitchFamily="34" charset="0"/>
                <a:cs typeface="Aharoni" panose="02010803020104030203" pitchFamily="2" charset="-79"/>
              </a:rPr>
              <a:t>СЕРВИСЫ </a:t>
            </a:r>
            <a:endParaRPr lang="ru-RU" sz="2300" b="1" dirty="0" smtClean="0">
              <a:solidFill>
                <a:schemeClr val="bg1"/>
              </a:solidFill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bg1"/>
                </a:solidFill>
                <a:ea typeface="Tahoma" panose="020B0604030504040204" pitchFamily="34" charset="0"/>
                <a:cs typeface="Aharoni" panose="02010803020104030203" pitchFamily="2" charset="-79"/>
              </a:rPr>
              <a:t>ДЛЯ </a:t>
            </a:r>
            <a:r>
              <a:rPr lang="ru-RU" sz="2300" b="1" dirty="0">
                <a:solidFill>
                  <a:schemeClr val="bg1"/>
                </a:solidFill>
                <a:ea typeface="Tahoma" panose="020B0604030504040204" pitchFamily="34" charset="0"/>
                <a:cs typeface="Aharoni" panose="02010803020104030203" pitchFamily="2" charset="-79"/>
              </a:rPr>
              <a:t>ПОЛЬЗОВАТЕЛЕЙ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00954" y="4940321"/>
            <a:ext cx="3875316" cy="112221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Начальник отдела мониторинга показателей </a:t>
            </a:r>
            <a:b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эффективности электронных сервисов </a:t>
            </a:r>
            <a:b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сфере здравоохранения</a:t>
            </a:r>
          </a:p>
          <a:p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СПб ГБУЗ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МИАЦ</a:t>
            </a:r>
          </a:p>
          <a:p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Координатор региональных проектов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информатизации здравоохранения</a:t>
            </a:r>
            <a:endParaRPr lang="ru-RU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Архипов А.А.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21825" y="3729914"/>
            <a:ext cx="1640117" cy="5661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22.10.2019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OSorokina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5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0" y="95250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1554" y="6368270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schemeClr val="bg1"/>
                </a:solidFill>
              </a:rPr>
              <a:pPr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0800000">
            <a:off x="2595066" y="6540635"/>
            <a:ext cx="618718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334417" y="6528957"/>
            <a:ext cx="62248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66" y="62738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455"/>
          <p:cNvSpPr txBox="1"/>
          <p:nvPr/>
        </p:nvSpPr>
        <p:spPr>
          <a:xfrm>
            <a:off x="86716" y="195011"/>
            <a:ext cx="896696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Электронная медицинская </a:t>
            </a:r>
            <a:r>
              <a:rPr lang="ru-RU" sz="2000" b="1" kern="12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карта петербуржца </a:t>
            </a:r>
            <a:r>
              <a:rPr lang="ru-RU" sz="20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(ЭМК)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03666" y="1455284"/>
            <a:ext cx="776093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Доступ к своим медицинским сведениям в любой момент времени с любого устройства (ПК, планшет, смартфон)</a:t>
            </a:r>
            <a:b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Случаи медобслуживания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разных МО в одном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месте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Управление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доступом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к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ЭМК – в том числе предоставление персонального доступа любому врачу государственных МО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города</a:t>
            </a:r>
            <a:b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Просмотр журнала доступа к ЭМК – информация о том, кто просматривал сведения ЭМК пациента</a:t>
            </a:r>
          </a:p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endParaRPr lang="ru-RU" i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02B74BB-DA79-42B6-870C-4EFCB5AE05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630" y="2455927"/>
            <a:ext cx="360000" cy="50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C4D7ACD-45A5-468F-9B2F-F64EFAA950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2289" y="3455831"/>
            <a:ext cx="431943" cy="4873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82F04B2-1A39-4D48-AC7E-A1A730D868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1630" y="165151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Sorokina\Desktop\Презентации\Для МедИн\Безымянный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7"/>
            <a:ext cx="9131300" cy="66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9760" y="646544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05700" y="381000"/>
            <a:ext cx="838200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3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OSorokina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" y="95250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8530" y="6403792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0800000">
            <a:off x="2531566" y="6540635"/>
            <a:ext cx="618718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270917" y="6528957"/>
            <a:ext cx="62248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" y="62992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455"/>
          <p:cNvSpPr txBox="1"/>
          <p:nvPr/>
        </p:nvSpPr>
        <p:spPr>
          <a:xfrm>
            <a:off x="69232" y="214946"/>
            <a:ext cx="896696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Электронная медицинская </a:t>
            </a:r>
            <a:r>
              <a:rPr lang="ru-RU" sz="2000" b="1" kern="12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карта петербуржца </a:t>
            </a:r>
            <a:r>
              <a:rPr lang="ru-RU" sz="20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(ЭМК)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40166" y="1455284"/>
            <a:ext cx="776093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Доступ к своим медицинским сведениям в любой момент времени с любого устройства (ПК, планшет, смартфон)</a:t>
            </a:r>
            <a:b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Случаи медобслуживания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разных МО в одном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месте</a:t>
            </a:r>
            <a:b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Управление </a:t>
            </a:r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доступом </a:t>
            </a:r>
            <a:r>
              <a:rPr lang="ru-RU" sz="20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к </a:t>
            </a:r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ЭМК – в том числе предоставление персонального доступа </a:t>
            </a:r>
            <a:r>
              <a:rPr lang="ru-RU" sz="20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любому врачу государственных МО города</a:t>
            </a:r>
          </a:p>
          <a:p>
            <a:pPr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b="1" i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/>
            </a:r>
            <a:br>
              <a:rPr lang="ru-RU" sz="2000" b="1" i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</a:b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Просмотр журнала доступа к ЭМК – информация о том, кто просматривал сведения ЭМК пациента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02B74BB-DA79-42B6-870C-4EFCB5AE05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8130" y="2455927"/>
            <a:ext cx="360000" cy="50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C4D7ACD-45A5-468F-9B2F-F64EFAA950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8130" y="3422078"/>
            <a:ext cx="431943" cy="4873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82F04B2-1A39-4D48-AC7E-A1A730D868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8130" y="1651518"/>
            <a:ext cx="360000" cy="36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82F04B2-1A39-4D48-AC7E-A1A730D868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8130" y="44625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9760" y="646544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6" name="Picture 4" descr="C:\Users\OSorokina\Desktop\Презентации\Для МедИн\Безымянный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30200"/>
            <a:ext cx="9134475" cy="6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Sorokina\Desktop\Презентации\Для МедИн\Безымянный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668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9760" y="646544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05700" y="381000"/>
            <a:ext cx="838200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OSorokina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" y="95250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1230" y="639211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schemeClr val="bg1"/>
                </a:solidFill>
              </a:rPr>
              <a:pPr/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0800000">
            <a:off x="2531566" y="6540635"/>
            <a:ext cx="618718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270917" y="6528957"/>
            <a:ext cx="62248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66" y="62357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455"/>
          <p:cNvSpPr txBox="1"/>
          <p:nvPr/>
        </p:nvSpPr>
        <p:spPr>
          <a:xfrm>
            <a:off x="0" y="182311"/>
            <a:ext cx="896696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Электронная медицинская </a:t>
            </a:r>
            <a:r>
              <a:rPr lang="ru-RU" sz="2000" b="1" kern="12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карта петербуржца </a:t>
            </a:r>
            <a:r>
              <a:rPr lang="ru-RU" sz="20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(ЭМК)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40166" y="1455284"/>
            <a:ext cx="776093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Доступ к своим медицинским сведениям в любой момент времени с любого устройства (ПК, планшет, смартфон)</a:t>
            </a:r>
            <a:b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Случаи медобслуживания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разных МО в одном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месте</a:t>
            </a:r>
            <a:b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Управление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доступом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к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ЭМК – в том числе предоставление персонального доступа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любому врачу государственных МО города</a:t>
            </a:r>
          </a:p>
          <a:p>
            <a:pPr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b="1" i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/>
            </a:r>
            <a:br>
              <a:rPr lang="ru-RU" sz="2000" b="1" i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</a:br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Просмотр журнала доступа к ЭМК – информация о том, кто просматривал сведения ЭМК пациента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02B74BB-DA79-42B6-870C-4EFCB5AE05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8130" y="2455927"/>
            <a:ext cx="360000" cy="50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C4D7ACD-45A5-468F-9B2F-F64EFAA950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8130" y="3422078"/>
            <a:ext cx="431943" cy="4873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82F04B2-1A39-4D48-AC7E-A1A730D868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8130" y="1651518"/>
            <a:ext cx="360000" cy="36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82F04B2-1A39-4D48-AC7E-A1A730D868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8130" y="450912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9760" y="646544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927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Журнал просмотра ЭМК</a:t>
            </a:r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1"/>
          <a:stretch/>
        </p:blipFill>
        <p:spPr bwMode="auto">
          <a:xfrm>
            <a:off x="0" y="744067"/>
            <a:ext cx="9144000" cy="61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2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9760" y="646544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C:\Users\OSorokina\Desktop\Презентации\Для МедИн\Безымянный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"/>
            <a:ext cx="914400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05700" y="381000"/>
            <a:ext cx="838200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OSorokina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" y="95250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39520"/>
            <a:ext cx="9144000" cy="416014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ru-RU" b="1" kern="12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Сервис «Отзыв </a:t>
            </a:r>
            <a:r>
              <a:rPr lang="ru-RU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об оказанной медицинской </a:t>
            </a:r>
            <a:r>
              <a:rPr lang="ru-RU" b="1" kern="12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помощи»</a:t>
            </a:r>
            <a:endParaRPr lang="ru-RU" b="1" kern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6642100" y="6356350"/>
            <a:ext cx="21336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bg1"/>
                </a:solidFill>
              </a:rPr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5"/>
          <a:stretch>
            <a:fillRect/>
          </a:stretch>
        </p:blipFill>
        <p:spPr>
          <a:xfrm>
            <a:off x="1892341" y="941772"/>
            <a:ext cx="5371583" cy="519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OSorokina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" y="95250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5354" y="6403792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schemeClr val="bg1"/>
                </a:solidFill>
              </a:rPr>
              <a:pPr/>
              <a:t>19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0800000">
            <a:off x="2531566" y="6540635"/>
            <a:ext cx="618718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270917" y="6528957"/>
            <a:ext cx="62248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" y="62992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455"/>
          <p:cNvSpPr txBox="1"/>
          <p:nvPr/>
        </p:nvSpPr>
        <p:spPr>
          <a:xfrm>
            <a:off x="18140" y="195011"/>
            <a:ext cx="8851568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Результаты лабораторных исследований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3156" y="927876"/>
            <a:ext cx="69763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Все анализы в личном кабинете – по готовности</a:t>
            </a:r>
          </a:p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Возможность сохранить и распечатать</a:t>
            </a:r>
          </a:p>
          <a:p>
            <a:pPr lvl="0">
              <a:buClr>
                <a:srgbClr val="006600"/>
              </a:buClr>
              <a:buSzPts val="1600"/>
            </a:pPr>
            <a:endParaRPr lang="ru-RU" i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6"/>
          <a:stretch/>
        </p:blipFill>
        <p:spPr bwMode="auto">
          <a:xfrm>
            <a:off x="826325" y="2039340"/>
            <a:ext cx="7715038" cy="394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9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OSorokina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" y="95250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1267" y="6431732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schemeClr val="bg1"/>
                </a:solidFill>
              </a:rPr>
              <a:pPr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0800000">
            <a:off x="2531566" y="6591435"/>
            <a:ext cx="618718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270917" y="6579757"/>
            <a:ext cx="62248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" y="63500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455"/>
          <p:cNvSpPr txBox="1"/>
          <p:nvPr/>
        </p:nvSpPr>
        <p:spPr>
          <a:xfrm>
            <a:off x="0" y="184114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Реализованные сервисы для </a:t>
            </a:r>
            <a:r>
              <a:rPr lang="ru-RU" sz="2000" b="1" kern="12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пациентов:</a:t>
            </a:r>
            <a:endParaRPr lang="ru-RU" sz="2000" b="1" kern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54860" y="789004"/>
            <a:ext cx="8019207" cy="602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19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Запись на прием к </a:t>
            </a: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врачу</a:t>
            </a:r>
          </a:p>
          <a:p>
            <a:pPr lvl="0"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- Свободная</a:t>
            </a:r>
            <a:b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- По направлению</a:t>
            </a:r>
            <a:b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- Журнал </a:t>
            </a:r>
            <a:r>
              <a:rPr lang="ru-RU" sz="19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отложенной 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записи</a:t>
            </a:r>
            <a:b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- Просмотр предстоящих посещений с </a:t>
            </a:r>
            <a:r>
              <a:rPr lang="ru-RU" sz="19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возможностью отмены и 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переноса записи</a:t>
            </a:r>
          </a:p>
          <a:p>
            <a:pPr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Доступ </a:t>
            </a:r>
            <a:r>
              <a:rPr lang="ru-RU" sz="19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к своей Электронной медицинской карте (ЭМК</a:t>
            </a: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) </a:t>
            </a:r>
            <a:endParaRPr lang="ru-RU" sz="1900" b="1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285750" lvl="0" indent="-285750"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Просмотр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сведений о случаях медицинского обслуживания</a:t>
            </a:r>
            <a:b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- Просмотр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журнала доступа к ЭМК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(какой врач уже смотрел мои данные)</a:t>
            </a:r>
            <a:b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- Управление доступом к ЭМК (какой врач может посмотреть мои данные)</a:t>
            </a:r>
            <a:b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- Сведения о выданных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направлениях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Просмотр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результатов лабораторных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анализов</a:t>
            </a:r>
            <a:endParaRPr lang="ru-RU" sz="1800" b="1" dirty="0" smtClean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Управление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согласием на предоставление пациенту медицинских сведений в личном кабинете</a:t>
            </a:r>
            <a:b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19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9125946-CAB4-4F2F-9033-AE3FA407DD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5450" y="789004"/>
            <a:ext cx="360000" cy="5016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2B74BB-DA79-42B6-870C-4EFCB5AE05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899" y="3123006"/>
            <a:ext cx="360000" cy="504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C4D7ACD-45A5-468F-9B2F-F64EFAA9508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3927" y="5556379"/>
            <a:ext cx="431943" cy="4873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36BC0DB-1465-44DA-A8F0-504A2DE1AA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9899" y="4871509"/>
            <a:ext cx="360000" cy="5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9760" y="646544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0800000">
            <a:off x="2531566" y="6540635"/>
            <a:ext cx="6187188" cy="45719"/>
          </a:xfrm>
          <a:prstGeom prst="rect">
            <a:avLst/>
          </a:prstGeom>
          <a:solidFill>
            <a:srgbClr val="F19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270917" y="6528957"/>
            <a:ext cx="622485" cy="45719"/>
          </a:xfrm>
          <a:prstGeom prst="rect">
            <a:avLst/>
          </a:prstGeom>
          <a:solidFill>
            <a:srgbClr val="F19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" y="62992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r="2382"/>
          <a:stretch/>
        </p:blipFill>
        <p:spPr bwMode="auto">
          <a:xfrm>
            <a:off x="0" y="8413"/>
            <a:ext cx="9144000" cy="683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1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OSorokina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" y="95250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66154" y="6373827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schemeClr val="bg1"/>
                </a:solidFill>
              </a:rPr>
              <a:pPr/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0800000">
            <a:off x="2531566" y="6540635"/>
            <a:ext cx="618718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270917" y="6528957"/>
            <a:ext cx="62248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" y="62992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455"/>
          <p:cNvSpPr txBox="1"/>
          <p:nvPr/>
        </p:nvSpPr>
        <p:spPr>
          <a:xfrm>
            <a:off x="165176" y="177708"/>
            <a:ext cx="8851568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Обращения в медицинские организации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9579" y="986533"/>
            <a:ext cx="39958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Адресное обращение в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конкретную медицинскую организацию </a:t>
            </a:r>
          </a:p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Автоматическое заполнение контактных данных для ответа, если пациент авторизован</a:t>
            </a:r>
          </a:p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Сегментация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обращений по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теме и типу обращения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 личном кабинете – все обращения и ответы на них</a:t>
            </a:r>
          </a:p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Интерфейс для просмотра и ответа на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обращения (для медицинских организаций)</a:t>
            </a:r>
            <a:endParaRPr lang="ru-RU" i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60" y="855573"/>
            <a:ext cx="4127794" cy="544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2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9760" y="646544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" y="-4055"/>
            <a:ext cx="8472194" cy="686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9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OSorokina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0" y="95250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66844" y="639287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schemeClr val="bg1"/>
                </a:solidFill>
              </a:rPr>
              <a:pPr/>
              <a:t>23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0800000">
            <a:off x="2531566" y="6540635"/>
            <a:ext cx="6187188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270917" y="6528957"/>
            <a:ext cx="622485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" y="62992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455"/>
          <p:cNvSpPr txBox="1"/>
          <p:nvPr/>
        </p:nvSpPr>
        <p:spPr>
          <a:xfrm>
            <a:off x="411751" y="145118"/>
            <a:ext cx="8307003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8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Запись на диспансеризацию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63781" y="1858834"/>
            <a:ext cx="732299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Возможность:</a:t>
            </a:r>
            <a:b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Узнать </a:t>
            </a:r>
            <a:r>
              <a:rPr lang="ru-RU" sz="2400" b="1" u="sng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о ближайшей доступной </a:t>
            </a:r>
            <a:r>
              <a:rPr lang="ru-RU" sz="2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диспансеризации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Заполнить анкету онлайн, чтобы не заполнять ее у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врача</a:t>
            </a:r>
            <a:b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Выбрать услуги в плане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диспансеризации</a:t>
            </a:r>
            <a:endParaRPr lang="ru-RU" i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82F04B2-1A39-4D48-AC7E-A1A730D868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751" y="2634567"/>
            <a:ext cx="360000" cy="36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9125946-CAB4-4F2F-9033-AE3FA407DD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2159" y="3324910"/>
            <a:ext cx="360000" cy="5016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C4D7ACD-45A5-468F-9B2F-F64EFAA950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1751" y="4142976"/>
            <a:ext cx="431943" cy="4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r="8605"/>
          <a:stretch/>
        </p:blipFill>
        <p:spPr bwMode="auto">
          <a:xfrm>
            <a:off x="-1" y="8546"/>
            <a:ext cx="9144001" cy="687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25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-2" y="-1728"/>
            <a:ext cx="9158342" cy="6861464"/>
            <a:chOff x="-2" y="-1728"/>
            <a:chExt cx="9158342" cy="686146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6440636"/>
              <a:ext cx="9144001" cy="41910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728"/>
              <a:ext cx="9144001" cy="4191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t="420"/>
            <a:stretch/>
          </p:blipFill>
          <p:spPr>
            <a:xfrm>
              <a:off x="-1" y="234950"/>
              <a:ext cx="9158341" cy="6429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2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OSorokina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0" y="95250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4060" y="6314892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schemeClr val="bg1"/>
                </a:solidFill>
              </a:rPr>
              <a:pPr/>
              <a:t>26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0800000">
            <a:off x="2531566" y="6477135"/>
            <a:ext cx="618718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270917" y="6465457"/>
            <a:ext cx="62248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" y="62357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455"/>
          <p:cNvSpPr txBox="1"/>
          <p:nvPr/>
        </p:nvSpPr>
        <p:spPr>
          <a:xfrm>
            <a:off x="411751" y="183409"/>
            <a:ext cx="8307003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8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Запись на диспансеризацию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63781" y="1617534"/>
            <a:ext cx="73229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Возможность:</a:t>
            </a:r>
            <a:b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Узнать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о ближайшей доступной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диспансеризации</a:t>
            </a:r>
            <a:b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400" b="1" u="sng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Заполнить анкету онлайн, чтобы не заполнять ее у </a:t>
            </a:r>
            <a:r>
              <a:rPr lang="ru-RU" sz="2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врача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Выбрать услуги в плане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диспансеризации</a:t>
            </a:r>
            <a:endParaRPr lang="ru-RU" i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82F04B2-1A39-4D48-AC7E-A1A730D868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751" y="2393267"/>
            <a:ext cx="360000" cy="36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9125946-CAB4-4F2F-9033-AE3FA407DD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2159" y="3083610"/>
            <a:ext cx="360000" cy="5016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C4D7ACD-45A5-468F-9B2F-F64EFAA950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1751" y="4257801"/>
            <a:ext cx="431943" cy="4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9760" y="646544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9240" y="280407"/>
            <a:ext cx="6125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kern="1200" dirty="0" smtClean="0">
                <a:solidFill>
                  <a:schemeClr val="tx1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Заполнение анкеты диспансеризации</a:t>
            </a:r>
            <a:endParaRPr lang="ru-RU" sz="2800" b="1" kern="1200" dirty="0">
              <a:solidFill>
                <a:schemeClr val="tx1"/>
              </a:solidFill>
              <a:latin typeface="Calibri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r="7118"/>
          <a:stretch/>
        </p:blipFill>
        <p:spPr bwMode="auto">
          <a:xfrm>
            <a:off x="1300961" y="919740"/>
            <a:ext cx="6530540" cy="593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4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OSorokina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" y="95250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4060" y="639211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schemeClr val="bg1"/>
                </a:solidFill>
              </a:rPr>
              <a:pPr/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0800000">
            <a:off x="2531566" y="6540635"/>
            <a:ext cx="618718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270917" y="6528957"/>
            <a:ext cx="62248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" y="62992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455"/>
          <p:cNvSpPr txBox="1"/>
          <p:nvPr/>
        </p:nvSpPr>
        <p:spPr>
          <a:xfrm>
            <a:off x="402159" y="158009"/>
            <a:ext cx="8307003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8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Запись на диспансеризацию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63781" y="1630234"/>
            <a:ext cx="732299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Возможность:</a:t>
            </a:r>
            <a:b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Узнать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о ближайшей доступной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диспансеризации</a:t>
            </a:r>
            <a:b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Заполнить анкету онлайн, чтобы не заполнять ее у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врача</a:t>
            </a:r>
            <a:b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Выбрать услуги в плане диспансеризации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82F04B2-1A39-4D48-AC7E-A1A730D868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751" y="2405967"/>
            <a:ext cx="360000" cy="36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9125946-CAB4-4F2F-9033-AE3FA407DD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2159" y="3096310"/>
            <a:ext cx="360000" cy="5016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C4D7ACD-45A5-468F-9B2F-F64EFAA950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1751" y="3914376"/>
            <a:ext cx="431943" cy="4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OSorokina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0" y="95250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9760" y="646544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6" b="23410"/>
          <a:stretch/>
        </p:blipFill>
        <p:spPr bwMode="auto">
          <a:xfrm>
            <a:off x="857251" y="627059"/>
            <a:ext cx="7505700" cy="570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95250"/>
            <a:ext cx="914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Выбор услуг в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плане диспансеризации</a:t>
            </a:r>
            <a:endParaRPr lang="ru-RU" sz="2800" b="1" i="1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211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C:\Users\OSorokina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2330" y="6421901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0800000">
            <a:off x="2531566" y="6591435"/>
            <a:ext cx="6187188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270917" y="6579757"/>
            <a:ext cx="622485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" y="63500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54860" y="789004"/>
            <a:ext cx="8019207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Доступ </a:t>
            </a:r>
            <a:r>
              <a:rPr lang="ru-RU" sz="19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к своей Электронной медицинской карте (ЭМК</a:t>
            </a: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) </a:t>
            </a:r>
            <a:endParaRPr lang="ru-RU" sz="1900" b="1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- Просмотр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журнала доступа к ЭМК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(какой врач уже смотрел мои данные)</a:t>
            </a:r>
            <a:b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- Управление доступом к ЭМК (какой врач может посмотреть мои данные)</a:t>
            </a:r>
            <a:b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Управление согласием на предоставление пациенту медицинских сведений в личном кабинете</a:t>
            </a:r>
            <a:b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1800" b="1" dirty="0" smtClean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Сведения о ближайшей диспансеризации по полу и возрасту</a:t>
            </a:r>
          </a:p>
          <a:p>
            <a:pPr lvl="0"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endParaRPr lang="ru-RU" sz="19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9125946-CAB4-4F2F-9033-AE3FA407D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2159" y="2083001"/>
            <a:ext cx="360000" cy="5016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2B74BB-DA79-42B6-870C-4EFCB5AE05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4528" y="789004"/>
            <a:ext cx="360000" cy="504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C4D7ACD-45A5-468F-9B2F-F64EFAA9508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3536" y="2989306"/>
            <a:ext cx="431943" cy="4873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193BA39-DA5E-421C-9DDA-DF3EA615B8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5377" y="5407861"/>
            <a:ext cx="504000" cy="504000"/>
          </a:xfrm>
          <a:prstGeom prst="rect">
            <a:avLst/>
          </a:prstGeom>
        </p:spPr>
      </p:pic>
      <p:sp>
        <p:nvSpPr>
          <p:cNvPr id="21" name="Shape 455"/>
          <p:cNvSpPr txBox="1"/>
          <p:nvPr/>
        </p:nvSpPr>
        <p:spPr>
          <a:xfrm>
            <a:off x="0" y="3606264"/>
            <a:ext cx="9144000" cy="432048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kern="12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Готовятся к </a:t>
            </a:r>
            <a:r>
              <a:rPr lang="ru-RU" sz="2000" b="1" kern="1200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запуску до конца 2019 года:</a:t>
            </a:r>
            <a:endParaRPr lang="ru-RU" sz="2000" b="1" kern="12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9062" y="4249309"/>
            <a:ext cx="8019207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Запись </a:t>
            </a:r>
            <a:r>
              <a:rPr lang="ru-RU" sz="19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на прием к врачу</a:t>
            </a:r>
          </a:p>
          <a:p>
            <a:pPr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- На </a:t>
            </a:r>
            <a:r>
              <a:rPr lang="ru-RU" sz="19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профилактические осмотры и диспансеризацию</a:t>
            </a:r>
            <a:br>
              <a:rPr lang="ru-RU" sz="19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- Вызов врача на 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дом</a:t>
            </a:r>
            <a:b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Отзыв </a:t>
            </a:r>
            <a:r>
              <a:rPr lang="ru-RU" sz="19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об оказанной медицинской </a:t>
            </a: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помощи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9125946-CAB4-4F2F-9033-AE3FA407D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49416" y="4203251"/>
            <a:ext cx="360000" cy="501639"/>
          </a:xfrm>
          <a:prstGeom prst="rect">
            <a:avLst/>
          </a:prstGeom>
        </p:spPr>
      </p:pic>
      <p:pic>
        <p:nvPicPr>
          <p:cNvPr id="29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0" y="95250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455"/>
          <p:cNvSpPr txBox="1"/>
          <p:nvPr/>
        </p:nvSpPr>
        <p:spPr>
          <a:xfrm>
            <a:off x="0" y="184114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kern="12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Реализованы </a:t>
            </a:r>
            <a:r>
              <a:rPr lang="ru-RU" sz="20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сервисы для </a:t>
            </a:r>
            <a:r>
              <a:rPr lang="ru-RU" sz="2000" b="1" kern="12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пациентов в 2019 г.:</a:t>
            </a:r>
            <a:endParaRPr lang="ru-RU" sz="2000" b="1" kern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28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OSorokina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" y="107950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 rot="10800000">
            <a:off x="2531566" y="6540635"/>
            <a:ext cx="618718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270917" y="6528957"/>
            <a:ext cx="62248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" y="62992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455"/>
          <p:cNvSpPr txBox="1"/>
          <p:nvPr/>
        </p:nvSpPr>
        <p:spPr>
          <a:xfrm>
            <a:off x="132440" y="120650"/>
            <a:ext cx="8851568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Вызов врача на дом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94" y="919459"/>
            <a:ext cx="4420250" cy="557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11751" y="1312437"/>
            <a:ext cx="34529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Себе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и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другому человеку</a:t>
            </a:r>
          </a:p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Выбор удобной даты и времени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вызова врача, без траты времени на дозвон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Контроль статуса заявки, а также возможность ее отмены</a:t>
            </a:r>
            <a:endParaRPr lang="ru-RU" i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68660" y="637654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schemeClr val="bg1"/>
                </a:solidFill>
              </a:rPr>
              <a:pPr/>
              <a:t>30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OSorokina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7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64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1" y="87309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3945" y="6391092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schemeClr val="bg1"/>
                </a:solidFill>
              </a:rPr>
              <a:pPr/>
              <a:t>31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0800000">
            <a:off x="2531566" y="6540635"/>
            <a:ext cx="618718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270917" y="6528957"/>
            <a:ext cx="62248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Shape 455"/>
          <p:cNvSpPr txBox="1"/>
          <p:nvPr/>
        </p:nvSpPr>
        <p:spPr>
          <a:xfrm>
            <a:off x="434399" y="207711"/>
            <a:ext cx="8307003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0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Информационные разделы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4723" y="1052384"/>
            <a:ext cx="44328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Для пациентов, врачей и мед. организаций – свежие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новости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и предстоящие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мероприятия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в сфере здравоохранения</a:t>
            </a:r>
          </a:p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Для пациентов –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полезная справочная информация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и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статьи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о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здоровье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" y="62992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35" y="472503"/>
            <a:ext cx="4092820" cy="359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66" y="3269662"/>
            <a:ext cx="4087270" cy="316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1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OSorokina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0" y="95250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6867636" y="6416172"/>
            <a:ext cx="21336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bg1"/>
                </a:solidFill>
              </a:rPr>
              <a:t>32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193BA39-DA5E-421C-9DDA-DF3EA615B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9416" y="5695777"/>
            <a:ext cx="504000" cy="504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24793" y="708757"/>
            <a:ext cx="801920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Интегральный анамнез пациента (достоверные сведения от моих врачей)</a:t>
            </a:r>
            <a:endParaRPr lang="ru-RU" sz="1900" dirty="0" smtClean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- Антропометрия</a:t>
            </a:r>
            <a:b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- Назначенные лекарства</a:t>
            </a:r>
            <a:b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- Имеющиеся аллергии</a:t>
            </a:r>
            <a:b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- Проведенные операции</a:t>
            </a:r>
            <a:b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- Заболевания пациента</a:t>
            </a:r>
          </a:p>
          <a:p>
            <a:pPr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19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Сбор сведений от пациента о принимаемых медикаментах и наличии </a:t>
            </a: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аллергий – дополнительная информация для врача</a:t>
            </a:r>
            <a:r>
              <a:rPr lang="ru-RU" sz="19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19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19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Сведения о льготах и рецептах на льготные лекарства, </a:t>
            </a: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поиск лекарственных </a:t>
            </a:r>
            <a:r>
              <a:rPr lang="ru-RU" sz="19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средств в аптеках </a:t>
            </a: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города</a:t>
            </a:r>
            <a:b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Календарь беременности</a:t>
            </a:r>
            <a:b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Календарь прививок</a:t>
            </a:r>
            <a:b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Уведомления пациента (ЛК и электронная почта)</a:t>
            </a:r>
            <a:endParaRPr lang="ru-RU" sz="1900" b="1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82F04B2-1A39-4D48-AC7E-A1A730D868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1416" y="4621737"/>
            <a:ext cx="360000" cy="36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C4D7ACD-45A5-468F-9B2F-F64EFAA950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444" y="3788636"/>
            <a:ext cx="431943" cy="487319"/>
          </a:xfrm>
          <a:prstGeom prst="rect">
            <a:avLst/>
          </a:prstGeom>
        </p:spPr>
      </p:pic>
      <p:sp>
        <p:nvSpPr>
          <p:cNvPr id="25" name="Shape 455"/>
          <p:cNvSpPr txBox="1"/>
          <p:nvPr/>
        </p:nvSpPr>
        <p:spPr>
          <a:xfrm>
            <a:off x="0" y="141390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kern="1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Развитие сервисов </a:t>
            </a:r>
            <a:r>
              <a:rPr lang="ru-RU" sz="2000" b="1" kern="12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портала </a:t>
            </a:r>
            <a:r>
              <a:rPr lang="ru-RU" sz="2000" b="1" kern="12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(запуск в марте 2020 г.):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02B74BB-DA79-42B6-870C-4EFCB5AE05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1416" y="674573"/>
            <a:ext cx="360000" cy="504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82F04B2-1A39-4D48-AC7E-A1A730D868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1416" y="5157993"/>
            <a:ext cx="360000" cy="36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9125946-CAB4-4F2F-9033-AE3FA407DDB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68466" y="2895665"/>
            <a:ext cx="360000" cy="50163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 rot="10800000">
            <a:off x="2531566" y="6591435"/>
            <a:ext cx="6187188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flipV="1">
            <a:off x="270917" y="6579757"/>
            <a:ext cx="622485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" y="63500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4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C:\Users\OSorokina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" y="95250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6902654" y="6424718"/>
            <a:ext cx="21336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bg1"/>
                </a:solidFill>
              </a:rPr>
              <a:t>33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193BA39-DA5E-421C-9DDA-DF3EA615B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8920" y="2714636"/>
            <a:ext cx="504000" cy="504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24793" y="1333859"/>
            <a:ext cx="801920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</a:pP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Просмотр заключений инструментальных исследований</a:t>
            </a:r>
            <a:b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Самоконтроль </a:t>
            </a:r>
            <a:r>
              <a:rPr lang="ru-RU" sz="19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за показателями </a:t>
            </a: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здоровья </a:t>
            </a:r>
            <a:r>
              <a:rPr lang="ru-RU" sz="19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(артериальное давление, глюкоза, МНО и др</a:t>
            </a: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.)</a:t>
            </a:r>
            <a:b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Телемедицинская консультация врач-пациент</a:t>
            </a:r>
            <a:b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Медицинские справки</a:t>
            </a:r>
            <a:b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Информирование </a:t>
            </a:r>
            <a:r>
              <a:rPr lang="ru-RU" sz="19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о назначениях </a:t>
            </a: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медикаментов</a:t>
            </a:r>
            <a:b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Листок нетрудоспособности</a:t>
            </a:r>
            <a:endParaRPr lang="ru-RU" sz="1900" b="1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82F04B2-1A39-4D48-AC7E-A1A730D868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9033" y="2078468"/>
            <a:ext cx="360000" cy="36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9125946-CAB4-4F2F-9033-AE3FA407DD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49033" y="3887265"/>
            <a:ext cx="360000" cy="50163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C4D7ACD-45A5-468F-9B2F-F64EFAA9508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969" y="4472265"/>
            <a:ext cx="431943" cy="487319"/>
          </a:xfrm>
          <a:prstGeom prst="rect">
            <a:avLst/>
          </a:prstGeom>
        </p:spPr>
      </p:pic>
      <p:sp>
        <p:nvSpPr>
          <p:cNvPr id="12" name="Shape 455"/>
          <p:cNvSpPr txBox="1"/>
          <p:nvPr/>
        </p:nvSpPr>
        <p:spPr>
          <a:xfrm>
            <a:off x="0" y="162850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kern="1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Развитие сервисов </a:t>
            </a:r>
            <a:r>
              <a:rPr lang="ru-RU" sz="2000" b="1" kern="12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портала </a:t>
            </a:r>
            <a:r>
              <a:rPr lang="ru-RU" sz="2000" b="1" kern="12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(запуск в декабре 2020 г.):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36BC0DB-1465-44DA-A8F0-504A2DE1AA8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0920" y="1312030"/>
            <a:ext cx="360000" cy="5318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2B74BB-DA79-42B6-870C-4EFCB5AE05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0920" y="3305534"/>
            <a:ext cx="360000" cy="504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0800000">
            <a:off x="2563520" y="6591435"/>
            <a:ext cx="618718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270917" y="6579757"/>
            <a:ext cx="62248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" y="63500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34</a:t>
            </a:fld>
            <a:endParaRPr lang="ru-RU"/>
          </a:p>
        </p:txBody>
      </p:sp>
      <p:pic>
        <p:nvPicPr>
          <p:cNvPr id="8194" name="Picture 2" descr="C:\Users\OSorokina\Desktop\Презентации\jpeg\Презентация 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1"/>
            <a:ext cx="9144000" cy="69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400" y="2140385"/>
            <a:ext cx="3124200" cy="25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93964" y="6234212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Aharoni" panose="02010803020104030203" pitchFamily="2" charset="-79"/>
                <a:sym typeface="Tahoma"/>
              </a:rPr>
              <a:t>2019</a:t>
            </a:r>
            <a:endParaRPr lang="ru-RU" sz="2400" b="1" dirty="0">
              <a:cs typeface="Aharoni" panose="02010803020104030203" pitchFamily="2" charset="-79"/>
            </a:endParaRPr>
          </a:p>
        </p:txBody>
      </p:sp>
      <p:pic>
        <p:nvPicPr>
          <p:cNvPr id="8196" name="Picture 4" descr="C:\Users\OSorokina\Desktop\миа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2909914"/>
            <a:ext cx="2143256" cy="76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OSorokina\Desktop\парви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782358"/>
            <a:ext cx="2698985" cy="7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OSorokina\Desktop\ап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3045200"/>
            <a:ext cx="2051050" cy="53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OSorokina\Desktop\ком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2" y="1782357"/>
            <a:ext cx="4286515" cy="79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6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600"/>
            <a:ext cx="9144000" cy="59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0"/>
            <a:ext cx="9144000" cy="127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455"/>
          <p:cNvSpPr txBox="1"/>
          <p:nvPr/>
        </p:nvSpPr>
        <p:spPr>
          <a:xfrm>
            <a:off x="0" y="213142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500" b="1" kern="1200" dirty="0" smtClean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Модернизация Интернет-Портала «Здоровье петербуржца» </a:t>
            </a:r>
            <a:endParaRPr lang="ru-RU" sz="2500" b="1" kern="1200" dirty="0">
              <a:solidFill>
                <a:schemeClr val="bg1"/>
              </a:solidFill>
              <a:latin typeface="Calibri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79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OSorokina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2" y="759734"/>
            <a:ext cx="8621488" cy="567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6625770" y="6356350"/>
            <a:ext cx="21336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bg1"/>
                </a:solidFill>
              </a:r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" y="124278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455"/>
          <p:cNvSpPr txBox="1"/>
          <p:nvPr/>
        </p:nvSpPr>
        <p:spPr>
          <a:xfrm>
            <a:off x="-87084" y="184114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600" b="1" kern="1200" dirty="0" smtClean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Доступ ко всем сервисам в сфере здравоохранения</a:t>
            </a:r>
            <a:endParaRPr lang="ru-RU" sz="2600" b="1" kern="1200" dirty="0">
              <a:solidFill>
                <a:schemeClr val="bg1"/>
              </a:solidFill>
              <a:latin typeface="Calibri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709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OSorokina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" y="95250"/>
            <a:ext cx="9073056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68036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 rot="10800000">
            <a:off x="2531566" y="6540635"/>
            <a:ext cx="6187188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270917" y="6528957"/>
            <a:ext cx="622485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" y="62992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455"/>
          <p:cNvSpPr txBox="1"/>
          <p:nvPr/>
        </p:nvSpPr>
        <p:spPr>
          <a:xfrm>
            <a:off x="83644" y="189786"/>
            <a:ext cx="8938901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Свободная запись к врачу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384D003-E5A4-463A-B9E9-49D2547DD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155" y="1136448"/>
            <a:ext cx="4910386" cy="494815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85216" y="1059534"/>
            <a:ext cx="42045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Запись себя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или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другого человека</a:t>
            </a:r>
          </a:p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По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району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, по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номеру полиса ОМС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или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по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списку своих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поликлиник прикрепления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Нет свободных талонов – 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Журнал отложенной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записи</a:t>
            </a: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Отображение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предстоящих визитов в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Личном кабинете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для авторизованного пользователя)</a:t>
            </a:r>
          </a:p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Просмотр, перенос и отмена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предстоящих визитов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</a:b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 т.ч. без авторизации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)</a:t>
            </a:r>
            <a:endParaRPr lang="ru-RU" i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9760" y="6363845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schemeClr val="bg1"/>
                </a:solidFill>
              </a:rPr>
              <a:pPr/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OSorokina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 rot="10800000">
            <a:off x="2531566" y="6540635"/>
            <a:ext cx="6187188" cy="45719"/>
          </a:xfrm>
          <a:prstGeom prst="rect">
            <a:avLst/>
          </a:prstGeom>
          <a:solidFill>
            <a:srgbClr val="F19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270917" y="6528957"/>
            <a:ext cx="622485" cy="45719"/>
          </a:xfrm>
          <a:prstGeom prst="rect">
            <a:avLst/>
          </a:prstGeom>
          <a:solidFill>
            <a:srgbClr val="F19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74" y="628785"/>
            <a:ext cx="7632927" cy="595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" y="80737"/>
            <a:ext cx="775063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06932" y="646544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Shape 455"/>
          <p:cNvSpPr txBox="1"/>
          <p:nvPr/>
        </p:nvSpPr>
        <p:spPr>
          <a:xfrm>
            <a:off x="-1420" y="136621"/>
            <a:ext cx="8938901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kern="12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Просмотр предстоящих посещений</a:t>
            </a:r>
            <a:endParaRPr lang="ru-RU" sz="2000" b="1" kern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152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OSorokina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1" y="95250"/>
            <a:ext cx="88487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OSorokina\Desktop\Презентация вариант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7" y="5148051"/>
            <a:ext cx="2196778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OSorokina\Desktop\Презентации\Для МедИн\фото миа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" y="95250"/>
            <a:ext cx="8573614" cy="1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5354" y="6403792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0800000">
            <a:off x="2531566" y="6540635"/>
            <a:ext cx="618718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270917" y="6528957"/>
            <a:ext cx="62248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" y="62992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455"/>
          <p:cNvSpPr txBox="1"/>
          <p:nvPr/>
        </p:nvSpPr>
        <p:spPr>
          <a:xfrm>
            <a:off x="-266700" y="196109"/>
            <a:ext cx="8985454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Запись по направлению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5362" y="1343285"/>
            <a:ext cx="3535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Интеграция с системой управления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очередями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Доступна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только для пациентов, имеющих зарегистрированное направление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Учет особенностей приема по каждому профилю медицинской помощи в каждой </a:t>
            </a:r>
            <a:r>
              <a:rPr lang="ru-RU" sz="2000" dirty="0" err="1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медорганизации</a:t>
            </a:r>
            <a:endParaRPr lang="ru-RU" i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D7C66E-4494-49D3-B86D-4AC4C9E9F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50" y="1309826"/>
            <a:ext cx="5238156" cy="441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9760" y="646544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0800000">
            <a:off x="2531566" y="6540635"/>
            <a:ext cx="6187188" cy="45719"/>
          </a:xfrm>
          <a:prstGeom prst="rect">
            <a:avLst/>
          </a:prstGeom>
          <a:solidFill>
            <a:srgbClr val="F19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270917" y="6528957"/>
            <a:ext cx="622485" cy="45719"/>
          </a:xfrm>
          <a:prstGeom prst="rect">
            <a:avLst/>
          </a:prstGeom>
          <a:solidFill>
            <a:srgbClr val="F19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" y="6299214"/>
            <a:ext cx="141446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839200" cy="685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5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8700</TotalTime>
  <Words>487</Words>
  <Application>Microsoft Office PowerPoint</Application>
  <PresentationFormat>Экран (4:3)</PresentationFormat>
  <Paragraphs>156</Paragraphs>
  <Slides>34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Tahoma</vt:lpstr>
      <vt:lpstr>Aharoni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Nataliya</dc:creator>
  <cp:lastModifiedBy>Пользователь Windows</cp:lastModifiedBy>
  <cp:revision>287</cp:revision>
  <cp:lastPrinted>2018-09-04T18:27:15Z</cp:lastPrinted>
  <dcterms:modified xsi:type="dcterms:W3CDTF">2019-10-22T11:31:24Z</dcterms:modified>
</cp:coreProperties>
</file>