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281" r:id="rId2"/>
    <p:sldId id="510" r:id="rId3"/>
    <p:sldId id="517" r:id="rId4"/>
    <p:sldId id="282" r:id="rId5"/>
    <p:sldId id="297" r:id="rId6"/>
    <p:sldId id="280" r:id="rId7"/>
    <p:sldId id="514" r:id="rId8"/>
    <p:sldId id="518" r:id="rId9"/>
    <p:sldId id="523" r:id="rId10"/>
    <p:sldId id="288" r:id="rId11"/>
    <p:sldId id="256" r:id="rId12"/>
    <p:sldId id="286" r:id="rId13"/>
    <p:sldId id="522" r:id="rId14"/>
    <p:sldId id="519" r:id="rId15"/>
    <p:sldId id="386" r:id="rId16"/>
    <p:sldId id="477" r:id="rId17"/>
    <p:sldId id="409" r:id="rId18"/>
    <p:sldId id="261" r:id="rId19"/>
    <p:sldId id="515" r:id="rId20"/>
    <p:sldId id="467" r:id="rId21"/>
    <p:sldId id="468" r:id="rId22"/>
    <p:sldId id="474" r:id="rId23"/>
    <p:sldId id="360" r:id="rId24"/>
    <p:sldId id="277" r:id="rId25"/>
    <p:sldId id="278" r:id="rId26"/>
    <p:sldId id="358" r:id="rId27"/>
    <p:sldId id="516" r:id="rId28"/>
    <p:sldId id="520" r:id="rId29"/>
    <p:sldId id="480" r:id="rId30"/>
    <p:sldId id="481" r:id="rId31"/>
    <p:sldId id="482" r:id="rId32"/>
    <p:sldId id="393" r:id="rId33"/>
    <p:sldId id="521" r:id="rId34"/>
    <p:sldId id="476" r:id="rId35"/>
    <p:sldId id="475" r:id="rId36"/>
    <p:sldId id="442" r:id="rId37"/>
    <p:sldId id="464" r:id="rId38"/>
    <p:sldId id="506" r:id="rId3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ABC"/>
    <a:srgbClr val="092EE7"/>
    <a:srgbClr val="0E27E2"/>
    <a:srgbClr val="FFFF1D"/>
    <a:srgbClr val="151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1F497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't3_5 НАШИ (2)'!$B$53:$B$92</c:f>
              <c:strCache>
                <c:ptCount val="40"/>
                <c:pt idx="0">
                  <c:v>Hенецкий авт.округ</c:v>
                </c:pt>
                <c:pt idx="1">
                  <c:v>Республика Калмыкия</c:v>
                </c:pt>
                <c:pt idx="2">
                  <c:v>г.Севастополь</c:v>
                </c:pt>
                <c:pt idx="3">
                  <c:v>Республика Адыгея</c:v>
                </c:pt>
                <c:pt idx="4">
                  <c:v>Карачаево-Черкесская Республика</c:v>
                </c:pt>
                <c:pt idx="5">
                  <c:v>Республика Ингушетия</c:v>
                </c:pt>
                <c:pt idx="6">
                  <c:v>Новгородская область</c:v>
                </c:pt>
                <c:pt idx="7">
                  <c:v>Республика Карелия</c:v>
                </c:pt>
                <c:pt idx="8">
                  <c:v>Псковская область</c:v>
                </c:pt>
                <c:pt idx="9">
                  <c:v>Республика Марий Эл</c:v>
                </c:pt>
                <c:pt idx="10">
                  <c:v>Республика Северная Осетия- Алания</c:v>
                </c:pt>
                <c:pt idx="11">
                  <c:v>Мурманская область</c:v>
                </c:pt>
                <c:pt idx="12">
                  <c:v>Республика Мордовия</c:v>
                </c:pt>
                <c:pt idx="13">
                  <c:v>Республика Коми</c:v>
                </c:pt>
                <c:pt idx="14">
                  <c:v>Кабардино-Балкарская Республика</c:v>
                </c:pt>
                <c:pt idx="15">
                  <c:v>Калининградская область</c:v>
                </c:pt>
                <c:pt idx="16">
                  <c:v>Астраханская область</c:v>
                </c:pt>
                <c:pt idx="17">
                  <c:v>Архангельская область</c:v>
                </c:pt>
                <c:pt idx="18">
                  <c:v>Вологодская область</c:v>
                </c:pt>
                <c:pt idx="19">
                  <c:v>Чувашская Республика(Чувашия)</c:v>
                </c:pt>
                <c:pt idx="20">
                  <c:v>Ульяновская область</c:v>
                </c:pt>
                <c:pt idx="21">
                  <c:v>Кировская область</c:v>
                </c:pt>
                <c:pt idx="22">
                  <c:v>Пензенская область</c:v>
                </c:pt>
                <c:pt idx="23">
                  <c:v>Чеченская Республика</c:v>
                </c:pt>
                <c:pt idx="24">
                  <c:v>Удмуртская Республика</c:v>
                </c:pt>
                <c:pt idx="25">
                  <c:v>Ленинградская область</c:v>
                </c:pt>
                <c:pt idx="26">
                  <c:v>Республика Крым</c:v>
                </c:pt>
                <c:pt idx="27">
                  <c:v>Оренбургская область</c:v>
                </c:pt>
                <c:pt idx="28">
                  <c:v>Саратовская область</c:v>
                </c:pt>
                <c:pt idx="29">
                  <c:v>Волгоградская область</c:v>
                </c:pt>
                <c:pt idx="30">
                  <c:v>Пермский край</c:v>
                </c:pt>
                <c:pt idx="31">
                  <c:v>Ставропольский край</c:v>
                </c:pt>
                <c:pt idx="32">
                  <c:v>Республика Дагестан</c:v>
                </c:pt>
                <c:pt idx="33">
                  <c:v>Самарская область</c:v>
                </c:pt>
                <c:pt idx="34">
                  <c:v>Hижегородская область</c:v>
                </c:pt>
                <c:pt idx="35">
                  <c:v>Республика Татарстан(Татарстан)</c:v>
                </c:pt>
                <c:pt idx="36">
                  <c:v>Республика Башкортостан</c:v>
                </c:pt>
                <c:pt idx="37">
                  <c:v>Ростовская область</c:v>
                </c:pt>
                <c:pt idx="38">
                  <c:v>г.Санкт-Петербург</c:v>
                </c:pt>
                <c:pt idx="39">
                  <c:v>Краснодарский край</c:v>
                </c:pt>
              </c:strCache>
            </c:strRef>
          </c:cat>
          <c:val>
            <c:numRef>
              <c:f>'t3_5 НАШИ (2)'!$C$53:$C$92</c:f>
              <c:numCache>
                <c:formatCode>0</c:formatCode>
                <c:ptCount val="40"/>
                <c:pt idx="0">
                  <c:v>43997</c:v>
                </c:pt>
                <c:pt idx="1">
                  <c:v>275413</c:v>
                </c:pt>
                <c:pt idx="2">
                  <c:v>436670</c:v>
                </c:pt>
                <c:pt idx="3">
                  <c:v>453376</c:v>
                </c:pt>
                <c:pt idx="4">
                  <c:v>466305</c:v>
                </c:pt>
                <c:pt idx="5">
                  <c:v>488043</c:v>
                </c:pt>
                <c:pt idx="6">
                  <c:v>606476</c:v>
                </c:pt>
                <c:pt idx="7">
                  <c:v>622484</c:v>
                </c:pt>
                <c:pt idx="8">
                  <c:v>636546</c:v>
                </c:pt>
                <c:pt idx="9">
                  <c:v>682333</c:v>
                </c:pt>
                <c:pt idx="10">
                  <c:v>701765</c:v>
                </c:pt>
                <c:pt idx="11">
                  <c:v>753557</c:v>
                </c:pt>
                <c:pt idx="12">
                  <c:v>805056</c:v>
                </c:pt>
                <c:pt idx="13">
                  <c:v>840873</c:v>
                </c:pt>
                <c:pt idx="14">
                  <c:v>865828</c:v>
                </c:pt>
                <c:pt idx="15">
                  <c:v>994599</c:v>
                </c:pt>
                <c:pt idx="16">
                  <c:v>1017514</c:v>
                </c:pt>
                <c:pt idx="17">
                  <c:v>1155028</c:v>
                </c:pt>
                <c:pt idx="18">
                  <c:v>1176689</c:v>
                </c:pt>
                <c:pt idx="19">
                  <c:v>1231117</c:v>
                </c:pt>
                <c:pt idx="20">
                  <c:v>1246618</c:v>
                </c:pt>
                <c:pt idx="21">
                  <c:v>1283238</c:v>
                </c:pt>
                <c:pt idx="22">
                  <c:v>1331655</c:v>
                </c:pt>
                <c:pt idx="23">
                  <c:v>1436981</c:v>
                </c:pt>
                <c:pt idx="24">
                  <c:v>1513044</c:v>
                </c:pt>
                <c:pt idx="25">
                  <c:v>1813816</c:v>
                </c:pt>
                <c:pt idx="26">
                  <c:v>1913731</c:v>
                </c:pt>
                <c:pt idx="27">
                  <c:v>1977720</c:v>
                </c:pt>
                <c:pt idx="28">
                  <c:v>2462950</c:v>
                </c:pt>
                <c:pt idx="29">
                  <c:v>2521276</c:v>
                </c:pt>
                <c:pt idx="30">
                  <c:v>2623122</c:v>
                </c:pt>
                <c:pt idx="31">
                  <c:v>2800674</c:v>
                </c:pt>
                <c:pt idx="32">
                  <c:v>3063885</c:v>
                </c:pt>
                <c:pt idx="33">
                  <c:v>3193514</c:v>
                </c:pt>
                <c:pt idx="34">
                  <c:v>3234752</c:v>
                </c:pt>
                <c:pt idx="35">
                  <c:v>3894284</c:v>
                </c:pt>
                <c:pt idx="36">
                  <c:v>4063293</c:v>
                </c:pt>
                <c:pt idx="37">
                  <c:v>4220452</c:v>
                </c:pt>
                <c:pt idx="38">
                  <c:v>5351935</c:v>
                </c:pt>
                <c:pt idx="39">
                  <c:v>5603420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24-4C75-B9EE-54A855F61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2159872"/>
        <c:axId val="82161664"/>
      </c:barChart>
      <c:catAx>
        <c:axId val="82159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161664"/>
        <c:crosses val="autoZero"/>
        <c:auto val="1"/>
        <c:lblAlgn val="ctr"/>
        <c:lblOffset val="100"/>
        <c:noMultiLvlLbl val="0"/>
      </c:catAx>
      <c:valAx>
        <c:axId val="82161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159872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ССХ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СЗФО</c:v>
                </c:pt>
                <c:pt idx="1">
                  <c:v>ЮФО</c:v>
                </c:pt>
                <c:pt idx="2">
                  <c:v>СКФО</c:v>
                </c:pt>
                <c:pt idx="3">
                  <c:v>ПФО</c:v>
                </c:pt>
                <c:pt idx="4">
                  <c:v>Всего по курируемым окургам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</c:v>
                </c:pt>
                <c:pt idx="1">
                  <c:v>8</c:v>
                </c:pt>
                <c:pt idx="2">
                  <c:v>8</c:v>
                </c:pt>
                <c:pt idx="3">
                  <c:v>7</c:v>
                </c:pt>
                <c:pt idx="4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65-47CD-AA05-959F996C66C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Кардиология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СЗФО</c:v>
                </c:pt>
                <c:pt idx="1">
                  <c:v>ЮФО</c:v>
                </c:pt>
                <c:pt idx="2">
                  <c:v>СКФО</c:v>
                </c:pt>
                <c:pt idx="3">
                  <c:v>ПФО</c:v>
                </c:pt>
                <c:pt idx="4">
                  <c:v>Всего по курируемым окургам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12</c:v>
                </c:pt>
                <c:pt idx="1">
                  <c:v>21</c:v>
                </c:pt>
                <c:pt idx="2">
                  <c:v>33</c:v>
                </c:pt>
                <c:pt idx="3">
                  <c:v>17</c:v>
                </c:pt>
                <c:pt idx="4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65-47CD-AA05-959F996C66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797432"/>
        <c:axId val="49800312"/>
      </c:barChart>
      <c:catAx>
        <c:axId val="49797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800312"/>
        <c:crosses val="autoZero"/>
        <c:auto val="1"/>
        <c:lblAlgn val="ctr"/>
        <c:lblOffset val="100"/>
        <c:noMultiLvlLbl val="0"/>
      </c:catAx>
      <c:valAx>
        <c:axId val="49800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797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109444959085993"/>
          <c:y val="0.2107423050105508"/>
          <c:w val="0.30585031650455458"/>
          <c:h val="5.66784285661100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г.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E4-4E34-A1D9-6A9B7B60DF45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E4-4E34-A1D9-6A9B7B60DF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ССХ</c:v>
                </c:pt>
                <c:pt idx="1">
                  <c:v>Кардиология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879</c:v>
                </c:pt>
                <c:pt idx="1">
                  <c:v>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C5-4764-B2BF-313DE1D2EF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г.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ССХ</c:v>
                </c:pt>
                <c:pt idx="1">
                  <c:v>Кардиология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962</c:v>
                </c:pt>
                <c:pt idx="1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C5-4764-B2BF-313DE1D2E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7476920"/>
        <c:axId val="537481720"/>
      </c:barChart>
      <c:catAx>
        <c:axId val="537476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7481720"/>
        <c:crosses val="autoZero"/>
        <c:auto val="1"/>
        <c:lblAlgn val="ctr"/>
        <c:lblOffset val="100"/>
        <c:noMultiLvlLbl val="0"/>
      </c:catAx>
      <c:valAx>
        <c:axId val="537481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7476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082966651227423"/>
          <c:y val="0.19031180754057717"/>
          <c:w val="0.25343851320055583"/>
          <c:h val="5.66784285661100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2018 год - 6008</a:t>
            </a:r>
          </a:p>
        </c:rich>
      </c:tx>
      <c:layout>
        <c:manualLayout>
          <c:xMode val="edge"/>
          <c:yMode val="edge"/>
          <c:x val="0.36323713128964225"/>
          <c:y val="0.807393123536418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0898764262823186"/>
          <c:y val="8.6664263369071945E-2"/>
          <c:w val="0.6412326693216871"/>
          <c:h val="0.6957244301828462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</c:spPr>
          <c:explosion val="2"/>
          <c:dPt>
            <c:idx val="0"/>
            <c:bubble3D val="0"/>
            <c:explosion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D2-49F2-84B8-BEC6C12C2E24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D2-49F2-84B8-BEC6C12C2E24}"/>
              </c:ext>
            </c:extLst>
          </c:dPt>
          <c:dLbls>
            <c:dLbl>
              <c:idx val="0"/>
              <c:layout>
                <c:manualLayout>
                  <c:x val="-8.8455024673689236E-2"/>
                  <c:y val="-0.25112497936074724"/>
                </c:manualLayout>
              </c:layout>
              <c:tx>
                <c:rich>
                  <a:bodyPr/>
                  <a:lstStyle/>
                  <a:p>
                    <a:r>
                      <a:rPr lang="en-US" sz="25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rPr>
                      <a:t>5607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D2-49F2-84B8-BEC6C12C2E24}"/>
                </c:ext>
              </c:extLst>
            </c:dLbl>
            <c:dLbl>
              <c:idx val="1"/>
              <c:layout>
                <c:manualLayout>
                  <c:x val="3.2613867453988532E-2"/>
                  <c:y val="5.3294722054327247E-5"/>
                </c:manualLayout>
              </c:layout>
              <c:tx>
                <c:rich>
                  <a:bodyPr/>
                  <a:lstStyle/>
                  <a:p>
                    <a:r>
                      <a:rPr lang="en-US" sz="2500" b="1" baseline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401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D2-49F2-84B8-BEC6C12C2E24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Плановые консультации</c:v>
                </c:pt>
                <c:pt idx="1">
                  <c:v>Экстренные консультации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">
                  <c:v>5607</c:v>
                </c:pt>
                <c:pt idx="1">
                  <c:v>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D2-49F2-84B8-BEC6C12C2E2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</c:legendEntry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>
      <a:softEdge rad="1270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2017 год - 5668</a:t>
            </a:r>
          </a:p>
        </c:rich>
      </c:tx>
      <c:layout>
        <c:manualLayout>
          <c:xMode val="edge"/>
          <c:yMode val="edge"/>
          <c:x val="0.34369947431910852"/>
          <c:y val="0.806142890656635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0898764262823186"/>
          <c:y val="8.6664263369071945E-2"/>
          <c:w val="0.6412326693216871"/>
          <c:h val="0.6957244301828462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Pt>
            <c:idx val="0"/>
            <c:bubble3D val="0"/>
            <c:explosion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F2-4B08-AD65-66989E9DE2F7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F2-4B08-AD65-66989E9DE2F7}"/>
              </c:ext>
            </c:extLst>
          </c:dPt>
          <c:dLbls>
            <c:dLbl>
              <c:idx val="0"/>
              <c:layout>
                <c:manualLayout>
                  <c:x val="-5.4015875508858106E-2"/>
                  <c:y val="-0.25112497989243221"/>
                </c:manualLayout>
              </c:layout>
              <c:tx>
                <c:rich>
                  <a:bodyPr/>
                  <a:lstStyle/>
                  <a:p>
                    <a:r>
                      <a:rPr lang="en-US" sz="25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rPr>
                      <a:t>5497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F2-4B08-AD65-66989E9DE2F7}"/>
                </c:ext>
              </c:extLst>
            </c:dLbl>
            <c:dLbl>
              <c:idx val="1"/>
              <c:layout>
                <c:manualLayout>
                  <c:x val="-7.1235278129434601E-3"/>
                  <c:y val="-1.0218322950305626E-3"/>
                </c:manualLayout>
              </c:layout>
              <c:tx>
                <c:rich>
                  <a:bodyPr/>
                  <a:lstStyle/>
                  <a:p>
                    <a:r>
                      <a:rPr lang="en-US" sz="2500" b="1" baseline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171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F2-4B08-AD65-66989E9DE2F7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Плановые консультации</c:v>
                </c:pt>
                <c:pt idx="1">
                  <c:v>Экстренные консультации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">
                  <c:v>5497</c:v>
                </c:pt>
                <c:pt idx="1">
                  <c:v>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F2-4B08-AD65-66989E9DE2F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</c:legendEntry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>
      <a:softEdge rad="1270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E82999-3F3C-413B-847A-9407D1E504C7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7485689F-6A1E-4C23-9F27-658CE07A84B8}">
      <dgm:prSet phldrT="[Текст]"/>
      <dgm:spPr/>
      <dgm:t>
        <a:bodyPr/>
        <a:lstStyle/>
        <a:p>
          <a:r>
            <a:rPr lang="ru-RU" dirty="0"/>
            <a:t>Виртуальные обходы                         в ПСО и РСЦ</a:t>
          </a:r>
        </a:p>
      </dgm:t>
    </dgm:pt>
    <dgm:pt modelId="{15304196-E103-469E-B0A4-D55A0EE75CC5}" type="parTrans" cxnId="{A5202CD8-526B-4AF4-8A50-B72C15C3AF3C}">
      <dgm:prSet/>
      <dgm:spPr/>
      <dgm:t>
        <a:bodyPr/>
        <a:lstStyle/>
        <a:p>
          <a:endParaRPr lang="ru-RU"/>
        </a:p>
      </dgm:t>
    </dgm:pt>
    <dgm:pt modelId="{41224D75-9134-4660-A689-21B3B25564A9}" type="sibTrans" cxnId="{A5202CD8-526B-4AF4-8A50-B72C15C3AF3C}">
      <dgm:prSet/>
      <dgm:spPr/>
      <dgm:t>
        <a:bodyPr/>
        <a:lstStyle/>
        <a:p>
          <a:endParaRPr lang="ru-RU"/>
        </a:p>
      </dgm:t>
    </dgm:pt>
    <dgm:pt modelId="{D5E60800-B8EB-487A-870B-BE06AE99AD6E}">
      <dgm:prSet phldrT="[Текст]"/>
      <dgm:spPr/>
      <dgm:t>
        <a:bodyPr/>
        <a:lstStyle/>
        <a:p>
          <a:r>
            <a:rPr lang="ru-RU" dirty="0"/>
            <a:t>Показательные операции</a:t>
          </a:r>
        </a:p>
      </dgm:t>
    </dgm:pt>
    <dgm:pt modelId="{A48D675F-1662-4C13-832F-22D7587B66DB}" type="parTrans" cxnId="{6475EEA6-EA94-4A53-9CAD-6FD724522AE3}">
      <dgm:prSet/>
      <dgm:spPr/>
      <dgm:t>
        <a:bodyPr/>
        <a:lstStyle/>
        <a:p>
          <a:endParaRPr lang="ru-RU"/>
        </a:p>
      </dgm:t>
    </dgm:pt>
    <dgm:pt modelId="{F41A37DB-66BF-420D-99C6-E1D2788C6A23}" type="sibTrans" cxnId="{6475EEA6-EA94-4A53-9CAD-6FD724522AE3}">
      <dgm:prSet/>
      <dgm:spPr/>
      <dgm:t>
        <a:bodyPr/>
        <a:lstStyle/>
        <a:p>
          <a:endParaRPr lang="ru-RU"/>
        </a:p>
      </dgm:t>
    </dgm:pt>
    <dgm:pt modelId="{1C7588AD-4F03-4CEA-A36F-2B0BC5EF9B86}">
      <dgm:prSet phldrT="[Текст]"/>
      <dgm:spPr/>
      <dgm:t>
        <a:bodyPr/>
        <a:lstStyle/>
        <a:p>
          <a:r>
            <a:rPr lang="ru-RU" dirty="0"/>
            <a:t>Трансляция конференций из Центра Алмазова</a:t>
          </a:r>
        </a:p>
      </dgm:t>
    </dgm:pt>
    <dgm:pt modelId="{98207469-5BFB-480D-BA13-71DED3D2D7A3}" type="parTrans" cxnId="{F2BDFF9F-1B40-4ECB-A4C7-D4F02C61BF9F}">
      <dgm:prSet/>
      <dgm:spPr/>
      <dgm:t>
        <a:bodyPr/>
        <a:lstStyle/>
        <a:p>
          <a:endParaRPr lang="ru-RU"/>
        </a:p>
      </dgm:t>
    </dgm:pt>
    <dgm:pt modelId="{858707A9-E336-48EA-B0DD-8A31233962F2}" type="sibTrans" cxnId="{F2BDFF9F-1B40-4ECB-A4C7-D4F02C61BF9F}">
      <dgm:prSet/>
      <dgm:spPr/>
      <dgm:t>
        <a:bodyPr/>
        <a:lstStyle/>
        <a:p>
          <a:endParaRPr lang="ru-RU"/>
        </a:p>
      </dgm:t>
    </dgm:pt>
    <dgm:pt modelId="{8D6BE4D6-40E2-4873-9DED-BE2B30C435E7}" type="pres">
      <dgm:prSet presAssocID="{89E82999-3F3C-413B-847A-9407D1E504C7}" presName="Name0" presStyleCnt="0">
        <dgm:presLayoutVars>
          <dgm:dir/>
          <dgm:resizeHandles val="exact"/>
        </dgm:presLayoutVars>
      </dgm:prSet>
      <dgm:spPr/>
    </dgm:pt>
    <dgm:pt modelId="{D4827A6A-69AD-4F9A-B06D-0FAD8A37B9E3}" type="pres">
      <dgm:prSet presAssocID="{89E82999-3F3C-413B-847A-9407D1E504C7}" presName="bkgdShp" presStyleLbl="alignAccFollowNode1" presStyleIdx="0" presStyleCnt="1"/>
      <dgm:spPr/>
    </dgm:pt>
    <dgm:pt modelId="{9EA2EE64-035A-4418-A3C5-F4323728F96C}" type="pres">
      <dgm:prSet presAssocID="{89E82999-3F3C-413B-847A-9407D1E504C7}" presName="linComp" presStyleCnt="0"/>
      <dgm:spPr/>
    </dgm:pt>
    <dgm:pt modelId="{9B5A0D00-EC95-4AB1-A1F2-1A83C554E937}" type="pres">
      <dgm:prSet presAssocID="{7485689F-6A1E-4C23-9F27-658CE07A84B8}" presName="compNode" presStyleCnt="0"/>
      <dgm:spPr/>
    </dgm:pt>
    <dgm:pt modelId="{FB05B518-6E3B-4A89-9A69-28BF0777C3BC}" type="pres">
      <dgm:prSet presAssocID="{7485689F-6A1E-4C23-9F27-658CE07A84B8}" presName="node" presStyleLbl="node1" presStyleIdx="0" presStyleCnt="3" custScaleY="54696">
        <dgm:presLayoutVars>
          <dgm:bulletEnabled val="1"/>
        </dgm:presLayoutVars>
      </dgm:prSet>
      <dgm:spPr/>
    </dgm:pt>
    <dgm:pt modelId="{43998719-F5FE-4BA0-803D-69D02952D829}" type="pres">
      <dgm:prSet presAssocID="{7485689F-6A1E-4C23-9F27-658CE07A84B8}" presName="invisiNode" presStyleLbl="node1" presStyleIdx="0" presStyleCnt="3"/>
      <dgm:spPr/>
    </dgm:pt>
    <dgm:pt modelId="{5AC425EC-2ED6-42ED-AC84-2E9FBD21A912}" type="pres">
      <dgm:prSet presAssocID="{7485689F-6A1E-4C23-9F27-658CE07A84B8}" presName="imagNode" presStyleLbl="fgImgPlace1" presStyleIdx="0" presStyleCnt="3" custScaleY="25203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F839FEF-14E3-4A6C-A42A-ABD3567DEDC0}" type="pres">
      <dgm:prSet presAssocID="{41224D75-9134-4660-A689-21B3B25564A9}" presName="sibTrans" presStyleLbl="sibTrans2D1" presStyleIdx="0" presStyleCnt="0"/>
      <dgm:spPr/>
    </dgm:pt>
    <dgm:pt modelId="{B43E6B8F-4983-4843-BE93-BC3E3A50C354}" type="pres">
      <dgm:prSet presAssocID="{D5E60800-B8EB-487A-870B-BE06AE99AD6E}" presName="compNode" presStyleCnt="0"/>
      <dgm:spPr/>
    </dgm:pt>
    <dgm:pt modelId="{C341D346-57B4-46F5-BD4F-E6FA73B02418}" type="pres">
      <dgm:prSet presAssocID="{D5E60800-B8EB-487A-870B-BE06AE99AD6E}" presName="node" presStyleLbl="node1" presStyleIdx="1" presStyleCnt="3" custScaleY="38135">
        <dgm:presLayoutVars>
          <dgm:bulletEnabled val="1"/>
        </dgm:presLayoutVars>
      </dgm:prSet>
      <dgm:spPr/>
    </dgm:pt>
    <dgm:pt modelId="{B706013A-4E9A-460D-AEB0-25C1F862122C}" type="pres">
      <dgm:prSet presAssocID="{D5E60800-B8EB-487A-870B-BE06AE99AD6E}" presName="invisiNode" presStyleLbl="node1" presStyleIdx="1" presStyleCnt="3"/>
      <dgm:spPr/>
    </dgm:pt>
    <dgm:pt modelId="{9ABA8534-CD08-498F-990F-08C9FA31A1CB}" type="pres">
      <dgm:prSet presAssocID="{D5E60800-B8EB-487A-870B-BE06AE99AD6E}" presName="imagNode" presStyleLbl="fgImgPlace1" presStyleIdx="1" presStyleCnt="3" custScaleX="98075" custScaleY="21745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2FDB792-0714-4854-ADCE-D28B750D7997}" type="pres">
      <dgm:prSet presAssocID="{F41A37DB-66BF-420D-99C6-E1D2788C6A23}" presName="sibTrans" presStyleLbl="sibTrans2D1" presStyleIdx="0" presStyleCnt="0"/>
      <dgm:spPr/>
    </dgm:pt>
    <dgm:pt modelId="{8401561A-88C9-40F4-9134-B62F9463B64B}" type="pres">
      <dgm:prSet presAssocID="{1C7588AD-4F03-4CEA-A36F-2B0BC5EF9B86}" presName="compNode" presStyleCnt="0"/>
      <dgm:spPr/>
    </dgm:pt>
    <dgm:pt modelId="{B1AE7854-1399-4712-940E-8FF52944C80B}" type="pres">
      <dgm:prSet presAssocID="{1C7588AD-4F03-4CEA-A36F-2B0BC5EF9B86}" presName="node" presStyleLbl="node1" presStyleIdx="2" presStyleCnt="3" custScaleY="60794">
        <dgm:presLayoutVars>
          <dgm:bulletEnabled val="1"/>
        </dgm:presLayoutVars>
      </dgm:prSet>
      <dgm:spPr/>
    </dgm:pt>
    <dgm:pt modelId="{985AECDE-9E85-4084-8444-F524DCDCEE7E}" type="pres">
      <dgm:prSet presAssocID="{1C7588AD-4F03-4CEA-A36F-2B0BC5EF9B86}" presName="invisiNode" presStyleLbl="node1" presStyleIdx="2" presStyleCnt="3"/>
      <dgm:spPr/>
    </dgm:pt>
    <dgm:pt modelId="{B7B5073F-A981-41ED-BD27-AD05914D7C2B}" type="pres">
      <dgm:prSet presAssocID="{1C7588AD-4F03-4CEA-A36F-2B0BC5EF9B86}" presName="imagNode" presStyleLbl="fgImgPlace1" presStyleIdx="2" presStyleCnt="3" custScaleY="22800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81C451E-4DBD-4625-AE84-A12B3E033184}" type="presOf" srcId="{1C7588AD-4F03-4CEA-A36F-2B0BC5EF9B86}" destId="{B1AE7854-1399-4712-940E-8FF52944C80B}" srcOrd="0" destOrd="0" presId="urn:microsoft.com/office/officeart/2005/8/layout/pList2"/>
    <dgm:cxn modelId="{60341160-432E-442D-B925-DEE868655A42}" type="presOf" srcId="{41224D75-9134-4660-A689-21B3B25564A9}" destId="{8F839FEF-14E3-4A6C-A42A-ABD3567DEDC0}" srcOrd="0" destOrd="0" presId="urn:microsoft.com/office/officeart/2005/8/layout/pList2"/>
    <dgm:cxn modelId="{0366B064-0D34-4DEF-92C9-3C6F81FECB40}" type="presOf" srcId="{89E82999-3F3C-413B-847A-9407D1E504C7}" destId="{8D6BE4D6-40E2-4873-9DED-BE2B30C435E7}" srcOrd="0" destOrd="0" presId="urn:microsoft.com/office/officeart/2005/8/layout/pList2"/>
    <dgm:cxn modelId="{938D9947-E442-4B8C-A947-48302D4F542C}" type="presOf" srcId="{D5E60800-B8EB-487A-870B-BE06AE99AD6E}" destId="{C341D346-57B4-46F5-BD4F-E6FA73B02418}" srcOrd="0" destOrd="0" presId="urn:microsoft.com/office/officeart/2005/8/layout/pList2"/>
    <dgm:cxn modelId="{F2BDFF9F-1B40-4ECB-A4C7-D4F02C61BF9F}" srcId="{89E82999-3F3C-413B-847A-9407D1E504C7}" destId="{1C7588AD-4F03-4CEA-A36F-2B0BC5EF9B86}" srcOrd="2" destOrd="0" parTransId="{98207469-5BFB-480D-BA13-71DED3D2D7A3}" sibTransId="{858707A9-E336-48EA-B0DD-8A31233962F2}"/>
    <dgm:cxn modelId="{6475EEA6-EA94-4A53-9CAD-6FD724522AE3}" srcId="{89E82999-3F3C-413B-847A-9407D1E504C7}" destId="{D5E60800-B8EB-487A-870B-BE06AE99AD6E}" srcOrd="1" destOrd="0" parTransId="{A48D675F-1662-4C13-832F-22D7587B66DB}" sibTransId="{F41A37DB-66BF-420D-99C6-E1D2788C6A23}"/>
    <dgm:cxn modelId="{D023B1B4-C73B-4DD2-A2AB-7B5AC6EDC937}" type="presOf" srcId="{F41A37DB-66BF-420D-99C6-E1D2788C6A23}" destId="{D2FDB792-0714-4854-ADCE-D28B750D7997}" srcOrd="0" destOrd="0" presId="urn:microsoft.com/office/officeart/2005/8/layout/pList2"/>
    <dgm:cxn modelId="{A5202CD8-526B-4AF4-8A50-B72C15C3AF3C}" srcId="{89E82999-3F3C-413B-847A-9407D1E504C7}" destId="{7485689F-6A1E-4C23-9F27-658CE07A84B8}" srcOrd="0" destOrd="0" parTransId="{15304196-E103-469E-B0A4-D55A0EE75CC5}" sibTransId="{41224D75-9134-4660-A689-21B3B25564A9}"/>
    <dgm:cxn modelId="{5A294BF3-7078-4850-A8DA-2A59C3A4B26E}" type="presOf" srcId="{7485689F-6A1E-4C23-9F27-658CE07A84B8}" destId="{FB05B518-6E3B-4A89-9A69-28BF0777C3BC}" srcOrd="0" destOrd="0" presId="urn:microsoft.com/office/officeart/2005/8/layout/pList2"/>
    <dgm:cxn modelId="{195D8D7F-8930-4126-A063-CEBE1D2D601D}" type="presParOf" srcId="{8D6BE4D6-40E2-4873-9DED-BE2B30C435E7}" destId="{D4827A6A-69AD-4F9A-B06D-0FAD8A37B9E3}" srcOrd="0" destOrd="0" presId="urn:microsoft.com/office/officeart/2005/8/layout/pList2"/>
    <dgm:cxn modelId="{C707C5CA-FCDF-4BC2-91F6-023AEEB0D0C4}" type="presParOf" srcId="{8D6BE4D6-40E2-4873-9DED-BE2B30C435E7}" destId="{9EA2EE64-035A-4418-A3C5-F4323728F96C}" srcOrd="1" destOrd="0" presId="urn:microsoft.com/office/officeart/2005/8/layout/pList2"/>
    <dgm:cxn modelId="{E978C108-2187-455F-9A6E-6D5DB872CB25}" type="presParOf" srcId="{9EA2EE64-035A-4418-A3C5-F4323728F96C}" destId="{9B5A0D00-EC95-4AB1-A1F2-1A83C554E937}" srcOrd="0" destOrd="0" presId="urn:microsoft.com/office/officeart/2005/8/layout/pList2"/>
    <dgm:cxn modelId="{284F597B-2BFF-4850-A9C4-515FB93866E1}" type="presParOf" srcId="{9B5A0D00-EC95-4AB1-A1F2-1A83C554E937}" destId="{FB05B518-6E3B-4A89-9A69-28BF0777C3BC}" srcOrd="0" destOrd="0" presId="urn:microsoft.com/office/officeart/2005/8/layout/pList2"/>
    <dgm:cxn modelId="{9D853DC0-081E-4E06-AB41-BF3CA058AA32}" type="presParOf" srcId="{9B5A0D00-EC95-4AB1-A1F2-1A83C554E937}" destId="{43998719-F5FE-4BA0-803D-69D02952D829}" srcOrd="1" destOrd="0" presId="urn:microsoft.com/office/officeart/2005/8/layout/pList2"/>
    <dgm:cxn modelId="{11BC8066-7E68-487F-AEA3-37E2708E38F5}" type="presParOf" srcId="{9B5A0D00-EC95-4AB1-A1F2-1A83C554E937}" destId="{5AC425EC-2ED6-42ED-AC84-2E9FBD21A912}" srcOrd="2" destOrd="0" presId="urn:microsoft.com/office/officeart/2005/8/layout/pList2"/>
    <dgm:cxn modelId="{8AC1722C-0C6C-403F-BC82-7FA3B5F053F6}" type="presParOf" srcId="{9EA2EE64-035A-4418-A3C5-F4323728F96C}" destId="{8F839FEF-14E3-4A6C-A42A-ABD3567DEDC0}" srcOrd="1" destOrd="0" presId="urn:microsoft.com/office/officeart/2005/8/layout/pList2"/>
    <dgm:cxn modelId="{C0EB6B44-BA27-4AAC-8C73-F97F3EEFC7AD}" type="presParOf" srcId="{9EA2EE64-035A-4418-A3C5-F4323728F96C}" destId="{B43E6B8F-4983-4843-BE93-BC3E3A50C354}" srcOrd="2" destOrd="0" presId="urn:microsoft.com/office/officeart/2005/8/layout/pList2"/>
    <dgm:cxn modelId="{9DD4806B-3D0B-4E9F-8BDE-9DD8AC6E4C55}" type="presParOf" srcId="{B43E6B8F-4983-4843-BE93-BC3E3A50C354}" destId="{C341D346-57B4-46F5-BD4F-E6FA73B02418}" srcOrd="0" destOrd="0" presId="urn:microsoft.com/office/officeart/2005/8/layout/pList2"/>
    <dgm:cxn modelId="{7D0A2DC3-E046-4649-B2F2-46CA6E229DB7}" type="presParOf" srcId="{B43E6B8F-4983-4843-BE93-BC3E3A50C354}" destId="{B706013A-4E9A-460D-AEB0-25C1F862122C}" srcOrd="1" destOrd="0" presId="urn:microsoft.com/office/officeart/2005/8/layout/pList2"/>
    <dgm:cxn modelId="{66421147-E360-4BCD-B59B-2802427F29D8}" type="presParOf" srcId="{B43E6B8F-4983-4843-BE93-BC3E3A50C354}" destId="{9ABA8534-CD08-498F-990F-08C9FA31A1CB}" srcOrd="2" destOrd="0" presId="urn:microsoft.com/office/officeart/2005/8/layout/pList2"/>
    <dgm:cxn modelId="{E7F744C6-AA59-465A-BB08-A7E13AE344AE}" type="presParOf" srcId="{9EA2EE64-035A-4418-A3C5-F4323728F96C}" destId="{D2FDB792-0714-4854-ADCE-D28B750D7997}" srcOrd="3" destOrd="0" presId="urn:microsoft.com/office/officeart/2005/8/layout/pList2"/>
    <dgm:cxn modelId="{EB8D34F8-94A8-4989-AA94-8B9B6F317DF0}" type="presParOf" srcId="{9EA2EE64-035A-4418-A3C5-F4323728F96C}" destId="{8401561A-88C9-40F4-9134-B62F9463B64B}" srcOrd="4" destOrd="0" presId="urn:microsoft.com/office/officeart/2005/8/layout/pList2"/>
    <dgm:cxn modelId="{93B0D405-0CB1-436C-B232-7C0421FE0F80}" type="presParOf" srcId="{8401561A-88C9-40F4-9134-B62F9463B64B}" destId="{B1AE7854-1399-4712-940E-8FF52944C80B}" srcOrd="0" destOrd="0" presId="urn:microsoft.com/office/officeart/2005/8/layout/pList2"/>
    <dgm:cxn modelId="{8A6CC972-D992-45F5-90D8-27B75847601E}" type="presParOf" srcId="{8401561A-88C9-40F4-9134-B62F9463B64B}" destId="{985AECDE-9E85-4084-8444-F524DCDCEE7E}" srcOrd="1" destOrd="0" presId="urn:microsoft.com/office/officeart/2005/8/layout/pList2"/>
    <dgm:cxn modelId="{F63018F6-C380-45F2-9A6A-8DC1BE2E28F5}" type="presParOf" srcId="{8401561A-88C9-40F4-9134-B62F9463B64B}" destId="{B7B5073F-A981-41ED-BD27-AD05914D7C2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27A6A-69AD-4F9A-B06D-0FAD8A37B9E3}">
      <dsp:nvSpPr>
        <dsp:cNvPr id="0" name=""/>
        <dsp:cNvSpPr/>
      </dsp:nvSpPr>
      <dsp:spPr>
        <a:xfrm>
          <a:off x="0" y="0"/>
          <a:ext cx="11308993" cy="132162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C425EC-2ED6-42ED-AC84-2E9FBD21A912}">
      <dsp:nvSpPr>
        <dsp:cNvPr id="0" name=""/>
        <dsp:cNvSpPr/>
      </dsp:nvSpPr>
      <dsp:spPr>
        <a:xfrm>
          <a:off x="339269" y="-97311"/>
          <a:ext cx="3322016" cy="244267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5B518-6E3B-4A89-9A69-28BF0777C3BC}">
      <dsp:nvSpPr>
        <dsp:cNvPr id="0" name=""/>
        <dsp:cNvSpPr/>
      </dsp:nvSpPr>
      <dsp:spPr>
        <a:xfrm rot="10800000">
          <a:off x="339269" y="2150744"/>
          <a:ext cx="3322016" cy="8835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Виртуальные обходы                         в ПСО и РСЦ</a:t>
          </a:r>
        </a:p>
      </dsp:txBody>
      <dsp:txXfrm rot="10800000">
        <a:off x="366440" y="2150744"/>
        <a:ext cx="3267674" cy="856345"/>
      </dsp:txXfrm>
    </dsp:sp>
    <dsp:sp modelId="{9ABA8534-CD08-498F-990F-08C9FA31A1CB}">
      <dsp:nvSpPr>
        <dsp:cNvPr id="0" name=""/>
        <dsp:cNvSpPr/>
      </dsp:nvSpPr>
      <dsp:spPr>
        <a:xfrm>
          <a:off x="4025462" y="53341"/>
          <a:ext cx="3258067" cy="21075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41D346-57B4-46F5-BD4F-E6FA73B02418}">
      <dsp:nvSpPr>
        <dsp:cNvPr id="0" name=""/>
        <dsp:cNvSpPr/>
      </dsp:nvSpPr>
      <dsp:spPr>
        <a:xfrm rot="10800000">
          <a:off x="3993488" y="2267604"/>
          <a:ext cx="3322016" cy="61600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Показательные операции</a:t>
          </a:r>
        </a:p>
      </dsp:txBody>
      <dsp:txXfrm rot="10800000">
        <a:off x="4012432" y="2267604"/>
        <a:ext cx="3284128" cy="597059"/>
      </dsp:txXfrm>
    </dsp:sp>
    <dsp:sp modelId="{B7B5073F-A981-41ED-BD27-AD05914D7C2B}">
      <dsp:nvSpPr>
        <dsp:cNvPr id="0" name=""/>
        <dsp:cNvSpPr/>
      </dsp:nvSpPr>
      <dsp:spPr>
        <a:xfrm>
          <a:off x="7647706" y="-63729"/>
          <a:ext cx="3322016" cy="2209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E7854-1399-4712-940E-8FF52944C80B}">
      <dsp:nvSpPr>
        <dsp:cNvPr id="0" name=""/>
        <dsp:cNvSpPr/>
      </dsp:nvSpPr>
      <dsp:spPr>
        <a:xfrm rot="10800000">
          <a:off x="7647706" y="2018660"/>
          <a:ext cx="3322016" cy="9820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Трансляция конференций из Центра Алмазова</a:t>
          </a:r>
        </a:p>
      </dsp:txBody>
      <dsp:txXfrm rot="10800000">
        <a:off x="7677906" y="2018660"/>
        <a:ext cx="3261616" cy="951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25994-D498-4A8F-8F56-9887573CC9B4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5C85A-1580-4489-AA5B-1DBD93F1E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903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1640799" y="1216071"/>
            <a:ext cx="6560076" cy="60036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132762" tIns="66381" rIns="132762" bIns="66381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en-US" sz="2400" b="1">
              <a:latin typeface="MS Mincho" pitchFamily="49" charset="-128"/>
              <a:cs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/>
          </p:nvPr>
        </p:nvSpPr>
        <p:spPr>
          <a:xfrm>
            <a:off x="984168" y="7603252"/>
            <a:ext cx="7863980" cy="71916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96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f57d08f57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1237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94" name="Google Shape;94;g1f57d08f57_2_12:notes"/>
          <p:cNvSpPr txBox="1">
            <a:spLocks noGrp="1"/>
          </p:cNvSpPr>
          <p:nvPr>
            <p:ph type="body" idx="1"/>
          </p:nvPr>
        </p:nvSpPr>
        <p:spPr>
          <a:xfrm>
            <a:off x="685512" y="4343235"/>
            <a:ext cx="5486976" cy="4115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810842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577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i="1"/>
              <a:t>годы жизни, скорректированные по качеству</a:t>
            </a:r>
            <a:endParaRPr lang="en-US" altLang="ru-RU" i="1"/>
          </a:p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607CF4FF-C357-0A43-B6CB-E1E8C91EBF2B}" type="slidenum">
              <a:rPr lang="ru-RU" altLang="ru-RU"/>
              <a:pPr>
                <a:spcBef>
                  <a:spcPct val="0"/>
                </a:spcBef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3505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85A-1580-4489-AA5B-1DBD93F1E47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233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000" dirty="0"/>
              <a:t>*</a:t>
            </a:r>
            <a:r>
              <a:rPr lang="ru-RU" sz="1000" baseline="0" dirty="0"/>
              <a:t> Государственная информационная система «Региональный фрагмент единой государственной системы в сфере здравоохранения»</a:t>
            </a:r>
            <a:endParaRPr lang="ru-RU" sz="10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874AB-BA47-432E-A8CB-18E9B27BD00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224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000" dirty="0"/>
              <a:t>*</a:t>
            </a:r>
            <a:r>
              <a:rPr lang="ru-RU" sz="1000" baseline="0" dirty="0"/>
              <a:t> Государственная информационная система «Региональный фрагмент единой государственной системы в сфере здравоохранения»</a:t>
            </a:r>
            <a:endParaRPr lang="ru-RU" sz="10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874AB-BA47-432E-A8CB-18E9B27BD0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24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85A-1580-4489-AA5B-1DBD93F1E47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628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85A-1580-4489-AA5B-1DBD93F1E47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188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Разбор клинических случаев</a:t>
            </a:r>
          </a:p>
          <a:p>
            <a:pPr marL="0" indent="0">
              <a:buNone/>
            </a:pPr>
            <a:r>
              <a:rPr lang="ru-RU" dirty="0"/>
              <a:t>Виртуальные обходы</a:t>
            </a:r>
          </a:p>
          <a:p>
            <a:pPr marL="0" indent="0">
              <a:buNone/>
            </a:pPr>
            <a:r>
              <a:rPr lang="ru-RU" dirty="0"/>
              <a:t>Показательные операции</a:t>
            </a:r>
          </a:p>
          <a:p>
            <a:pPr marL="0" indent="0">
              <a:buNone/>
            </a:pPr>
            <a:r>
              <a:rPr lang="ru-RU" dirty="0"/>
              <a:t>Трансляция конференций, проводимых Центром Алмазова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7F296-8243-476F-A529-1536E7B47FD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726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85A-1580-4489-AA5B-1DBD93F1E47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819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4ACDC-CB44-1A4F-B742-34381D74F7E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65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4ACDC-CB44-1A4F-B742-34381D74F7E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94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85A-1580-4489-AA5B-1DBD93F1E47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6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4ACDC-CB44-1A4F-B742-34381D74F7E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338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Правовым</a:t>
            </a:r>
            <a:r>
              <a:rPr lang="ru-RU" baseline="0" dirty="0"/>
              <a:t> обоснованием оказания медицинской помощи с применением телемедицинских технологий являются внесенные изменения в ФЗ № 323 «Об основах охраны здоровья граждан в Российской Федерации» в соответствии с ФЗ №242, вступившие в силу с 01.01.2018 г. Данный закон обеспечил </a:t>
            </a:r>
            <a:r>
              <a:rPr lang="ru-RU" baseline="0" dirty="0" err="1"/>
              <a:t>лигитимность</a:t>
            </a:r>
            <a:r>
              <a:rPr lang="ru-RU" baseline="0" dirty="0"/>
              <a:t> выполнения задач, поставленные в соответствии с ПАСПОРТ приоритетного проекта «Совершенствование процессов организации медицинской помощи на основе внедрения информационных технологий», который был принят еще в октябре 2016 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A1FDA-6408-4B5B-B4D0-44579BA91CA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387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85A-1580-4489-AA5B-1DBD93F1E47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977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4419A-3990-49DA-A2B0-AA5B11A719A1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67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4ACDC-CB44-1A4F-B742-34381D74F7E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511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97D9-F619-431E-B3FA-01F69F779C9E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989-9866-436E-88CE-9A68C604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748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97D9-F619-431E-B3FA-01F69F779C9E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989-9866-436E-88CE-9A68C604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111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97D9-F619-431E-B3FA-01F69F779C9E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989-9866-436E-88CE-9A68C604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636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 and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0683" cy="114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28575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22860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2860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2860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2860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429000" marR="0" lvl="6" indent="-22860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00600" marR="0" lvl="7" indent="-22860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629400" marR="0" lvl="8" indent="-22860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0683" cy="452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2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2000"/>
              </a:lnSpc>
              <a:spcBef>
                <a:spcPts val="11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2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2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2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2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2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2000"/>
              </a:lnSpc>
              <a:spcBef>
                <a:spcPts val="200"/>
              </a:spcBef>
              <a:spcAft>
                <a:spcPts val="20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2683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28575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429000" marR="0" lvl="6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00600" marR="0" lvl="7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629400" marR="0" lvl="8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429000" marR="0" lvl="6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00600" marR="0" lvl="7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629400" marR="0" lvl="8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2683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86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97D9-F619-431E-B3FA-01F69F779C9E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989-9866-436E-88CE-9A68C604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502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97D9-F619-431E-B3FA-01F69F779C9E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989-9866-436E-88CE-9A68C604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086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97D9-F619-431E-B3FA-01F69F779C9E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989-9866-436E-88CE-9A68C604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640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97D9-F619-431E-B3FA-01F69F779C9E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989-9866-436E-88CE-9A68C604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44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97D9-F619-431E-B3FA-01F69F779C9E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989-9866-436E-88CE-9A68C604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97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97D9-F619-431E-B3FA-01F69F779C9E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989-9866-436E-88CE-9A68C604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905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97D9-F619-431E-B3FA-01F69F779C9E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989-9866-436E-88CE-9A68C604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07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97D9-F619-431E-B3FA-01F69F779C9E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1989-9866-436E-88CE-9A68C604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82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97D9-F619-431E-B3FA-01F69F779C9E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01989-9866-436E-88CE-9A68C604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2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www.ncbi.nlm.nih.gov/pubmed/21654858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38" y="29895"/>
            <a:ext cx="6064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780038" y="42492"/>
            <a:ext cx="10382214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20" tIns="34560" rIns="69120" bIns="3456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en-US" sz="1800" b="1" dirty="0">
                <a:solidFill>
                  <a:srgbClr val="0070C0"/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rPr>
              <a:t>ФГБУ «Национальный медицинский исследовательский центр имени В.А. </a:t>
            </a:r>
            <a:r>
              <a:rPr lang="ru-RU" altLang="en-US" sz="1800" b="1" dirty="0" err="1">
                <a:solidFill>
                  <a:srgbClr val="0070C0"/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rPr>
              <a:t>Алмазова</a:t>
            </a:r>
            <a:r>
              <a:rPr lang="ru-RU" altLang="en-US" sz="1800" b="1" dirty="0">
                <a:solidFill>
                  <a:srgbClr val="0070C0"/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rPr>
              <a:t>» </a:t>
            </a:r>
          </a:p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en-US" sz="1800" b="1" dirty="0">
                <a:solidFill>
                  <a:srgbClr val="0070C0"/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rPr>
              <a:t>Минздрава России 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243855" y="4439418"/>
            <a:ext cx="11454581" cy="171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kumimoji="1" lang="ru-RU" altLang="ru-RU" sz="2400" b="1" dirty="0">
                <a:solidFill>
                  <a:srgbClr val="C00000"/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rPr>
              <a:t>Борьба с сердечно-сосудистыми заболеваниями: возможности использования дистанционных технологий</a:t>
            </a:r>
          </a:p>
        </p:txBody>
      </p:sp>
      <p:pic>
        <p:nvPicPr>
          <p:cNvPr id="5125" name="Изображение 1" descr="Almazov Cent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254" y="706170"/>
            <a:ext cx="8547214" cy="353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"/>
          <p:cNvSpPr txBox="1">
            <a:spLocks noChangeArrowheads="1"/>
          </p:cNvSpPr>
          <p:nvPr/>
        </p:nvSpPr>
        <p:spPr bwMode="auto">
          <a:xfrm>
            <a:off x="1524000" y="5523638"/>
            <a:ext cx="889429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Докладчик: Авдонина Наталья Георгиевна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заведующая отделом информационного обеспечения и телемедицины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Управление по реализации федеральных проектов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22.10.2019</a:t>
            </a:r>
            <a:endParaRPr lang="en-US" altLang="ru-RU" sz="20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2000" b="1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1511A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1511A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2302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8200114-0646-634B-8195-F98EAD50D1BE}"/>
              </a:ext>
            </a:extLst>
          </p:cNvPr>
          <p:cNvSpPr txBox="1"/>
          <p:nvPr/>
        </p:nvSpPr>
        <p:spPr>
          <a:xfrm>
            <a:off x="3064561" y="190897"/>
            <a:ext cx="6062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Клиническая эффективность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телемониторирования</a:t>
            </a:r>
            <a:r>
              <a:rPr lang="ru-RU" sz="2000" b="1" dirty="0">
                <a:solidFill>
                  <a:srgbClr val="C00000"/>
                </a:solidFill>
              </a:rPr>
              <a:t> АД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B73554-DA72-1547-83F9-76DC560ED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939" y="902677"/>
            <a:ext cx="4353695" cy="21448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28D84F8-FCD8-9347-9DF5-0523D0520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012" y="902676"/>
            <a:ext cx="3829050" cy="18379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7EFDD4-BE16-ED4A-BD08-F7052FCD728C}"/>
              </a:ext>
            </a:extLst>
          </p:cNvPr>
          <p:cNvSpPr txBox="1"/>
          <p:nvPr/>
        </p:nvSpPr>
        <p:spPr>
          <a:xfrm>
            <a:off x="6049634" y="2793595"/>
            <a:ext cx="43917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050" dirty="0"/>
              <a:t>C. </a:t>
            </a:r>
            <a:r>
              <a:rPr lang="en" sz="1050" dirty="0" err="1"/>
              <a:t>Senecal</a:t>
            </a:r>
            <a:r>
              <a:rPr lang="en" sz="1050" dirty="0"/>
              <a:t> et al. / Journal of the American Society of Hypertension (2018) 1–8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197EC4A-A07D-BC4C-9CAD-D6102E885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938" y="3270738"/>
            <a:ext cx="2687230" cy="2152162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52C2605-1B4E-F347-B0A6-2CE7CB10D825}"/>
              </a:ext>
            </a:extLst>
          </p:cNvPr>
          <p:cNvSpPr/>
          <p:nvPr/>
        </p:nvSpPr>
        <p:spPr>
          <a:xfrm>
            <a:off x="1695939" y="5533292"/>
            <a:ext cx="22396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ea typeface="Times New Roman" panose="02020603050405020304" pitchFamily="18" charset="0"/>
              </a:rPr>
              <a:t>Omboni S, </a:t>
            </a:r>
            <a:r>
              <a:rPr lang="en-US" sz="1100" dirty="0" err="1">
                <a:ea typeface="Times New Roman" panose="02020603050405020304" pitchFamily="18" charset="0"/>
              </a:rPr>
              <a:t>Caserini</a:t>
            </a:r>
            <a:r>
              <a:rPr lang="en-US" sz="1100" dirty="0">
                <a:ea typeface="Times New Roman" panose="02020603050405020304" pitchFamily="18" charset="0"/>
              </a:rPr>
              <a:t> M, </a:t>
            </a:r>
            <a:r>
              <a:rPr lang="en-US" sz="1100" dirty="0" err="1">
                <a:ea typeface="Times New Roman" panose="02020603050405020304" pitchFamily="18" charset="0"/>
              </a:rPr>
              <a:t>Coronetti</a:t>
            </a:r>
            <a:r>
              <a:rPr lang="en-US" sz="1100" dirty="0">
                <a:ea typeface="Times New Roman" panose="02020603050405020304" pitchFamily="18" charset="0"/>
              </a:rPr>
              <a:t> C. High Blood Press Cardiovasc </a:t>
            </a:r>
            <a:r>
              <a:rPr lang="en-US" sz="1100" dirty="0" err="1">
                <a:ea typeface="Times New Roman" panose="02020603050405020304" pitchFamily="18" charset="0"/>
              </a:rPr>
              <a:t>Prev</a:t>
            </a:r>
            <a:r>
              <a:rPr lang="en-US" sz="1100" dirty="0">
                <a:ea typeface="Times New Roman" panose="02020603050405020304" pitchFamily="18" charset="0"/>
              </a:rPr>
              <a:t> Off J Ital </a:t>
            </a:r>
            <a:r>
              <a:rPr lang="en-US" sz="1100" dirty="0" err="1">
                <a:ea typeface="Times New Roman" panose="02020603050405020304" pitchFamily="18" charset="0"/>
              </a:rPr>
              <a:t>Soc</a:t>
            </a:r>
            <a:r>
              <a:rPr lang="en-US" sz="1100" dirty="0"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ea typeface="Times New Roman" panose="02020603050405020304" pitchFamily="18" charset="0"/>
              </a:rPr>
              <a:t>Hypertens</a:t>
            </a:r>
            <a:r>
              <a:rPr lang="en-US" sz="1100" dirty="0">
                <a:ea typeface="Times New Roman" panose="02020603050405020304" pitchFamily="18" charset="0"/>
              </a:rPr>
              <a:t> 2016;23:187–96. doi:10.1007/s40292-016-0143-6</a:t>
            </a:r>
            <a:r>
              <a:rPr lang="ru-RU" sz="1100" dirty="0"/>
              <a:t>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3DE858F-04CF-0E44-B2E4-F39C204EC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615" y="3270739"/>
            <a:ext cx="5720862" cy="26603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A0FB24-E5A2-9D4C-BF1F-E1FB7BA5FD91}"/>
              </a:ext>
            </a:extLst>
          </p:cNvPr>
          <p:cNvSpPr txBox="1"/>
          <p:nvPr/>
        </p:nvSpPr>
        <p:spPr>
          <a:xfrm>
            <a:off x="5274542" y="6154315"/>
            <a:ext cx="4010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200" u="sng" dirty="0">
                <a:hlinkClick r:id="rId7" tooltip="American journal of hypertension."/>
              </a:rPr>
              <a:t>Am J Hypertens.</a:t>
            </a:r>
            <a:r>
              <a:rPr lang="en" sz="1200" dirty="0"/>
              <a:t> 2011 Sep;24(9):989-98. </a:t>
            </a:r>
            <a:r>
              <a:rPr lang="en" sz="1200" dirty="0" err="1"/>
              <a:t>doi</a:t>
            </a:r>
            <a:r>
              <a:rPr lang="en" sz="1200" dirty="0"/>
              <a:t>: 10.1038/ajh.2011.100.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83645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1225" y="1527450"/>
            <a:ext cx="3080100" cy="19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5"/>
          <p:cNvSpPr txBox="1"/>
          <p:nvPr/>
        </p:nvSpPr>
        <p:spPr>
          <a:xfrm>
            <a:off x="407499" y="40878"/>
            <a:ext cx="11633813" cy="4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ctr">
              <a:lnSpc>
                <a:spcPct val="111000"/>
              </a:lnSpc>
              <a:buClr>
                <a:srgbClr val="000000"/>
              </a:buClr>
              <a:defRPr/>
            </a:pPr>
            <a:r>
              <a:rPr lang="ru-RU" b="1" kern="0" dirty="0">
                <a:solidFill>
                  <a:srgbClr val="C00000"/>
                </a:solidFill>
                <a:latin typeface="+mj-lt"/>
                <a:ea typeface="Trebuchet MS"/>
                <a:cs typeface="Calibri" panose="020F0502020204030204" pitchFamily="34" charset="0"/>
                <a:sym typeface="Trebuchet MS"/>
              </a:rPr>
              <a:t>Приложение и </a:t>
            </a:r>
            <a:r>
              <a:rPr lang="en-US" b="1" kern="0" dirty="0">
                <a:solidFill>
                  <a:srgbClr val="C00000"/>
                </a:solidFill>
                <a:latin typeface="+mj-lt"/>
                <a:ea typeface="Trebuchet MS"/>
                <a:cs typeface="Calibri" panose="020F0502020204030204" pitchFamily="34" charset="0"/>
                <a:sym typeface="Trebuchet MS"/>
              </a:rPr>
              <a:t>web</a:t>
            </a:r>
            <a:r>
              <a:rPr lang="ru-RU" b="1" kern="0" dirty="0">
                <a:solidFill>
                  <a:srgbClr val="C00000"/>
                </a:solidFill>
                <a:latin typeface="+mj-lt"/>
                <a:ea typeface="Trebuchet MS"/>
                <a:cs typeface="Calibri" panose="020F0502020204030204" pitchFamily="34" charset="0"/>
                <a:sym typeface="Trebuchet MS"/>
              </a:rPr>
              <a:t>-интерфейс продукта, разработанного при поддержке специалистов НМИЦ им. В.А. Алмазова</a:t>
            </a:r>
          </a:p>
        </p:txBody>
      </p:sp>
      <p:pic>
        <p:nvPicPr>
          <p:cNvPr id="98" name="Google Shape;9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7900" y="1660650"/>
            <a:ext cx="1655700" cy="23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5"/>
          <p:cNvSpPr txBox="1"/>
          <p:nvPr/>
        </p:nvSpPr>
        <p:spPr>
          <a:xfrm>
            <a:off x="1771225" y="3706029"/>
            <a:ext cx="41124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457200" indent="-342900" algn="just">
              <a:lnSpc>
                <a:spcPct val="111000"/>
              </a:lnSpc>
              <a:buClr>
                <a:srgbClr val="000000"/>
              </a:buClr>
              <a:buSzPts val="1800"/>
              <a:buFont typeface="Trebuchet MS"/>
              <a:buChar char="●"/>
              <a:defRPr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Ввод </a:t>
            </a:r>
            <a:r>
              <a:rPr lang="ru-RU" kern="0" dirty="0" err="1">
                <a:solidFill>
                  <a:srgbClr val="000000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биметрических</a:t>
            </a: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 показателей 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Trebuchet MS"/>
              <a:cs typeface="Arial" panose="020B0604020202020204" pitchFamily="34" charset="0"/>
              <a:sym typeface="Trebuchet MS"/>
            </a:endParaRPr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67550" y="4122600"/>
            <a:ext cx="1676400" cy="266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70275" y="4122600"/>
            <a:ext cx="1728900" cy="266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43475" y="1660600"/>
            <a:ext cx="1655700" cy="23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/>
          <p:nvPr/>
        </p:nvSpPr>
        <p:spPr>
          <a:xfrm>
            <a:off x="407499" y="493589"/>
            <a:ext cx="11801582" cy="12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1000"/>
              </a:lnSpc>
              <a:buClr>
                <a:srgbClr val="000000"/>
              </a:buClr>
              <a:defRPr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Комплексный блок, состоящий из веб-интерфейса + мобильных приложений (как для врача, так и для пациента) по мониторингу жизненно важных функций (АД, пульс, SpO2 и т. д.) С возможностью дистанционного консультирования медицинского специалиста</a:t>
            </a:r>
          </a:p>
        </p:txBody>
      </p:sp>
      <p:sp>
        <p:nvSpPr>
          <p:cNvPr id="104" name="Google Shape;104;p15"/>
          <p:cNvSpPr txBox="1"/>
          <p:nvPr/>
        </p:nvSpPr>
        <p:spPr>
          <a:xfrm>
            <a:off x="1771225" y="4584408"/>
            <a:ext cx="4112400" cy="20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457200" indent="-342900" algn="just">
              <a:lnSpc>
                <a:spcPct val="111000"/>
              </a:lnSpc>
              <a:buClr>
                <a:srgbClr val="000000"/>
              </a:buClr>
              <a:buSzPts val="1800"/>
              <a:buFont typeface="Trebuchet MS"/>
              <a:buChar char="●"/>
              <a:defRPr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Онлайн консультация поставщика медицинских услуг. Уведомления о проверке жизненно важных функций и приеме лекарств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Trebuchet MS"/>
              <a:cs typeface="Arial" panose="020B0604020202020204" pitchFamily="34" charset="0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96043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/>
          <p:nvPr/>
        </p:nvSpPr>
        <p:spPr>
          <a:xfrm>
            <a:off x="1600474" y="4531925"/>
            <a:ext cx="3582900" cy="18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30200" algn="just">
              <a:buClr>
                <a:schemeClr val="dk1"/>
              </a:buClr>
              <a:buSzPts val="1600"/>
              <a:buFont typeface="Trebuchet MS"/>
              <a:buChar char="●"/>
            </a:pPr>
            <a:r>
              <a:rPr lang="ru-RU" sz="1600" dirty="0">
                <a:solidFill>
                  <a:schemeClr val="dk1"/>
                </a:solidFill>
                <a:latin typeface="Arial" panose="020B0604020202020204" pitchFamily="34" charset="0"/>
                <a:ea typeface="Trebuchet MS"/>
                <a:cs typeface="Calibri" panose="020F0502020204030204" pitchFamily="34" charset="0"/>
                <a:sym typeface="Trebuchet MS"/>
              </a:rPr>
              <a:t>Автоматизированный сбор и анализ данных опросника (PROM) для дальнейшей оценки экономической эффективности и решения вопроса о тактике ведения  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pic>
        <p:nvPicPr>
          <p:cNvPr id="110" name="Google Shape;11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3075" y="766763"/>
            <a:ext cx="1835350" cy="307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8476" y="762100"/>
            <a:ext cx="1976949" cy="301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31089" y="4039401"/>
            <a:ext cx="2993899" cy="151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6550" y="4039401"/>
            <a:ext cx="1680100" cy="231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64551" y="5530475"/>
            <a:ext cx="2926975" cy="86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 title="Points scored"/>
          <p:cNvPicPr preferRelativeResize="0"/>
          <p:nvPr/>
        </p:nvPicPr>
        <p:blipFill rotWithShape="1">
          <a:blip r:embed="rId8">
            <a:alphaModFix/>
          </a:blip>
          <a:srcRect b="-1926"/>
          <a:stretch/>
        </p:blipFill>
        <p:spPr>
          <a:xfrm>
            <a:off x="1639075" y="1961600"/>
            <a:ext cx="3462602" cy="20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/>
        </p:nvSpPr>
        <p:spPr>
          <a:xfrm>
            <a:off x="5039425" y="3123675"/>
            <a:ext cx="5355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000" b="1"/>
              <a:t>83%</a:t>
            </a:r>
            <a:endParaRPr sz="1000" b="1"/>
          </a:p>
        </p:txBody>
      </p:sp>
      <p:sp>
        <p:nvSpPr>
          <p:cNvPr id="118" name="Google Shape;118;p16"/>
          <p:cNvSpPr txBox="1"/>
          <p:nvPr/>
        </p:nvSpPr>
        <p:spPr>
          <a:xfrm>
            <a:off x="1639075" y="762100"/>
            <a:ext cx="3258300" cy="11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17500" algn="just">
              <a:buClr>
                <a:schemeClr val="dk1"/>
              </a:buClr>
              <a:buSzPts val="1400"/>
              <a:buFont typeface="Trebuchet MS"/>
              <a:buChar char="●"/>
            </a:pPr>
            <a:r>
              <a:rPr lang="ru-RU" sz="1600" dirty="0">
                <a:solidFill>
                  <a:schemeClr val="dk1"/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Контроль и улучшение приверженности лечению. Визуализация данных с помощью рисунков и диаграмм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ea typeface="Trebuchet MS"/>
              <a:cs typeface="Arial" panose="020B0604020202020204" pitchFamily="34" charset="0"/>
              <a:sym typeface="Trebuchet MS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01675" y="794850"/>
            <a:ext cx="1751400" cy="301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/>
        </p:nvSpPr>
        <p:spPr>
          <a:xfrm>
            <a:off x="2977175" y="2634425"/>
            <a:ext cx="5355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000" b="1"/>
              <a:t>83%</a:t>
            </a:r>
            <a:endParaRPr sz="1000" b="1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1B000B-6D90-694E-AF1D-27D0F3BEE2D1}"/>
              </a:ext>
            </a:extLst>
          </p:cNvPr>
          <p:cNvSpPr/>
          <p:nvPr/>
        </p:nvSpPr>
        <p:spPr>
          <a:xfrm>
            <a:off x="551852" y="150462"/>
            <a:ext cx="10851047" cy="374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1000"/>
              </a:lnSpc>
              <a:buClr>
                <a:srgbClr val="000000"/>
              </a:buClr>
              <a:defRPr/>
            </a:pPr>
            <a:r>
              <a:rPr lang="ru-RU" b="1" kern="0" dirty="0">
                <a:solidFill>
                  <a:srgbClr val="C00000"/>
                </a:solidFill>
                <a:latin typeface="+mj-lt"/>
                <a:ea typeface="Trebuchet MS"/>
                <a:cs typeface="Calibri" panose="020F0502020204030204" pitchFamily="34" charset="0"/>
                <a:sym typeface="Trebuchet MS"/>
              </a:rPr>
              <a:t>Приложение и </a:t>
            </a:r>
            <a:r>
              <a:rPr lang="en-US" b="1" kern="0" dirty="0">
                <a:solidFill>
                  <a:srgbClr val="C00000"/>
                </a:solidFill>
                <a:latin typeface="+mj-lt"/>
                <a:ea typeface="Trebuchet MS"/>
                <a:cs typeface="Calibri" panose="020F0502020204030204" pitchFamily="34" charset="0"/>
                <a:sym typeface="Trebuchet MS"/>
              </a:rPr>
              <a:t>web</a:t>
            </a:r>
            <a:r>
              <a:rPr lang="ru-RU" b="1" kern="0" dirty="0">
                <a:solidFill>
                  <a:srgbClr val="C00000"/>
                </a:solidFill>
                <a:latin typeface="+mj-lt"/>
                <a:ea typeface="Trebuchet MS"/>
                <a:cs typeface="Calibri" panose="020F0502020204030204" pitchFamily="34" charset="0"/>
                <a:sym typeface="Trebuchet MS"/>
              </a:rPr>
              <a:t>-интерфейс продукта, разработанного при поддержке специалистов НМИЦ им. В.А. Алмазова</a:t>
            </a:r>
          </a:p>
        </p:txBody>
      </p:sp>
    </p:spTree>
    <p:extLst>
      <p:ext uri="{BB962C8B-B14F-4D97-AF65-F5344CB8AC3E}">
        <p14:creationId xmlns:p14="http://schemas.microsoft.com/office/powerpoint/2010/main" val="198785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hape 70"/>
          <p:cNvSpPr txBox="1">
            <a:spLocks/>
          </p:cNvSpPr>
          <p:nvPr/>
        </p:nvSpPr>
        <p:spPr bwMode="auto">
          <a:xfrm>
            <a:off x="14817" y="44451"/>
            <a:ext cx="12192000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67" b="1" dirty="0" err="1">
                <a:solidFill>
                  <a:srgbClr val="0070C0"/>
                </a:solidFill>
                <a:latin typeface="+mj-lt"/>
                <a:ea typeface="Arial Hebrew" charset="-79"/>
                <a:cs typeface="Arial Hebrew" charset="-79"/>
                <a:sym typeface="Ubuntu Medium" charset="0"/>
              </a:rPr>
              <a:t>Телемониторирование</a:t>
            </a:r>
            <a:r>
              <a:rPr lang="ru-RU" altLang="ru-RU" sz="2667" b="1" dirty="0">
                <a:solidFill>
                  <a:srgbClr val="0070C0"/>
                </a:solidFill>
                <a:latin typeface="+mj-lt"/>
                <a:ea typeface="Arial Hebrew" charset="-79"/>
                <a:cs typeface="Arial Hebrew" charset="-79"/>
                <a:sym typeface="Ubuntu Medium" charset="0"/>
              </a:rPr>
              <a:t> и дистанционное консультирование (ТМДК) на примере пациентов с неконтролируемой артериальной гипертензией</a:t>
            </a:r>
            <a:r>
              <a:rPr lang="ru-RU" altLang="ru-RU" sz="2667" b="1" dirty="0">
                <a:solidFill>
                  <a:srgbClr val="002060"/>
                </a:solidFill>
                <a:latin typeface="+mj-lt"/>
                <a:ea typeface="Arial Hebrew" charset="-79"/>
                <a:cs typeface="Arial Hebrew" charset="-79"/>
                <a:sym typeface="Ubuntu Medium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67" b="1" dirty="0">
                <a:solidFill>
                  <a:srgbClr val="C00000"/>
                </a:solidFill>
                <a:latin typeface="+mj-lt"/>
                <a:ea typeface="Arial Hebrew" charset="-79"/>
                <a:cs typeface="Arial Hebrew" charset="-79"/>
                <a:sym typeface="Ubuntu Medium" charset="0"/>
              </a:rPr>
              <a:t>150 пациентов в группе ТМДК, 80  - в группе контроля, 12 месяцев наблюдения</a:t>
            </a:r>
          </a:p>
        </p:txBody>
      </p:sp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1246716" y="1432710"/>
            <a:ext cx="4415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+mj-lt"/>
              </a:rPr>
              <a:t>Клиническая эффективность</a:t>
            </a:r>
          </a:p>
        </p:txBody>
      </p:sp>
      <p:sp>
        <p:nvSpPr>
          <p:cNvPr id="41988" name="TextBox 7"/>
          <p:cNvSpPr txBox="1">
            <a:spLocks noChangeArrowheads="1"/>
          </p:cNvSpPr>
          <p:nvPr/>
        </p:nvSpPr>
        <p:spPr bwMode="auto">
          <a:xfrm>
            <a:off x="6671733" y="1484315"/>
            <a:ext cx="480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+mj-lt"/>
              </a:rPr>
              <a:t>Пациент-ориентированные конечные точки</a:t>
            </a:r>
          </a:p>
        </p:txBody>
      </p:sp>
      <p:sp>
        <p:nvSpPr>
          <p:cNvPr id="41989" name="TextBox 8"/>
          <p:cNvSpPr txBox="1">
            <a:spLocks noChangeArrowheads="1"/>
          </p:cNvSpPr>
          <p:nvPr/>
        </p:nvSpPr>
        <p:spPr bwMode="auto">
          <a:xfrm>
            <a:off x="6671734" y="2414448"/>
            <a:ext cx="5281084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 dirty="0">
                <a:latin typeface="Arial Narrow" panose="020B0606020202030204" pitchFamily="34" charset="0"/>
              </a:rPr>
              <a:t>Качество жизни (</a:t>
            </a:r>
            <a:r>
              <a:rPr lang="en-US" altLang="ru-RU" sz="2200" dirty="0">
                <a:latin typeface="Arial Narrow" panose="020B0606020202030204" pitchFamily="34" charset="0"/>
              </a:rPr>
              <a:t>SF-36) -</a:t>
            </a:r>
            <a:r>
              <a:rPr lang="ru-RU" altLang="ru-RU" sz="2200" b="1" dirty="0">
                <a:solidFill>
                  <a:srgbClr val="FF0000"/>
                </a:solidFill>
                <a:latin typeface="Arial Narrow" panose="020B0606020202030204" pitchFamily="34" charset="0"/>
                <a:ea typeface="Arial Hebrew" charset="-79"/>
                <a:cs typeface="Arial Hebrew" charset="-79"/>
              </a:rPr>
              <a:t> </a:t>
            </a:r>
            <a:r>
              <a:rPr lang="ru-RU" altLang="ru-RU" sz="2200" b="1" dirty="0">
                <a:solidFill>
                  <a:srgbClr val="C00000"/>
                </a:solidFill>
                <a:latin typeface="Arial Narrow" panose="020B0606020202030204" pitchFamily="34" charset="0"/>
                <a:ea typeface="Arial Hebrew" charset="-79"/>
                <a:cs typeface="Arial Hebrew" charset="-79"/>
              </a:rPr>
              <a:t>+2.9 балла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2200" b="1" dirty="0">
              <a:solidFill>
                <a:srgbClr val="C00000"/>
              </a:solidFill>
              <a:latin typeface="Arial Narrow" panose="020B0606020202030204" pitchFamily="34" charset="0"/>
              <a:ea typeface="Arial Hebrew" charset="-79"/>
              <a:cs typeface="Arial Hebrew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 dirty="0">
                <a:latin typeface="Arial Narrow" panose="020B0606020202030204" pitchFamily="34" charset="0"/>
                <a:ea typeface="Arial Hebrew" charset="-79"/>
                <a:cs typeface="Arial Hebrew" charset="-79"/>
              </a:rPr>
              <a:t>Удовлетворенность амбулаторной помощью </a:t>
            </a:r>
            <a:r>
              <a:rPr lang="en-US" altLang="ru-RU" sz="2200" i="1" dirty="0">
                <a:latin typeface="Arial Narrow" panose="020B0606020202030204" pitchFamily="34" charset="0"/>
                <a:ea typeface="Arial Hebrew" charset="-79"/>
                <a:cs typeface="Arial Hebrew" charset="-79"/>
              </a:rPr>
              <a:t>(Patient Experience Questionnaire)</a:t>
            </a:r>
            <a:r>
              <a:rPr lang="ru-RU" altLang="ru-RU" sz="2200" i="1" dirty="0">
                <a:latin typeface="Arial Narrow" panose="020B0606020202030204" pitchFamily="34" charset="0"/>
                <a:ea typeface="Arial Hebrew" charset="-79"/>
                <a:cs typeface="Arial Hebrew" charset="-79"/>
              </a:rPr>
              <a:t> - </a:t>
            </a:r>
            <a:r>
              <a:rPr lang="ru-RU" altLang="ru-RU" sz="2200" b="1" dirty="0">
                <a:solidFill>
                  <a:srgbClr val="C00000"/>
                </a:solidFill>
                <a:latin typeface="Arial Narrow" panose="020B0606020202030204" pitchFamily="34" charset="0"/>
                <a:ea typeface="Arial Hebrew" charset="-79"/>
                <a:cs typeface="Arial Hebrew" charset="-79"/>
              </a:rPr>
              <a:t>+10 баллов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2400" b="1" dirty="0">
              <a:solidFill>
                <a:srgbClr val="FF0000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dirty="0"/>
              <a:t> </a:t>
            </a:r>
            <a:endParaRPr lang="ru-RU" altLang="ru-RU" sz="2400" dirty="0"/>
          </a:p>
        </p:txBody>
      </p:sp>
      <p:sp>
        <p:nvSpPr>
          <p:cNvPr id="41990" name="TextBox 10"/>
          <p:cNvSpPr txBox="1">
            <a:spLocks noChangeArrowheads="1"/>
          </p:cNvSpPr>
          <p:nvPr/>
        </p:nvSpPr>
        <p:spPr bwMode="auto">
          <a:xfrm>
            <a:off x="3454399" y="4335502"/>
            <a:ext cx="64346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+mj-lt"/>
              </a:rPr>
              <a:t>Экономическая эффективность</a:t>
            </a:r>
          </a:p>
        </p:txBody>
      </p:sp>
      <p:sp>
        <p:nvSpPr>
          <p:cNvPr id="41991" name="Прямоугольник 11"/>
          <p:cNvSpPr>
            <a:spLocks noChangeArrowheads="1"/>
          </p:cNvSpPr>
          <p:nvPr/>
        </p:nvSpPr>
        <p:spPr bwMode="auto">
          <a:xfrm>
            <a:off x="287867" y="4957858"/>
            <a:ext cx="1166495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+mn-lt"/>
                <a:ea typeface="Arial Hebrew" charset="-79"/>
                <a:cs typeface="Arial Hebrew" charset="-79"/>
              </a:rPr>
              <a:t>Анализ затраты-полезность (</a:t>
            </a:r>
            <a:r>
              <a:rPr lang="en-US" altLang="ru-RU" sz="2000" dirty="0">
                <a:latin typeface="+mn-lt"/>
                <a:ea typeface="Arial Hebrew" charset="-79"/>
                <a:cs typeface="Arial Hebrew" charset="-79"/>
              </a:rPr>
              <a:t>CUA)</a:t>
            </a:r>
            <a:r>
              <a:rPr lang="ru-RU" altLang="ru-RU" sz="2000" dirty="0">
                <a:latin typeface="+mn-lt"/>
                <a:ea typeface="Arial Hebrew" charset="-79"/>
                <a:cs typeface="Arial Hebrew" charset="-79"/>
              </a:rPr>
              <a:t>: </a:t>
            </a:r>
            <a:r>
              <a:rPr lang="ru-RU" altLang="ru-RU" sz="2000" b="1" dirty="0">
                <a:solidFill>
                  <a:srgbClr val="C00000"/>
                </a:solidFill>
                <a:latin typeface="+mn-lt"/>
                <a:ea typeface="Arial Hebrew" charset="-79"/>
                <a:cs typeface="Arial Hebrew" charset="-79"/>
              </a:rPr>
              <a:t>затраты на </a:t>
            </a:r>
            <a:r>
              <a:rPr lang="en-US" altLang="ru-RU" sz="2000" b="1" dirty="0">
                <a:solidFill>
                  <a:srgbClr val="C00000"/>
                </a:solidFill>
                <a:latin typeface="+mn-lt"/>
                <a:ea typeface="Arial Hebrew" charset="-79"/>
                <a:cs typeface="Arial Hebrew" charset="-79"/>
              </a:rPr>
              <a:t>QALY</a:t>
            </a:r>
            <a:r>
              <a:rPr lang="ru-RU" altLang="ru-RU" sz="2000" b="1" dirty="0">
                <a:solidFill>
                  <a:srgbClr val="C00000"/>
                </a:solidFill>
                <a:latin typeface="+mn-lt"/>
                <a:ea typeface="Arial Hebrew" charset="-79"/>
                <a:cs typeface="Arial Hebrew" charset="-79"/>
              </a:rPr>
              <a:t> </a:t>
            </a:r>
            <a:r>
              <a:rPr lang="ru-RU" altLang="ru-RU" sz="2000" dirty="0">
                <a:latin typeface="+mn-lt"/>
                <a:ea typeface="Arial Hebrew" charset="-79"/>
                <a:cs typeface="Arial Hebrew" charset="-79"/>
              </a:rPr>
              <a:t>в группе контроля составляет 345 267 рубля, внедрение ТМДК позволяет снизить их до 214 141 рубля </a:t>
            </a:r>
            <a:r>
              <a:rPr lang="ru-RU" altLang="ru-RU" sz="2000" b="1" dirty="0">
                <a:solidFill>
                  <a:srgbClr val="C00000"/>
                </a:solidFill>
                <a:latin typeface="+mn-lt"/>
                <a:ea typeface="Arial Hebrew" charset="-79"/>
                <a:cs typeface="Arial Hebrew" charset="-79"/>
              </a:rPr>
              <a:t>(меньше на 38%)</a:t>
            </a:r>
            <a:r>
              <a:rPr lang="ru-RU" altLang="ru-RU" sz="2000" dirty="0">
                <a:latin typeface="+mn-lt"/>
                <a:ea typeface="Arial Hebrew" charset="-79"/>
                <a:cs typeface="Arial Hebrew" charset="-79"/>
              </a:rPr>
              <a:t>.</a:t>
            </a:r>
            <a:r>
              <a:rPr lang="en-US" altLang="ru-RU" sz="2000" b="1" dirty="0">
                <a:solidFill>
                  <a:srgbClr val="FF0000"/>
                </a:solidFill>
                <a:latin typeface="+mn-lt"/>
                <a:ea typeface="Arial Hebrew" charset="-79"/>
                <a:cs typeface="Arial Hebrew" charset="-79"/>
              </a:rPr>
              <a:t> </a:t>
            </a:r>
            <a:endParaRPr lang="ru-RU" altLang="ru-RU" sz="2000" b="1" dirty="0">
              <a:solidFill>
                <a:srgbClr val="FF0000"/>
              </a:solidFill>
              <a:latin typeface="+mn-lt"/>
              <a:ea typeface="Arial Hebrew" charset="-79"/>
              <a:cs typeface="Arial Hebrew" charset="-79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00"/>
                </a:solidFill>
                <a:latin typeface="+mn-lt"/>
                <a:ea typeface="Arial Hebrew" charset="-79"/>
                <a:cs typeface="Arial Hebrew" charset="-79"/>
              </a:rPr>
              <a:t>Экстраполируя результат анализа </a:t>
            </a:r>
            <a:r>
              <a:rPr lang="en-US" altLang="ru-RU" sz="2000" dirty="0">
                <a:solidFill>
                  <a:srgbClr val="000000"/>
                </a:solidFill>
                <a:latin typeface="+mn-lt"/>
                <a:ea typeface="Arial Hebrew" charset="-79"/>
                <a:cs typeface="Arial Hebrew" charset="-79"/>
              </a:rPr>
              <a:t>CUA </a:t>
            </a:r>
            <a:r>
              <a:rPr lang="ru-RU" altLang="ru-RU" sz="2000" dirty="0">
                <a:solidFill>
                  <a:srgbClr val="000000"/>
                </a:solidFill>
                <a:latin typeface="+mn-lt"/>
                <a:ea typeface="Arial Hebrew" charset="-79"/>
                <a:cs typeface="Arial Hebrew" charset="-79"/>
              </a:rPr>
              <a:t>на 10-летний период можно говорить об </a:t>
            </a:r>
            <a:r>
              <a:rPr lang="ru-RU" altLang="ru-RU" sz="2000" b="1" dirty="0">
                <a:solidFill>
                  <a:srgbClr val="C00000"/>
                </a:solidFill>
                <a:latin typeface="+mn-lt"/>
                <a:ea typeface="Arial Hebrew" charset="-79"/>
                <a:cs typeface="Arial Hebrew" charset="-79"/>
              </a:rPr>
              <a:t>экономии средств</a:t>
            </a:r>
            <a:r>
              <a:rPr lang="ru-RU" altLang="ru-RU" sz="2000" dirty="0">
                <a:solidFill>
                  <a:srgbClr val="000000"/>
                </a:solidFill>
                <a:latin typeface="+mn-lt"/>
                <a:ea typeface="Arial Hebrew" charset="-79"/>
                <a:cs typeface="Arial Hebrew" charset="-79"/>
              </a:rPr>
              <a:t>: </a:t>
            </a:r>
            <a:r>
              <a:rPr lang="ru-RU" altLang="ru-RU" sz="2000" b="1" dirty="0">
                <a:solidFill>
                  <a:srgbClr val="C00000"/>
                </a:solidFill>
                <a:latin typeface="+mn-lt"/>
                <a:ea typeface="Arial Hebrew" charset="-79"/>
                <a:cs typeface="Arial Hebrew" charset="-79"/>
              </a:rPr>
              <a:t>41 694 рублей</a:t>
            </a:r>
            <a:r>
              <a:rPr lang="en-US" altLang="ru-RU" sz="2000" b="1" dirty="0">
                <a:solidFill>
                  <a:srgbClr val="C00000"/>
                </a:solidFill>
                <a:latin typeface="+mn-lt"/>
                <a:ea typeface="Arial Hebrew" charset="-79"/>
                <a:cs typeface="Arial Hebrew" charset="-79"/>
              </a:rPr>
              <a:t>/</a:t>
            </a:r>
            <a:r>
              <a:rPr lang="ru-RU" altLang="ru-RU" sz="2000" b="1" dirty="0">
                <a:solidFill>
                  <a:srgbClr val="C00000"/>
                </a:solidFill>
                <a:latin typeface="+mn-lt"/>
                <a:ea typeface="Arial Hebrew" charset="-79"/>
                <a:cs typeface="Arial Hebrew" charset="-79"/>
              </a:rPr>
              <a:t>в год</a:t>
            </a:r>
            <a:r>
              <a:rPr lang="en-US" altLang="ru-RU" sz="2000" b="1" dirty="0">
                <a:solidFill>
                  <a:srgbClr val="C00000"/>
                </a:solidFill>
                <a:latin typeface="+mn-lt"/>
                <a:ea typeface="Arial Hebrew" charset="-79"/>
                <a:cs typeface="Arial Hebrew" charset="-79"/>
              </a:rPr>
              <a:t>/</a:t>
            </a:r>
            <a:r>
              <a:rPr lang="ru-RU" altLang="ru-RU" sz="2000" b="1" dirty="0">
                <a:solidFill>
                  <a:srgbClr val="C00000"/>
                </a:solidFill>
                <a:latin typeface="+mn-lt"/>
                <a:ea typeface="Arial Hebrew" charset="-79"/>
                <a:cs typeface="Arial Hebrew" charset="-79"/>
              </a:rPr>
              <a:t>на пациента </a:t>
            </a:r>
            <a:r>
              <a:rPr lang="ru-RU" altLang="ru-RU" sz="2000" dirty="0">
                <a:latin typeface="+mn-lt"/>
                <a:ea typeface="Arial Hebrew" charset="-79"/>
                <a:cs typeface="Arial Hebrew" charset="-79"/>
              </a:rPr>
              <a:t>(в связи с предотвращением крупных сердечно-сосудистых событий)</a:t>
            </a:r>
            <a:endParaRPr lang="ru-RU" altLang="ru-RU" sz="2000" b="1" dirty="0">
              <a:solidFill>
                <a:srgbClr val="FF0000"/>
              </a:solidFill>
              <a:latin typeface="+mn-lt"/>
              <a:ea typeface="Arial Hebrew" charset="-79"/>
              <a:cs typeface="Arial Hebrew" charset="-79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568F94-0C90-480A-8B25-4A81369EA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19" y="1948780"/>
            <a:ext cx="2958481" cy="222412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471610-0704-40AD-A72B-EE95391FC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089" y="2250425"/>
            <a:ext cx="2821890" cy="18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62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ъект 2"/>
          <p:cNvSpPr>
            <a:spLocks noGrp="1"/>
          </p:cNvSpPr>
          <p:nvPr>
            <p:ph idx="1"/>
          </p:nvPr>
        </p:nvSpPr>
        <p:spPr>
          <a:xfrm>
            <a:off x="373625" y="1674688"/>
            <a:ext cx="11408799" cy="5017058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Общая архитектура дистанционного взаимодействия в рамках цифрового здравоохранения</a:t>
            </a:r>
          </a:p>
          <a:p>
            <a:pPr>
              <a:spcBef>
                <a:spcPts val="2400"/>
              </a:spcBef>
            </a:pPr>
            <a:r>
              <a:rPr lang="ru-RU" altLang="ru-RU" sz="2400" b="1" dirty="0">
                <a:solidFill>
                  <a:srgbClr val="0070C0"/>
                </a:solidFill>
                <a:cs typeface="Arial" panose="020B0604020202020204" pitchFamily="34" charset="0"/>
              </a:rPr>
              <a:t>Виды дистанционного взаимодействия: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Телеметрические системы (взаимодействие типа «пациент-врач»)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rgbClr val="0070C0"/>
                </a:solidFill>
                <a:cs typeface="Arial" panose="020B0604020202020204" pitchFamily="34" charset="0"/>
              </a:rPr>
              <a:t>Консультирование при помощи телемедицинских технологий (взаимодействие типа «врач-врач»)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Дистанционное образовательные программы</a:t>
            </a:r>
          </a:p>
          <a:p>
            <a:pPr>
              <a:spcBef>
                <a:spcPts val="2400"/>
              </a:spcBef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Перспективы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853892" y="-162984"/>
            <a:ext cx="8229600" cy="10081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cs typeface="Arial" panose="020B0604020202020204" pitchFamily="34" charset="0"/>
              </a:rPr>
              <a:t>План</a:t>
            </a:r>
          </a:p>
        </p:txBody>
      </p:sp>
    </p:spTree>
    <p:extLst>
      <p:ext uri="{BB962C8B-B14F-4D97-AF65-F5344CB8AC3E}">
        <p14:creationId xmlns:p14="http://schemas.microsoft.com/office/powerpoint/2010/main" val="1607616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5" y="8605"/>
            <a:ext cx="4292625" cy="40101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200" y="3073912"/>
            <a:ext cx="7362825" cy="35909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30200" y="3733800"/>
            <a:ext cx="7362825" cy="13906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654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477" y="-182724"/>
            <a:ext cx="11808542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cs typeface="Arial" panose="020B0604020202020204" pitchFamily="34" charset="0"/>
              </a:rPr>
              <a:t>Федеральный проект «Развитие сети НМИЦ и внедрение инновационных медицинских технологий»: целевые показатели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1517463"/>
              </p:ext>
            </p:extLst>
          </p:nvPr>
        </p:nvGraphicFramePr>
        <p:xfrm>
          <a:off x="191729" y="1142839"/>
          <a:ext cx="11808542" cy="57151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1416">
                  <a:extLst>
                    <a:ext uri="{9D8B030D-6E8A-4147-A177-3AD203B41FA5}">
                      <a16:colId xmlns:a16="http://schemas.microsoft.com/office/drawing/2014/main" val="1820003074"/>
                    </a:ext>
                  </a:extLst>
                </a:gridCol>
                <a:gridCol w="7064472">
                  <a:extLst>
                    <a:ext uri="{9D8B030D-6E8A-4147-A177-3AD203B41FA5}">
                      <a16:colId xmlns:a16="http://schemas.microsoft.com/office/drawing/2014/main" val="2751534589"/>
                    </a:ext>
                  </a:extLst>
                </a:gridCol>
                <a:gridCol w="681748">
                  <a:extLst>
                    <a:ext uri="{9D8B030D-6E8A-4147-A177-3AD203B41FA5}">
                      <a16:colId xmlns:a16="http://schemas.microsoft.com/office/drawing/2014/main" val="3334850399"/>
                    </a:ext>
                  </a:extLst>
                </a:gridCol>
                <a:gridCol w="681748">
                  <a:extLst>
                    <a:ext uri="{9D8B030D-6E8A-4147-A177-3AD203B41FA5}">
                      <a16:colId xmlns:a16="http://schemas.microsoft.com/office/drawing/2014/main" val="1772268436"/>
                    </a:ext>
                  </a:extLst>
                </a:gridCol>
                <a:gridCol w="681748">
                  <a:extLst>
                    <a:ext uri="{9D8B030D-6E8A-4147-A177-3AD203B41FA5}">
                      <a16:colId xmlns:a16="http://schemas.microsoft.com/office/drawing/2014/main" val="3907564675"/>
                    </a:ext>
                  </a:extLst>
                </a:gridCol>
                <a:gridCol w="682470">
                  <a:extLst>
                    <a:ext uri="{9D8B030D-6E8A-4147-A177-3AD203B41FA5}">
                      <a16:colId xmlns:a16="http://schemas.microsoft.com/office/drawing/2014/main" val="232303550"/>
                    </a:ext>
                  </a:extLst>
                </a:gridCol>
                <a:gridCol w="682470">
                  <a:extLst>
                    <a:ext uri="{9D8B030D-6E8A-4147-A177-3AD203B41FA5}">
                      <a16:colId xmlns:a16="http://schemas.microsoft.com/office/drawing/2014/main" val="2218378400"/>
                    </a:ext>
                  </a:extLst>
                </a:gridCol>
                <a:gridCol w="682470">
                  <a:extLst>
                    <a:ext uri="{9D8B030D-6E8A-4147-A177-3AD203B41FA5}">
                      <a16:colId xmlns:a16="http://schemas.microsoft.com/office/drawing/2014/main" val="1214210469"/>
                    </a:ext>
                  </a:extLst>
                </a:gridCol>
              </a:tblGrid>
              <a:tr h="246422">
                <a:tc row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№ п/п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64" marR="1586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показателя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Период, год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783945"/>
                  </a:ext>
                </a:extLst>
              </a:tr>
              <a:tr h="2464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extLst>
                  <a:ext uri="{0D108BD9-81ED-4DB2-BD59-A6C34878D82A}">
                    <a16:rowId xmlns:a16="http://schemas.microsoft.com/office/drawing/2014/main" val="2403330967"/>
                  </a:ext>
                </a:extLst>
              </a:tr>
              <a:tr h="985689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случаев лечения, в ходе которых национальными медицинскими исследовательскими центрами проведены консультации/консилиумы с применением телемедицинских технологий краевых, республиканских, областных, окружных медицинских организаций субъектов Российской Федерации по профилю оказания медицинской помощи (не менее), ед.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625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775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extLst>
                  <a:ext uri="{0D108BD9-81ED-4DB2-BD59-A6C34878D82A}">
                    <a16:rowId xmlns:a16="http://schemas.microsoft.com/office/drawing/2014/main" val="1700816360"/>
                  </a:ext>
                </a:extLst>
              </a:tr>
              <a:tr h="492844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пациентов, получивших медицинскую помощь в НМИЦ, проживающих на территории других субъектов Российской Федерации (не менее), % 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extLst>
                  <a:ext uri="{0D108BD9-81ED-4DB2-BD59-A6C34878D82A}">
                    <a16:rowId xmlns:a16="http://schemas.microsoft.com/office/drawing/2014/main" val="2360724773"/>
                  </a:ext>
                </a:extLst>
              </a:tr>
              <a:tr h="985689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выездов, осуществленных сотрудниками национальных медицинских исследовательских центров в целях осуществления организационно-методической поддержки краевым, республиканским, областным, окружным медицинским организациям субъектов Российской Федерации по профилю оказания медицинской помощи (не менее), ед.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720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780</a:t>
                      </a:r>
                      <a:endParaRPr lang="ru-RU" sz="1200" b="1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810</a:t>
                      </a:r>
                      <a:endParaRPr lang="ru-RU" sz="1200" b="1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810</a:t>
                      </a:r>
                      <a:endParaRPr lang="ru-RU" sz="1200" b="1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810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extLst>
                  <a:ext uri="{0D108BD9-81ED-4DB2-BD59-A6C34878D82A}">
                    <a16:rowId xmlns:a16="http://schemas.microsoft.com/office/drawing/2014/main" val="1732575079"/>
                  </a:ext>
                </a:extLst>
              </a:tr>
              <a:tr h="739266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Актуализированы клинические рекомендации и протоколы лечения  больных, и обеспечено их использование в целях формирования тарифов на оплату медицинской помощи (количество клинических рекомендаций нарастающим итогом), ед.</a:t>
                      </a:r>
                      <a:endParaRPr lang="ru-RU" sz="1200" b="1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ru-RU" sz="1200" b="1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  <a:endParaRPr lang="ru-RU" sz="1200" b="1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</a:t>
                      </a:r>
                      <a:endParaRPr lang="ru-RU" sz="1200" b="1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extLst>
                  <a:ext uri="{0D108BD9-81ED-4DB2-BD59-A6C34878D82A}">
                    <a16:rowId xmlns:a16="http://schemas.microsoft.com/office/drawing/2014/main" val="2065643986"/>
                  </a:ext>
                </a:extLst>
              </a:tr>
              <a:tr h="246422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Объемы оказанной высокотехнологичной медицинской помощи населению, тыс. операций в год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1150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1350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extLst>
                  <a:ext uri="{0D108BD9-81ED-4DB2-BD59-A6C34878D82A}">
                    <a16:rowId xmlns:a16="http://schemas.microsoft.com/office/drawing/2014/main" val="4263697012"/>
                  </a:ext>
                </a:extLst>
              </a:tr>
              <a:tr h="1314252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патентов на изобретение, полезную модель или промышленный образец, полученных в рамках разработки инновационных методов и средств профилактики, диагностики, лечения и реабилитации, права на которые принадлежат национальным медицинским исследовательским центрам (нарастающим итогом), ед.</a:t>
                      </a:r>
                    </a:p>
                    <a:p>
                      <a:pPr algn="l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490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760</a:t>
                      </a:r>
                      <a:endParaRPr lang="ru-RU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1040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1320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1600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5864" marR="15864" marT="0" marB="0" anchor="ctr"/>
                </a:tc>
                <a:extLst>
                  <a:ext uri="{0D108BD9-81ED-4DB2-BD59-A6C34878D82A}">
                    <a16:rowId xmlns:a16="http://schemas.microsoft.com/office/drawing/2014/main" val="3409700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8308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56197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Население регионов, курируемых НМИЦ им. В.А. Алмазова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0" y="561975"/>
          <a:ext cx="12191999" cy="629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72074" y="4581525"/>
            <a:ext cx="6638925" cy="12003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69 760 032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жителя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47,5%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населения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4079122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84" y="537003"/>
            <a:ext cx="9288857" cy="5518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1235" y="1839124"/>
            <a:ext cx="2294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Северо-Западный ФО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3061 обращение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8947" y="336948"/>
            <a:ext cx="5230663" cy="4001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Телемедицинские консультации за 2018 год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7493" y="3286165"/>
            <a:ext cx="1916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ФО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435 обращений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095" y="4714953"/>
            <a:ext cx="16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Южный ФО</a:t>
            </a:r>
          </a:p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273 обращения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6877" y="5714781"/>
            <a:ext cx="2417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Северо-Кавказский ФО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582 обращения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70924" y="5228799"/>
            <a:ext cx="194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Приволжский ФО</a:t>
            </a:r>
          </a:p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740 обращений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88057" y="3761168"/>
            <a:ext cx="1654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Уральский ФО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 обращений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57304" y="4440819"/>
            <a:ext cx="1746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Сибирский ФО</a:t>
            </a:r>
          </a:p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141 обращение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42055" y="3256207"/>
            <a:ext cx="2361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Дальневосточный ФО</a:t>
            </a:r>
          </a:p>
          <a:p>
            <a:pPr algn="ctr"/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277 обращений</a:t>
            </a:r>
          </a:p>
        </p:txBody>
      </p:sp>
      <p:sp>
        <p:nvSpPr>
          <p:cNvPr id="29" name="Овал 28"/>
          <p:cNvSpPr/>
          <p:nvPr/>
        </p:nvSpPr>
        <p:spPr>
          <a:xfrm>
            <a:off x="3788947" y="2365801"/>
            <a:ext cx="130628" cy="116196"/>
          </a:xfrm>
          <a:prstGeom prst="ellipse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533153" y="3703070"/>
            <a:ext cx="130628" cy="116196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196235" y="4733207"/>
            <a:ext cx="130628" cy="116196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2602591" y="5543336"/>
            <a:ext cx="130628" cy="116196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4080410" y="5088260"/>
            <a:ext cx="130628" cy="116196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758815" y="4281216"/>
            <a:ext cx="130628" cy="116196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7338481" y="4542826"/>
            <a:ext cx="130628" cy="116196"/>
          </a:xfrm>
          <a:prstGeom prst="ellips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9153659" y="3703070"/>
            <a:ext cx="130628" cy="116196"/>
          </a:xfrm>
          <a:prstGeom prst="ellipse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86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4109"/>
          </a:xfrm>
        </p:spPr>
        <p:txBody>
          <a:bodyPr>
            <a:normAutofit fontScale="90000"/>
          </a:bodyPr>
          <a:lstStyle/>
          <a:p>
            <a:r>
              <a:rPr lang="ru-RU" dirty="0"/>
              <a:t>Основные направления консультирования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38200" y="1010789"/>
            <a:ext cx="6096000" cy="58580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</a:pPr>
            <a:r>
              <a:rPr lang="ru-RU" b="1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1.	Кардиология</a:t>
            </a:r>
            <a:endParaRPr lang="ru-RU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Ишемическая болезнь сердца</a:t>
            </a:r>
            <a:endParaRPr lang="ru-RU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Острый коронарный синдром</a:t>
            </a:r>
            <a:endParaRPr lang="ru-RU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Сердечная недостаточность</a:t>
            </a:r>
            <a:endParaRPr lang="ru-RU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Артериальная гипертензия</a:t>
            </a:r>
            <a:endParaRPr lang="ru-RU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</a:t>
            </a:r>
            <a:r>
              <a:rPr lang="ru-RU" kern="50" dirty="0" err="1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Некоронарогенные</a:t>
            </a:r>
            <a:r>
              <a:rPr lang="ru-RU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 заболевания сердца</a:t>
            </a:r>
            <a:endParaRPr lang="ru-RU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</a:t>
            </a:r>
            <a:r>
              <a:rPr lang="ru-RU" kern="50" dirty="0" err="1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Аритмология</a:t>
            </a:r>
            <a:endParaRPr lang="ru-RU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b="1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2.	Сердечно-сосудистая хирургия (включая рентген-</a:t>
            </a:r>
            <a:r>
              <a:rPr lang="ru-RU" b="1" kern="50" dirty="0" err="1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эндоваскулярные</a:t>
            </a:r>
            <a:r>
              <a:rPr lang="ru-RU" b="1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 методы диагностики и лечения)</a:t>
            </a:r>
            <a:endParaRPr lang="ru-RU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Ишемическая болезнь сердца</a:t>
            </a:r>
            <a:endParaRPr lang="ru-RU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Врожденные пороки сердца</a:t>
            </a:r>
            <a:endParaRPr lang="ru-RU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Приобретённые пороки сердца</a:t>
            </a:r>
            <a:endParaRPr lang="ru-RU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Аневризма аорты</a:t>
            </a:r>
            <a:endParaRPr lang="ru-RU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Поражения магистральных артерий</a:t>
            </a:r>
            <a:endParaRPr lang="ru-RU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r>
              <a:rPr lang="ru-RU" kern="50" dirty="0">
                <a:latin typeface="Times New Roman" panose="02020603050405020304" pitchFamily="18" charset="0"/>
                <a:ea typeface="SimSun" panose="02010600030101010101" pitchFamily="2" charset="-122"/>
              </a:rPr>
              <a:t>	Хирургическая </a:t>
            </a:r>
            <a:r>
              <a:rPr lang="ru-RU" kern="5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аритмология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65668" y="949234"/>
            <a:ext cx="6096000" cy="59195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b="1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3.	Другие направления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Акушерство и гинекология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Анестезиология-реаниматология новорожденных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Анестезиология-реаниматология беременных/родов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Анестезиология-реаниматология сердечно-сосудистая хирургия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Детская кардиология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Детская хирургия/ хирургия пороков развития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Детская сердечно-сосудистая хирургия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Неонатология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</a:t>
            </a:r>
            <a:r>
              <a:rPr lang="ru-RU" sz="1200" kern="50" dirty="0" err="1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Онкогематология</a:t>
            </a: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, в </a:t>
            </a:r>
            <a:r>
              <a:rPr lang="ru-RU" sz="1200" kern="50" dirty="0" err="1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т.ч</a:t>
            </a: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. детская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Нейрохирургия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Детская нейрохирургия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Ревматология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Травматология и ортопедия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Урология (включая робот-ассоциированные хирургические вмешательства)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Абдоминальная онкология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</a:t>
            </a:r>
            <a:r>
              <a:rPr lang="ru-RU" sz="1200" kern="50" dirty="0" err="1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Бариатрическая</a:t>
            </a: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 хирургия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Эндокринология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Рентгенология и радиология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50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	Функциональная диагностика</a:t>
            </a:r>
            <a:endParaRPr lang="ru-RU" sz="1100" kern="5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728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25" y="80297"/>
            <a:ext cx="10498016" cy="677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47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77F99F-3C7C-40A7-8C1A-257FDC08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Телемедицинские консультации в курируемых округах </a:t>
            </a:r>
            <a:b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по профилям</a:t>
            </a:r>
            <a:endParaRPr lang="ru-RU" sz="54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3FD9013-BD32-4B37-A4DE-9C0E64039CFA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4523801"/>
              </p:ext>
            </p:extLst>
          </p:nvPr>
        </p:nvGraphicFramePr>
        <p:xfrm>
          <a:off x="0" y="2197100"/>
          <a:ext cx="6248400" cy="4565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77696ABD-DA34-432A-9CEB-707F0342F86E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001613689"/>
              </p:ext>
            </p:extLst>
          </p:nvPr>
        </p:nvGraphicFramePr>
        <p:xfrm>
          <a:off x="6686550" y="2197099"/>
          <a:ext cx="5505450" cy="447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6200" y="1443796"/>
            <a:ext cx="5029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Увеличение количества консультаций </a:t>
            </a:r>
          </a:p>
          <a:p>
            <a:pPr algn="ctr"/>
            <a:r>
              <a:rPr lang="ru-RU" sz="2000" dirty="0"/>
              <a:t>в 2018 г. по сравнению с 2017 г. по округам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93170" y="1462845"/>
            <a:ext cx="4765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r>
              <a:rPr lang="ru-RU" dirty="0"/>
              <a:t>Общее количество консультаций по профилям в 2018 г. по сравнению с 2017 г.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1948" y="6369246"/>
            <a:ext cx="5304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Телемедицинские консультации/консилиумы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90384" y="6359415"/>
            <a:ext cx="5304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Телемедицинские консультации/консилиумы</a:t>
            </a:r>
          </a:p>
        </p:txBody>
      </p:sp>
    </p:spTree>
    <p:extLst>
      <p:ext uri="{BB962C8B-B14F-4D97-AF65-F5344CB8AC3E}">
        <p14:creationId xmlns:p14="http://schemas.microsoft.com/office/powerpoint/2010/main" val="270014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val="187680174"/>
              </p:ext>
            </p:extLst>
          </p:nvPr>
        </p:nvGraphicFramePr>
        <p:xfrm>
          <a:off x="6798365" y="2723322"/>
          <a:ext cx="4793973" cy="4015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71245253"/>
              </p:ext>
            </p:extLst>
          </p:nvPr>
        </p:nvGraphicFramePr>
        <p:xfrm>
          <a:off x="1305339" y="2723322"/>
          <a:ext cx="4793973" cy="4015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85959" y="1389678"/>
            <a:ext cx="98684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Arial Narrow" panose="020B0606020202030204" pitchFamily="34" charset="0"/>
                <a:cs typeface="Times New Roman" panose="02020603050405020304" pitchFamily="18" charset="0"/>
              </a:rPr>
              <a:t>В 2018 году увеличилось количество </a:t>
            </a:r>
            <a:r>
              <a:rPr lang="ru-RU" sz="24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экстренных</a:t>
            </a: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консультаций</a:t>
            </a: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  <a:cs typeface="Times New Roman" panose="02020603050405020304" pitchFamily="18" charset="0"/>
              </a:rPr>
              <a:t>за счет работы </a:t>
            </a:r>
          </a:p>
          <a:p>
            <a:pPr algn="ctr"/>
            <a:r>
              <a:rPr lang="ru-RU" sz="2400" dirty="0">
                <a:latin typeface="Arial Narrow" panose="020B0606020202030204" pitchFamily="34" charset="0"/>
                <a:cs typeface="Times New Roman" panose="02020603050405020304" pitchFamily="18" charset="0"/>
              </a:rPr>
              <a:t>ФГБУ «НМИЦ им. В.А. Алмазова» </a:t>
            </a:r>
            <a:r>
              <a:rPr lang="ru-RU" sz="24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рамках НМИЦ</a:t>
            </a:r>
          </a:p>
          <a:p>
            <a:pPr algn="ctr"/>
            <a:r>
              <a:rPr lang="ru-RU" sz="2400" dirty="0">
                <a:latin typeface="Arial Narrow" panose="020B0606020202030204" pitchFamily="34" charset="0"/>
                <a:cs typeface="Times New Roman" panose="02020603050405020304" pitchFamily="18" charset="0"/>
              </a:rPr>
              <a:t>и ввода </a:t>
            </a:r>
            <a:r>
              <a:rPr lang="ru-RU" sz="24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круглосуточного</a:t>
            </a: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режима работы отдела телемедицины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1163" y="5127"/>
            <a:ext cx="1103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Количество и результативность </a:t>
            </a:r>
            <a:r>
              <a:rPr lang="ru-RU" sz="36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телеконсультаций</a:t>
            </a: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</a:t>
            </a:r>
            <a:r>
              <a:rPr lang="en-US" sz="36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2017 </a:t>
            </a: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</a:t>
            </a:r>
            <a:r>
              <a:rPr lang="en-US" sz="36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201</a:t>
            </a:r>
            <a:r>
              <a:rPr lang="en-US" sz="36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8</a:t>
            </a: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гг.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76447" y="2869539"/>
            <a:ext cx="3165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Увеличение в  2.4 раза </a:t>
            </a:r>
          </a:p>
        </p:txBody>
      </p:sp>
    </p:spTree>
    <p:extLst>
      <p:ext uri="{BB962C8B-B14F-4D97-AF65-F5344CB8AC3E}">
        <p14:creationId xmlns:p14="http://schemas.microsoft.com/office/powerpoint/2010/main" val="671765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0675DA-6DB3-4CB1-B72C-9FC423569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445"/>
            <a:ext cx="10515600" cy="96251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Отчетные формы по дистанционным консультациям/консилиумам </a:t>
            </a:r>
            <a:b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endParaRPr lang="ru-RU" sz="540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FE6CBE5-42C8-49B8-9FEE-CE10F39DBD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1690688"/>
            <a:ext cx="5181600" cy="20290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F0DD81-F48F-4533-A222-5A738AAB7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039" y="3899338"/>
            <a:ext cx="4995762" cy="17061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82823B-9128-4B55-B257-BF8D0D1D38EF}"/>
              </a:ext>
            </a:extLst>
          </p:cNvPr>
          <p:cNvSpPr txBox="1"/>
          <p:nvPr/>
        </p:nvSpPr>
        <p:spPr>
          <a:xfrm>
            <a:off x="6592614" y="4688325"/>
            <a:ext cx="4705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NB!</a:t>
            </a:r>
            <a:r>
              <a:rPr lang="en-US" sz="2000" dirty="0"/>
              <a:t> </a:t>
            </a:r>
            <a:r>
              <a:rPr lang="ru-RU" sz="2000" dirty="0"/>
              <a:t>Отчеты предоставляются в МЗ РФ ежемесячно по каждой проведенной консультации, выполненной через Федеральную ТМС с курируемыми регионами</a:t>
            </a:r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3199CECC-F34F-4F5F-A1F5-576AF2A42E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3414087"/>
            <a:ext cx="5181600" cy="11744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FE33A2B-A9E7-4AAC-9782-3F3945406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310" y="1790513"/>
            <a:ext cx="4677103" cy="152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63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586">
            <a:extLst>
              <a:ext uri="{FF2B5EF4-FFF2-40B4-BE49-F238E27FC236}">
                <a16:creationId xmlns:a16="http://schemas.microsoft.com/office/drawing/2014/main" id="{689B7AB9-C37B-4FCD-B9FB-59D299DE998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775" y="1162049"/>
            <a:ext cx="9309100" cy="4533900"/>
          </a:xfrm>
          <a:prstGeom prst="rect">
            <a:avLst/>
          </a:prstGeom>
          <a:ln>
            <a:noFill/>
          </a:ln>
          <a:effectLst>
            <a:reflection endPos="0" dist="508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CF2F576-3A79-4C79-8E7B-DDCA22494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1"/>
            <a:ext cx="10515600" cy="55978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телемедицинского центра </a:t>
            </a:r>
            <a:b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НМИЦ им. В.А. Алмазова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9B7F3B4-E521-46C3-AFAD-7918FE0658E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4434" y="836712"/>
            <a:ext cx="11523133" cy="0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4">
            <a:extLst>
              <a:ext uri="{FF2B5EF4-FFF2-40B4-BE49-F238E27FC236}">
                <a16:creationId xmlns:a16="http://schemas.microsoft.com/office/drawing/2014/main" id="{A43C8883-4C4D-4F81-87EF-91BC2590D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AA6317"/>
              </a:clrFrom>
              <a:clrTo>
                <a:srgbClr val="AA6317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051" y="2211497"/>
            <a:ext cx="2357898" cy="243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8015DE-88AB-41A5-B712-88850E6D8623}"/>
              </a:ext>
            </a:extLst>
          </p:cNvPr>
          <p:cNvSpPr txBox="1"/>
          <p:nvPr/>
        </p:nvSpPr>
        <p:spPr>
          <a:xfrm>
            <a:off x="5666874" y="3105834"/>
            <a:ext cx="110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ТМЦ</a:t>
            </a:r>
          </a:p>
          <a:p>
            <a:pPr algn="ctr"/>
            <a:r>
              <a:rPr lang="ru-RU" b="1" dirty="0"/>
              <a:t>24/7/365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43B3622-02B5-4B2C-8026-F48DFC70F539}"/>
              </a:ext>
            </a:extLst>
          </p:cNvPr>
          <p:cNvGrpSpPr/>
          <p:nvPr/>
        </p:nvGrpSpPr>
        <p:grpSpPr>
          <a:xfrm>
            <a:off x="2021382" y="1635825"/>
            <a:ext cx="1970540" cy="1436604"/>
            <a:chOff x="294555" y="4907045"/>
            <a:chExt cx="1970540" cy="143660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86E00C0-4807-4E95-BEAA-20164BA32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5495452"/>
              <a:ext cx="1640956" cy="848197"/>
            </a:xfrm>
            <a:prstGeom prst="rect">
              <a:avLst/>
            </a:prstGeom>
          </p:spPr>
        </p:pic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1B4F0AD6-256E-40AC-AB90-B14064D47CE1}"/>
                </a:ext>
              </a:extLst>
            </p:cNvPr>
            <p:cNvSpPr txBox="1"/>
            <p:nvPr/>
          </p:nvSpPr>
          <p:spPr>
            <a:xfrm>
              <a:off x="294555" y="4907045"/>
              <a:ext cx="19705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Эксперты Центра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 направлениям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60D9CDD-2CFF-402D-A70D-89578DE73D87}"/>
              </a:ext>
            </a:extLst>
          </p:cNvPr>
          <p:cNvGrpSpPr/>
          <p:nvPr/>
        </p:nvGrpSpPr>
        <p:grpSpPr>
          <a:xfrm>
            <a:off x="7776119" y="1730753"/>
            <a:ext cx="1715662" cy="1655243"/>
            <a:chOff x="1014345" y="2841833"/>
            <a:chExt cx="1715662" cy="1655243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D8CA3DF-718A-4D0C-8FA5-E857DE1F5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258" y="3216012"/>
              <a:ext cx="1342720" cy="128106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A0B821-19EB-4624-B7B7-463AEF11B2A6}"/>
                </a:ext>
              </a:extLst>
            </p:cNvPr>
            <p:cNvSpPr txBox="1"/>
            <p:nvPr/>
          </p:nvSpPr>
          <p:spPr>
            <a:xfrm>
              <a:off x="1014345" y="2841833"/>
              <a:ext cx="17156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/>
                <a:t>Отделение </a:t>
              </a:r>
              <a:r>
                <a:rPr lang="ru-RU" b="1" dirty="0" err="1"/>
                <a:t>АиР</a:t>
              </a:r>
              <a:endParaRPr lang="ru-RU" b="1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F1AA049-C3DE-46AE-B1AE-F6D0A0D2937D}"/>
              </a:ext>
            </a:extLst>
          </p:cNvPr>
          <p:cNvSpPr txBox="1"/>
          <p:nvPr/>
        </p:nvSpPr>
        <p:spPr>
          <a:xfrm>
            <a:off x="4527956" y="4360102"/>
            <a:ext cx="3384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 медицинских регистраторов</a:t>
            </a:r>
          </a:p>
          <a:p>
            <a:r>
              <a:rPr lang="ru-RU" dirty="0"/>
              <a:t>1 врач-методист</a:t>
            </a:r>
          </a:p>
          <a:p>
            <a:r>
              <a:rPr lang="ru-RU" dirty="0"/>
              <a:t>привлеченные </a:t>
            </a:r>
            <a:r>
              <a:rPr lang="en-US" dirty="0"/>
              <a:t>IT</a:t>
            </a:r>
            <a:r>
              <a:rPr lang="ru-RU" dirty="0"/>
              <a:t>-специалисты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7FA5695-02D3-4D3A-8342-5E81465E44EA}"/>
              </a:ext>
            </a:extLst>
          </p:cNvPr>
          <p:cNvGrpSpPr/>
          <p:nvPr/>
        </p:nvGrpSpPr>
        <p:grpSpPr>
          <a:xfrm>
            <a:off x="8107608" y="3385996"/>
            <a:ext cx="2408032" cy="1747812"/>
            <a:chOff x="7704709" y="3748826"/>
            <a:chExt cx="2408032" cy="174781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757963-D266-4681-9F8D-D4DBC5786B80}"/>
                </a:ext>
              </a:extLst>
            </p:cNvPr>
            <p:cNvSpPr txBox="1"/>
            <p:nvPr/>
          </p:nvSpPr>
          <p:spPr>
            <a:xfrm>
              <a:off x="7704709" y="3748826"/>
              <a:ext cx="240803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/>
                <a:t>Дежурный </a:t>
              </a:r>
            </a:p>
            <a:p>
              <a:pPr algn="ctr"/>
              <a:r>
                <a:rPr lang="ru-RU" b="1" dirty="0"/>
                <a:t>сердечно-сосудистый </a:t>
              </a:r>
            </a:p>
            <a:p>
              <a:pPr algn="ctr"/>
              <a:r>
                <a:rPr lang="ru-RU" b="1" dirty="0"/>
                <a:t>хирург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999FD67-C68F-4FB7-99F3-F2DCFE24E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2934" y="4673979"/>
              <a:ext cx="822659" cy="822659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8E90717-FF39-4FA1-ACBB-14B383ED887C}"/>
              </a:ext>
            </a:extLst>
          </p:cNvPr>
          <p:cNvGrpSpPr/>
          <p:nvPr/>
        </p:nvGrpSpPr>
        <p:grpSpPr>
          <a:xfrm>
            <a:off x="9432558" y="1730753"/>
            <a:ext cx="973300" cy="1015664"/>
            <a:chOff x="7300584" y="1654246"/>
            <a:chExt cx="973300" cy="101566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62089C7-7E92-4CC4-BF22-08EAB0C71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00584" y="2023578"/>
              <a:ext cx="973300" cy="64633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0770CE-EEFD-48D8-8425-C81B4D22B2C8}"/>
                </a:ext>
              </a:extLst>
            </p:cNvPr>
            <p:cNvSpPr txBox="1"/>
            <p:nvPr/>
          </p:nvSpPr>
          <p:spPr>
            <a:xfrm flipH="1">
              <a:off x="7470485" y="1654246"/>
              <a:ext cx="624207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/>
                <a:t>РЭХ</a:t>
              </a:r>
            </a:p>
          </p:txBody>
        </p:sp>
      </p:grpSp>
      <p:cxnSp>
        <p:nvCxnSpPr>
          <p:cNvPr id="23" name="Соединительная линия уступом 47">
            <a:extLst>
              <a:ext uri="{FF2B5EF4-FFF2-40B4-BE49-F238E27FC236}">
                <a16:creationId xmlns:a16="http://schemas.microsoft.com/office/drawing/2014/main" id="{EBA5257F-783A-4442-A661-61201F139AC2}"/>
              </a:ext>
            </a:extLst>
          </p:cNvPr>
          <p:cNvCxnSpPr/>
          <p:nvPr/>
        </p:nvCxnSpPr>
        <p:spPr>
          <a:xfrm>
            <a:off x="2128062" y="3126259"/>
            <a:ext cx="2891066" cy="699609"/>
          </a:xfrm>
          <a:prstGeom prst="bentConnector3">
            <a:avLst>
              <a:gd name="adj1" fmla="val 72427"/>
            </a:avLst>
          </a:prstGeom>
          <a:ln w="222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: уступ 29">
            <a:extLst>
              <a:ext uri="{FF2B5EF4-FFF2-40B4-BE49-F238E27FC236}">
                <a16:creationId xmlns:a16="http://schemas.microsoft.com/office/drawing/2014/main" id="{DA2655A3-0F21-4E4F-BA96-D2012730D7D5}"/>
              </a:ext>
            </a:extLst>
          </p:cNvPr>
          <p:cNvCxnSpPr/>
          <p:nvPr/>
        </p:nvCxnSpPr>
        <p:spPr>
          <a:xfrm rot="10800000">
            <a:off x="3824983" y="2869325"/>
            <a:ext cx="1092068" cy="606739"/>
          </a:xfrm>
          <a:prstGeom prst="bentConnector3">
            <a:avLst/>
          </a:prstGeom>
          <a:ln w="2222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Соединитель: уступ 31">
            <a:extLst>
              <a:ext uri="{FF2B5EF4-FFF2-40B4-BE49-F238E27FC236}">
                <a16:creationId xmlns:a16="http://schemas.microsoft.com/office/drawing/2014/main" id="{92B1879F-4187-4CEF-898A-918F5F761094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7274949" y="2918961"/>
            <a:ext cx="647746" cy="510039"/>
          </a:xfrm>
          <a:prstGeom prst="bentConnector3">
            <a:avLst>
              <a:gd name="adj1" fmla="val 50000"/>
            </a:avLst>
          </a:prstGeom>
          <a:ln w="2222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Соединитель: уступ 38">
            <a:extLst>
              <a:ext uri="{FF2B5EF4-FFF2-40B4-BE49-F238E27FC236}">
                <a16:creationId xmlns:a16="http://schemas.microsoft.com/office/drawing/2014/main" id="{FF0C8188-B19C-41AA-9E1D-97A3820C656F}"/>
              </a:ext>
            </a:extLst>
          </p:cNvPr>
          <p:cNvCxnSpPr>
            <a:stCxn id="17" idx="0"/>
          </p:cNvCxnSpPr>
          <p:nvPr/>
        </p:nvCxnSpPr>
        <p:spPr>
          <a:xfrm rot="16200000" flipH="1" flipV="1">
            <a:off x="8062454" y="2598490"/>
            <a:ext cx="461665" cy="2036675"/>
          </a:xfrm>
          <a:prstGeom prst="bentConnector4">
            <a:avLst>
              <a:gd name="adj1" fmla="val 7819"/>
              <a:gd name="adj2" fmla="val 79558"/>
            </a:avLst>
          </a:prstGeom>
          <a:ln w="22225">
            <a:solidFill>
              <a:srgbClr val="5920AC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0237549-45CB-4FA8-81A5-E663CA482762}"/>
              </a:ext>
            </a:extLst>
          </p:cNvPr>
          <p:cNvSpPr txBox="1"/>
          <p:nvPr/>
        </p:nvSpPr>
        <p:spPr>
          <a:xfrm>
            <a:off x="3991922" y="1547551"/>
            <a:ext cx="165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C00000"/>
                </a:solidFill>
              </a:rPr>
              <a:t>Планово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BAFE98-A6E6-4A0C-87D0-CAFFACA7AB02}"/>
              </a:ext>
            </a:extLst>
          </p:cNvPr>
          <p:cNvSpPr txBox="1"/>
          <p:nvPr/>
        </p:nvSpPr>
        <p:spPr>
          <a:xfrm>
            <a:off x="6446729" y="1589658"/>
            <a:ext cx="165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Cito</a:t>
            </a:r>
            <a:r>
              <a:rPr lang="en-US" b="1" dirty="0">
                <a:solidFill>
                  <a:srgbClr val="C00000"/>
                </a:solidFill>
              </a:rPr>
              <a:t>!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981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Основные средства телемедицинского консультирования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864399"/>
            <a:ext cx="2712856" cy="777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030" y="2672459"/>
            <a:ext cx="2513940" cy="16046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9321" y="4277101"/>
            <a:ext cx="23727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/>
              <a:t>Федеральная ТМС </a:t>
            </a:r>
          </a:p>
          <a:p>
            <a:pPr algn="ctr"/>
            <a:r>
              <a:rPr lang="ru-RU" sz="1800" b="1" dirty="0"/>
              <a:t>Минздрава России</a:t>
            </a:r>
          </a:p>
          <a:p>
            <a:pPr algn="ctr"/>
            <a:r>
              <a:rPr lang="ru-RU" sz="1800" b="1" dirty="0"/>
              <a:t>ВЦМК «Защита»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30558" y="4277101"/>
            <a:ext cx="3930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/>
              <a:t>Компонент </a:t>
            </a:r>
          </a:p>
          <a:p>
            <a:pPr algn="ctr"/>
            <a:r>
              <a:rPr lang="ru-RU" sz="1800" b="1" dirty="0"/>
              <a:t>Телемедицинские консультации</a:t>
            </a:r>
          </a:p>
          <a:p>
            <a:pPr algn="ctr"/>
            <a:r>
              <a:rPr lang="ru-RU" sz="1800" b="1" dirty="0"/>
              <a:t>Федеральной медицинской </a:t>
            </a:r>
          </a:p>
          <a:p>
            <a:pPr algn="ctr"/>
            <a:r>
              <a:rPr lang="ru-RU" sz="1800" b="1" dirty="0"/>
              <a:t>регистратуры ЕГИСЗ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75323" y="4292490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Телемедицинская система</a:t>
            </a:r>
          </a:p>
          <a:p>
            <a:pPr algn="ctr"/>
            <a:r>
              <a:rPr lang="ru-RU" b="1" dirty="0"/>
              <a:t>Санкт-Петербурга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8A4854-5DFA-489A-BD14-EE6E1F51A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160" y="2672459"/>
            <a:ext cx="2182912" cy="147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58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758" y="179954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Структура телемедицинской системы России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57058" y="1980100"/>
            <a:ext cx="3881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>
                <a:solidFill>
                  <a:schemeClr val="accent1">
                    <a:lumMod val="75000"/>
                  </a:schemeClr>
                </a:solidFill>
              </a:rPr>
              <a:t>Федеральный сегмент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78940" y="2522913"/>
            <a:ext cx="312617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000" dirty="0"/>
              <a:t>24 федеральный центра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41686" y="2944878"/>
            <a:ext cx="3050835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Координационно-технический</a:t>
            </a:r>
          </a:p>
          <a:p>
            <a:pPr algn="ctr"/>
            <a:r>
              <a:rPr lang="ru-RU" sz="1600" dirty="0"/>
              <a:t>центр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5060" y="4096862"/>
            <a:ext cx="217559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000" b="1" dirty="0"/>
              <a:t>ЛПУ 3го уровня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48853" y="5715680"/>
            <a:ext cx="400462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3200" i="1" dirty="0">
                <a:solidFill>
                  <a:schemeClr val="accent1">
                    <a:lumMod val="75000"/>
                  </a:schemeClr>
                </a:solidFill>
              </a:rPr>
              <a:t>Региональный сегмент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85728" y="5150330"/>
            <a:ext cx="271260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000" dirty="0"/>
              <a:t>ЛПУ 2го и 1го уровня</a:t>
            </a:r>
          </a:p>
        </p:txBody>
      </p:sp>
      <p:sp>
        <p:nvSpPr>
          <p:cNvPr id="17" name="Овал 16"/>
          <p:cNvSpPr/>
          <p:nvPr/>
        </p:nvSpPr>
        <p:spPr>
          <a:xfrm>
            <a:off x="2906474" y="1505517"/>
            <a:ext cx="5767739" cy="33266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906474" y="3827181"/>
            <a:ext cx="5767739" cy="29538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4851133" y="3529653"/>
            <a:ext cx="519764" cy="567209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6354274" y="3529653"/>
            <a:ext cx="475805" cy="567209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6055061" y="3520870"/>
            <a:ext cx="475805" cy="567209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5150346" y="3528003"/>
            <a:ext cx="519764" cy="567209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4630093" y="4493330"/>
            <a:ext cx="596425" cy="673614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4909055" y="4491680"/>
            <a:ext cx="596425" cy="673614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6592176" y="4491680"/>
            <a:ext cx="458252" cy="673614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6314055" y="4508380"/>
            <a:ext cx="458252" cy="673614"/>
          </a:xfrm>
          <a:prstGeom prst="straightConnector1">
            <a:avLst/>
          </a:prstGeom>
          <a:ln w="2540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798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5"/>
          <p:cNvSpPr>
            <a:spLocks noChangeArrowheads="1"/>
          </p:cNvSpPr>
          <p:nvPr/>
        </p:nvSpPr>
        <p:spPr bwMode="auto">
          <a:xfrm>
            <a:off x="2863090" y="873152"/>
            <a:ext cx="6339466" cy="5747456"/>
          </a:xfrm>
          <a:prstGeom prst="roundRect">
            <a:avLst>
              <a:gd name="adj" fmla="val 16667"/>
            </a:avLst>
          </a:prstGeom>
          <a:noFill/>
          <a:ln w="2222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 altLang="ru-RU"/>
          </a:p>
        </p:txBody>
      </p:sp>
      <p:cxnSp>
        <p:nvCxnSpPr>
          <p:cNvPr id="13" name="Прямая соединительная линия 7"/>
          <p:cNvCxnSpPr>
            <a:cxnSpLocks noChangeShapeType="1"/>
          </p:cNvCxnSpPr>
          <p:nvPr/>
        </p:nvCxnSpPr>
        <p:spPr bwMode="auto">
          <a:xfrm>
            <a:off x="2891868" y="5922207"/>
            <a:ext cx="6258482" cy="0"/>
          </a:xfrm>
          <a:prstGeom prst="line">
            <a:avLst/>
          </a:prstGeom>
          <a:noFill/>
          <a:ln w="22225" algn="ctr">
            <a:solidFill>
              <a:srgbClr val="00B0F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31528" y="5440328"/>
            <a:ext cx="25955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u="sng" dirty="0"/>
              <a:t>Врачи, запрашивающие </a:t>
            </a:r>
          </a:p>
          <a:p>
            <a:pPr algn="ctr"/>
            <a:r>
              <a:rPr lang="ru-RU" altLang="ru-RU" u="sng" dirty="0"/>
              <a:t>консультации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5092360" y="6002001"/>
            <a:ext cx="20072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400" b="1" dirty="0">
                <a:latin typeface="Arial" pitchFamily="34" charset="0"/>
                <a:cs typeface="Arial" pitchFamily="34" charset="0"/>
              </a:rPr>
              <a:t>ГИС РЕГИЗ*</a:t>
            </a:r>
          </a:p>
        </p:txBody>
      </p:sp>
      <p:sp>
        <p:nvSpPr>
          <p:cNvPr id="27" name="TextBox 76"/>
          <p:cNvSpPr txBox="1">
            <a:spLocks noChangeArrowheads="1"/>
          </p:cNvSpPr>
          <p:nvPr/>
        </p:nvSpPr>
        <p:spPr bwMode="auto">
          <a:xfrm>
            <a:off x="9734633" y="5519255"/>
            <a:ext cx="21750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u="sng" dirty="0"/>
              <a:t>Врачи-консультанты</a:t>
            </a:r>
            <a:endParaRPr lang="ru-RU" alt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0" y="143576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latin typeface="Arial" pitchFamily="34" charset="0"/>
                <a:cs typeface="Arial" pitchFamily="34" charset="0"/>
              </a:rPr>
              <a:t>Телемедицинская система Санкт-Петербурга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Прямая соединительная линия 4"/>
          <p:cNvCxnSpPr>
            <a:cxnSpLocks noChangeShapeType="1"/>
          </p:cNvCxnSpPr>
          <p:nvPr/>
        </p:nvCxnSpPr>
        <p:spPr bwMode="auto">
          <a:xfrm>
            <a:off x="334434" y="704832"/>
            <a:ext cx="11523133" cy="0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267198" y="4928760"/>
            <a:ext cx="3535495" cy="584775"/>
          </a:xfrm>
          <a:prstGeom prst="roundRect">
            <a:avLst/>
          </a:prstGeom>
          <a:noFill/>
          <a:ln w="19050">
            <a:solidFill>
              <a:srgbClr val="682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Электронная медицинская карта петербуржца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98675" y="3862945"/>
            <a:ext cx="3272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Ссылки на медицинские документы, </a:t>
            </a:r>
          </a:p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результаты лабораторных и инструментальных исследований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983" y="1155623"/>
            <a:ext cx="5105679" cy="234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3" name="Прямая со стрелкой 52"/>
          <p:cNvCxnSpPr>
            <a:stCxn id="47" idx="0"/>
            <a:endCxn id="17" idx="2"/>
          </p:cNvCxnSpPr>
          <p:nvPr/>
        </p:nvCxnSpPr>
        <p:spPr>
          <a:xfrm flipV="1">
            <a:off x="6034946" y="4601609"/>
            <a:ext cx="0" cy="327151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 flipV="1">
            <a:off x="6017512" y="3397902"/>
            <a:ext cx="1" cy="46504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5" name="Picture 5" descr="C:\МОИ ФАЙЛЫ\РАбота\787fe504fcc37d9fd342c3584614fb9d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452" y="3124760"/>
            <a:ext cx="2315200" cy="2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52" name="Прямая со стрелкой 6151"/>
          <p:cNvCxnSpPr/>
          <p:nvPr/>
        </p:nvCxnSpPr>
        <p:spPr>
          <a:xfrm>
            <a:off x="654424" y="2115671"/>
            <a:ext cx="2895600" cy="0"/>
          </a:xfrm>
          <a:prstGeom prst="straightConnector1">
            <a:avLst/>
          </a:prstGeom>
          <a:ln w="28575">
            <a:solidFill>
              <a:srgbClr val="7CB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4" name="TextBox 6153"/>
          <p:cNvSpPr txBox="1"/>
          <p:nvPr/>
        </p:nvSpPr>
        <p:spPr>
          <a:xfrm>
            <a:off x="1120580" y="1744061"/>
            <a:ext cx="1606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itchFamily="34" charset="0"/>
                <a:cs typeface="Arial" pitchFamily="34" charset="0"/>
              </a:rPr>
              <a:t>Заявки на ТМК</a:t>
            </a:r>
          </a:p>
        </p:txBody>
      </p:sp>
      <p:cxnSp>
        <p:nvCxnSpPr>
          <p:cNvPr id="77" name="Прямая со стрелкой 76"/>
          <p:cNvCxnSpPr/>
          <p:nvPr/>
        </p:nvCxnSpPr>
        <p:spPr>
          <a:xfrm flipH="1">
            <a:off x="654424" y="2997098"/>
            <a:ext cx="2895601" cy="0"/>
          </a:xfrm>
          <a:prstGeom prst="straightConnector1">
            <a:avLst/>
          </a:prstGeom>
          <a:ln w="28575">
            <a:solidFill>
              <a:srgbClr val="7CB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9" name="TextBox 6158"/>
          <p:cNvSpPr txBox="1"/>
          <p:nvPr/>
        </p:nvSpPr>
        <p:spPr>
          <a:xfrm>
            <a:off x="986763" y="2408612"/>
            <a:ext cx="1898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Консультативные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заключения</a:t>
            </a:r>
          </a:p>
        </p:txBody>
      </p:sp>
      <p:cxnSp>
        <p:nvCxnSpPr>
          <p:cNvPr id="88" name="Прямая со стрелкой 87"/>
          <p:cNvCxnSpPr/>
          <p:nvPr/>
        </p:nvCxnSpPr>
        <p:spPr>
          <a:xfrm>
            <a:off x="8510588" y="2147128"/>
            <a:ext cx="2924518" cy="0"/>
          </a:xfrm>
          <a:prstGeom prst="straightConnector1">
            <a:avLst/>
          </a:prstGeom>
          <a:ln w="28575">
            <a:solidFill>
              <a:srgbClr val="7CB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9330163" y="1775518"/>
            <a:ext cx="1606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itchFamily="34" charset="0"/>
                <a:cs typeface="Arial" pitchFamily="34" charset="0"/>
              </a:rPr>
              <a:t>Заявки на ТМК</a:t>
            </a:r>
          </a:p>
        </p:txBody>
      </p:sp>
      <p:cxnSp>
        <p:nvCxnSpPr>
          <p:cNvPr id="90" name="Прямая со стрелкой 89"/>
          <p:cNvCxnSpPr/>
          <p:nvPr/>
        </p:nvCxnSpPr>
        <p:spPr>
          <a:xfrm flipH="1">
            <a:off x="8471647" y="3028555"/>
            <a:ext cx="2963462" cy="0"/>
          </a:xfrm>
          <a:prstGeom prst="straightConnector1">
            <a:avLst/>
          </a:prstGeom>
          <a:ln w="28575">
            <a:solidFill>
              <a:srgbClr val="7CB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9241640" y="2440069"/>
            <a:ext cx="1898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Консультативные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заключения</a:t>
            </a:r>
          </a:p>
        </p:txBody>
      </p:sp>
      <p:pic>
        <p:nvPicPr>
          <p:cNvPr id="617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350556"/>
            <a:ext cx="1793875" cy="193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204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5"/>
          <p:cNvSpPr>
            <a:spLocks noChangeArrowheads="1"/>
          </p:cNvSpPr>
          <p:nvPr/>
        </p:nvSpPr>
        <p:spPr bwMode="auto">
          <a:xfrm>
            <a:off x="3126457" y="893280"/>
            <a:ext cx="5789090" cy="5479511"/>
          </a:xfrm>
          <a:prstGeom prst="roundRect">
            <a:avLst>
              <a:gd name="adj" fmla="val 16667"/>
            </a:avLst>
          </a:prstGeom>
          <a:noFill/>
          <a:ln w="2222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Прямая соединительная линия 7"/>
          <p:cNvCxnSpPr>
            <a:cxnSpLocks noChangeShapeType="1"/>
          </p:cNvCxnSpPr>
          <p:nvPr/>
        </p:nvCxnSpPr>
        <p:spPr bwMode="auto">
          <a:xfrm>
            <a:off x="3339966" y="5922207"/>
            <a:ext cx="5390148" cy="0"/>
          </a:xfrm>
          <a:prstGeom prst="line">
            <a:avLst/>
          </a:prstGeom>
          <a:noFill/>
          <a:ln w="22225" algn="ctr">
            <a:solidFill>
              <a:srgbClr val="00B0F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384283" y="5005940"/>
            <a:ext cx="25955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Врачи, запрашивающие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консультации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5092360" y="5909307"/>
            <a:ext cx="20072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ГИС РЕГИЗ*</a:t>
            </a:r>
          </a:p>
        </p:txBody>
      </p:sp>
      <p:sp>
        <p:nvSpPr>
          <p:cNvPr id="27" name="TextBox 76"/>
          <p:cNvSpPr txBox="1">
            <a:spLocks noChangeArrowheads="1"/>
          </p:cNvSpPr>
          <p:nvPr/>
        </p:nvSpPr>
        <p:spPr bwMode="auto">
          <a:xfrm>
            <a:off x="9108462" y="5088612"/>
            <a:ext cx="29036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u="sng" dirty="0">
                <a:solidFill>
                  <a:prstClr val="black"/>
                </a:solidFill>
                <a:latin typeface="Calibri"/>
              </a:rPr>
              <a:t>Эксперты по направлениям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0" y="143576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Телемедицинская система Санкт-Петербурга – система управления рисками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44" name="Прямая соединительная линия 4"/>
          <p:cNvCxnSpPr>
            <a:cxnSpLocks noChangeShapeType="1"/>
          </p:cNvCxnSpPr>
          <p:nvPr/>
        </p:nvCxnSpPr>
        <p:spPr bwMode="auto">
          <a:xfrm>
            <a:off x="334434" y="704832"/>
            <a:ext cx="11523133" cy="0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267198" y="4928760"/>
            <a:ext cx="3535495" cy="584775"/>
          </a:xfrm>
          <a:prstGeom prst="roundRect">
            <a:avLst/>
          </a:prstGeom>
          <a:noFill/>
          <a:ln w="19050">
            <a:solidFill>
              <a:srgbClr val="682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Электронная медицинская карта петербуржца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98675" y="3862945"/>
            <a:ext cx="3272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Ссылки на медицинские документы,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результаты лабораторных и инструментальных исследований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983" y="1155623"/>
            <a:ext cx="5105679" cy="234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3" name="Прямая со стрелкой 52"/>
          <p:cNvCxnSpPr>
            <a:stCxn id="47" idx="0"/>
            <a:endCxn id="17" idx="2"/>
          </p:cNvCxnSpPr>
          <p:nvPr/>
        </p:nvCxnSpPr>
        <p:spPr>
          <a:xfrm flipV="1">
            <a:off x="6034946" y="4601609"/>
            <a:ext cx="0" cy="327151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 flipV="1">
            <a:off x="6017512" y="3397902"/>
            <a:ext cx="1" cy="46504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2" name="Прямая со стрелкой 6151"/>
          <p:cNvCxnSpPr/>
          <p:nvPr/>
        </p:nvCxnSpPr>
        <p:spPr>
          <a:xfrm>
            <a:off x="654424" y="2115671"/>
            <a:ext cx="2895600" cy="0"/>
          </a:xfrm>
          <a:prstGeom prst="straightConnector1">
            <a:avLst/>
          </a:prstGeom>
          <a:ln w="28575">
            <a:solidFill>
              <a:srgbClr val="7CB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4" name="TextBox 6153"/>
          <p:cNvSpPr txBox="1"/>
          <p:nvPr/>
        </p:nvSpPr>
        <p:spPr>
          <a:xfrm>
            <a:off x="1120580" y="1744061"/>
            <a:ext cx="1606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Заявки на ТМК</a:t>
            </a:r>
          </a:p>
        </p:txBody>
      </p:sp>
      <p:cxnSp>
        <p:nvCxnSpPr>
          <p:cNvPr id="77" name="Прямая со стрелкой 76"/>
          <p:cNvCxnSpPr/>
          <p:nvPr/>
        </p:nvCxnSpPr>
        <p:spPr>
          <a:xfrm flipH="1">
            <a:off x="654424" y="2997098"/>
            <a:ext cx="2895601" cy="0"/>
          </a:xfrm>
          <a:prstGeom prst="straightConnector1">
            <a:avLst/>
          </a:prstGeom>
          <a:ln w="28575">
            <a:solidFill>
              <a:srgbClr val="7CB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9" name="TextBox 6158"/>
          <p:cNvSpPr txBox="1"/>
          <p:nvPr/>
        </p:nvSpPr>
        <p:spPr>
          <a:xfrm>
            <a:off x="986763" y="2408612"/>
            <a:ext cx="1898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Консультативные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заключения</a:t>
            </a:r>
          </a:p>
        </p:txBody>
      </p:sp>
      <p:cxnSp>
        <p:nvCxnSpPr>
          <p:cNvPr id="88" name="Прямая со стрелкой 87"/>
          <p:cNvCxnSpPr/>
          <p:nvPr/>
        </p:nvCxnSpPr>
        <p:spPr>
          <a:xfrm>
            <a:off x="8510588" y="2147128"/>
            <a:ext cx="2924518" cy="0"/>
          </a:xfrm>
          <a:prstGeom prst="straightConnector1">
            <a:avLst/>
          </a:prstGeom>
          <a:ln w="28575">
            <a:solidFill>
              <a:srgbClr val="7CB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9330163" y="1775518"/>
            <a:ext cx="1606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Заявки на ТМК</a:t>
            </a:r>
          </a:p>
        </p:txBody>
      </p:sp>
      <p:cxnSp>
        <p:nvCxnSpPr>
          <p:cNvPr id="90" name="Прямая со стрелкой 89"/>
          <p:cNvCxnSpPr/>
          <p:nvPr/>
        </p:nvCxnSpPr>
        <p:spPr>
          <a:xfrm flipH="1">
            <a:off x="8471647" y="3028555"/>
            <a:ext cx="2963462" cy="0"/>
          </a:xfrm>
          <a:prstGeom prst="straightConnector1">
            <a:avLst/>
          </a:prstGeom>
          <a:ln w="28575">
            <a:solidFill>
              <a:srgbClr val="7CB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9241640" y="2440069"/>
            <a:ext cx="1898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Консультативные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заключения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5B323A25-1677-4DB1-81C5-3D8752FCD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828" y="3665994"/>
            <a:ext cx="1100169" cy="95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76">
            <a:extLst>
              <a:ext uri="{FF2B5EF4-FFF2-40B4-BE49-F238E27FC236}">
                <a16:creationId xmlns:a16="http://schemas.microsoft.com/office/drawing/2014/main" id="{A0951B71-6DA3-4605-AC86-C176A3F47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3645" y="3021154"/>
            <a:ext cx="1960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u="sng" dirty="0"/>
              <a:t>НМИЦ</a:t>
            </a:r>
            <a:r>
              <a:rPr lang="ru-RU" altLang="ru-RU" dirty="0"/>
              <a:t> </a:t>
            </a:r>
          </a:p>
          <a:p>
            <a:pPr algn="ctr"/>
            <a:r>
              <a:rPr lang="ru-RU" altLang="ru-RU" u="sng" dirty="0" err="1"/>
              <a:t>им.В.А</a:t>
            </a:r>
            <a:r>
              <a:rPr lang="ru-RU" altLang="ru-RU" u="sng" dirty="0"/>
              <a:t>. </a:t>
            </a:r>
            <a:r>
              <a:rPr lang="ru-RU" altLang="ru-RU" u="sng" dirty="0" err="1"/>
              <a:t>Алмазова</a:t>
            </a:r>
            <a:r>
              <a:rPr lang="ru-RU" altLang="ru-RU" dirty="0"/>
              <a:t> </a:t>
            </a:r>
          </a:p>
        </p:txBody>
      </p:sp>
      <p:sp>
        <p:nvSpPr>
          <p:cNvPr id="29" name="TextBox 76">
            <a:extLst>
              <a:ext uri="{FF2B5EF4-FFF2-40B4-BE49-F238E27FC236}">
                <a16:creationId xmlns:a16="http://schemas.microsoft.com/office/drawing/2014/main" id="{B13D41CE-FDC0-44EF-B13B-E894AF525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1640" y="5413495"/>
            <a:ext cx="26372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Антикоагулянтный центр</a:t>
            </a:r>
          </a:p>
        </p:txBody>
      </p:sp>
      <p:sp>
        <p:nvSpPr>
          <p:cNvPr id="30" name="TextBox 76">
            <a:extLst>
              <a:ext uri="{FF2B5EF4-FFF2-40B4-BE49-F238E27FC236}">
                <a16:creationId xmlns:a16="http://schemas.microsoft.com/office/drawing/2014/main" id="{21991B6E-69C2-40DA-A5C3-EB0B9BCD3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9149" y="5667424"/>
            <a:ext cx="26895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Липидологический</a:t>
            </a:r>
            <a:r>
              <a:rPr kumimoji="0" lang="ru-RU" altLang="ru-RU" sz="1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центр</a:t>
            </a:r>
          </a:p>
        </p:txBody>
      </p:sp>
      <p:sp>
        <p:nvSpPr>
          <p:cNvPr id="31" name="TextBox 76">
            <a:extLst>
              <a:ext uri="{FF2B5EF4-FFF2-40B4-BE49-F238E27FC236}">
                <a16:creationId xmlns:a16="http://schemas.microsoft.com/office/drawing/2014/main" id="{671473C0-0342-4BAB-9B5C-24E3C26E7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2944" y="4672241"/>
            <a:ext cx="2934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u="sng" dirty="0">
                <a:solidFill>
                  <a:prstClr val="black"/>
                </a:solidFill>
                <a:latin typeface="Calibri"/>
              </a:rPr>
              <a:t>Врачи-консультанты Центра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" descr="C:\Users\MatrosovaE\Downloads\if_hospital_88327.png">
            <a:extLst>
              <a:ext uri="{FF2B5EF4-FFF2-40B4-BE49-F238E27FC236}">
                <a16:creationId xmlns:a16="http://schemas.microsoft.com/office/drawing/2014/main" id="{25AA5177-D682-460F-B7AA-75D99EE85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16" y="3892195"/>
            <a:ext cx="1145116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6839095-C42C-425C-A794-FC0FFFFF0AD5}"/>
              </a:ext>
            </a:extLst>
          </p:cNvPr>
          <p:cNvSpPr txBox="1"/>
          <p:nvPr/>
        </p:nvSpPr>
        <p:spPr>
          <a:xfrm>
            <a:off x="292399" y="3376140"/>
            <a:ext cx="277935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u="sng" dirty="0">
                <a:solidFill>
                  <a:schemeClr val="accent5">
                    <a:lumMod val="50000"/>
                  </a:schemeClr>
                </a:solidFill>
              </a:rPr>
              <a:t>Курируемые поликлиники</a:t>
            </a:r>
          </a:p>
        </p:txBody>
      </p:sp>
      <p:sp>
        <p:nvSpPr>
          <p:cNvPr id="34" name="TextBox 76">
            <a:extLst>
              <a:ext uri="{FF2B5EF4-FFF2-40B4-BE49-F238E27FC236}">
                <a16:creationId xmlns:a16="http://schemas.microsoft.com/office/drawing/2014/main" id="{2EDDA3DE-CAF6-4349-B43F-58527A969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8126" y="5955473"/>
            <a:ext cx="3316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prstClr val="black"/>
                </a:solidFill>
                <a:latin typeface="Calibri"/>
              </a:rPr>
              <a:t>НИО сердечно недостаточности</a:t>
            </a:r>
            <a:endParaRPr kumimoji="0" lang="ru-RU" altLang="ru-RU" sz="1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76">
            <a:extLst>
              <a:ext uri="{FF2B5EF4-FFF2-40B4-BE49-F238E27FC236}">
                <a16:creationId xmlns:a16="http://schemas.microsoft.com/office/drawing/2014/main" id="{64BFBEE9-2C2D-4B9C-BEEA-8BE0ECC1E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811" y="6243452"/>
            <a:ext cx="33609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НИО артериальной гипертензии</a:t>
            </a:r>
          </a:p>
        </p:txBody>
      </p:sp>
    </p:spTree>
    <p:extLst>
      <p:ext uri="{BB962C8B-B14F-4D97-AF65-F5344CB8AC3E}">
        <p14:creationId xmlns:p14="http://schemas.microsoft.com/office/powerpoint/2010/main" val="4070480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ъект 2"/>
          <p:cNvSpPr>
            <a:spLocks noGrp="1"/>
          </p:cNvSpPr>
          <p:nvPr>
            <p:ph idx="1"/>
          </p:nvPr>
        </p:nvSpPr>
        <p:spPr>
          <a:xfrm>
            <a:off x="373625" y="1674688"/>
            <a:ext cx="11408799" cy="5017058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Общая архитектура дистанционного взаимодействия в рамках цифрового здравоохранения</a:t>
            </a:r>
          </a:p>
          <a:p>
            <a:pPr>
              <a:spcBef>
                <a:spcPts val="2400"/>
              </a:spcBef>
            </a:pPr>
            <a:r>
              <a:rPr lang="ru-RU" altLang="ru-RU" sz="2400" b="1" dirty="0">
                <a:solidFill>
                  <a:srgbClr val="0070C0"/>
                </a:solidFill>
                <a:cs typeface="Arial" panose="020B0604020202020204" pitchFamily="34" charset="0"/>
              </a:rPr>
              <a:t>Виды дистанционного взаимодействия: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Телеметрические системы (взаимодействие типа «пациент-врач»)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Консультирование при помощи телемедицинских технологий (взаимодействие типа «врач-врач»)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Дистанционное образовательные программы</a:t>
            </a:r>
          </a:p>
          <a:p>
            <a:pPr>
              <a:spcBef>
                <a:spcPts val="2400"/>
              </a:spcBef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Перспективы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853892" y="-162984"/>
            <a:ext cx="8229600" cy="10081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cs typeface="Arial" panose="020B0604020202020204" pitchFamily="34" charset="0"/>
              </a:rPr>
              <a:t>План</a:t>
            </a:r>
          </a:p>
        </p:txBody>
      </p:sp>
    </p:spTree>
    <p:extLst>
      <p:ext uri="{BB962C8B-B14F-4D97-AF65-F5344CB8AC3E}">
        <p14:creationId xmlns:p14="http://schemas.microsoft.com/office/powerpoint/2010/main" val="4153660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Прямоугольник 2"/>
          <p:cNvSpPr/>
          <p:nvPr/>
        </p:nvSpPr>
        <p:spPr>
          <a:xfrm>
            <a:off x="6238876" y="785794"/>
            <a:ext cx="4429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200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Rectangle 49"/>
          <p:cNvSpPr>
            <a:spLocks noChangeArrowheads="1"/>
          </p:cNvSpPr>
          <p:nvPr/>
        </p:nvSpPr>
        <p:spPr bwMode="blackWhite">
          <a:xfrm>
            <a:off x="4999037" y="2187197"/>
            <a:ext cx="515938" cy="26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 defTabSz="787400">
              <a:lnSpc>
                <a:spcPct val="95000"/>
              </a:lnSpc>
              <a:spcBef>
                <a:spcPct val="80000"/>
              </a:spcBef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4</a:t>
            </a:r>
            <a:endParaRPr lang="en-GB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Rectangle 50"/>
          <p:cNvSpPr>
            <a:spLocks noChangeArrowheads="1"/>
          </p:cNvSpPr>
          <p:nvPr/>
        </p:nvSpPr>
        <p:spPr bwMode="blackWhite">
          <a:xfrm>
            <a:off x="6065837" y="2415797"/>
            <a:ext cx="515938" cy="26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 defTabSz="787400">
              <a:lnSpc>
                <a:spcPct val="95000"/>
              </a:lnSpc>
              <a:spcBef>
                <a:spcPct val="80000"/>
              </a:spcBef>
              <a:buClr>
                <a:schemeClr val="tx1"/>
              </a:buClr>
            </a:pPr>
            <a:r>
              <a:rPr lang="ru-RU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3</a:t>
            </a:r>
            <a:endParaRPr lang="en-GB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Arc 24"/>
          <p:cNvSpPr>
            <a:spLocks/>
          </p:cNvSpPr>
          <p:nvPr/>
        </p:nvSpPr>
        <p:spPr bwMode="auto">
          <a:xfrm>
            <a:off x="2714626" y="1838325"/>
            <a:ext cx="1847849" cy="1898637"/>
          </a:xfrm>
          <a:custGeom>
            <a:avLst/>
            <a:gdLst>
              <a:gd name="T0" fmla="*/ 0 w 16372"/>
              <a:gd name="T1" fmla="*/ 2147483647 h 20180"/>
              <a:gd name="T2" fmla="*/ 2147483647 w 16372"/>
              <a:gd name="T3" fmla="*/ 0 h 20180"/>
              <a:gd name="T4" fmla="*/ 2147483647 w 16372"/>
              <a:gd name="T5" fmla="*/ 2147483647 h 20180"/>
              <a:gd name="T6" fmla="*/ 0 60000 65536"/>
              <a:gd name="T7" fmla="*/ 0 60000 65536"/>
              <a:gd name="T8" fmla="*/ 0 60000 65536"/>
              <a:gd name="T9" fmla="*/ 0 w 16372"/>
              <a:gd name="T10" fmla="*/ 0 h 20180"/>
              <a:gd name="T11" fmla="*/ 16372 w 16372"/>
              <a:gd name="T12" fmla="*/ 20180 h 20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372" h="20180" fill="none" extrusionOk="0">
                <a:moveTo>
                  <a:pt x="0" y="6090"/>
                </a:moveTo>
                <a:cubicBezTo>
                  <a:pt x="2339" y="3371"/>
                  <a:pt x="5319" y="1278"/>
                  <a:pt x="8669" y="-1"/>
                </a:cubicBezTo>
              </a:path>
              <a:path w="16372" h="20180" stroke="0" extrusionOk="0">
                <a:moveTo>
                  <a:pt x="0" y="6090"/>
                </a:moveTo>
                <a:cubicBezTo>
                  <a:pt x="2339" y="3371"/>
                  <a:pt x="5319" y="1278"/>
                  <a:pt x="8669" y="-1"/>
                </a:cubicBezTo>
                <a:lnTo>
                  <a:pt x="16372" y="20180"/>
                </a:lnTo>
                <a:close/>
              </a:path>
            </a:pathLst>
          </a:cu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 sz="280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Arc 25"/>
          <p:cNvSpPr>
            <a:spLocks/>
          </p:cNvSpPr>
          <p:nvPr/>
        </p:nvSpPr>
        <p:spPr bwMode="auto">
          <a:xfrm>
            <a:off x="2611438" y="3632188"/>
            <a:ext cx="2690812" cy="971550"/>
          </a:xfrm>
          <a:custGeom>
            <a:avLst/>
            <a:gdLst>
              <a:gd name="T0" fmla="*/ 2147483647 w 21524"/>
              <a:gd name="T1" fmla="*/ 2147483647 h 12576"/>
              <a:gd name="T2" fmla="*/ 0 w 21524"/>
              <a:gd name="T3" fmla="*/ 2147483647 h 12576"/>
              <a:gd name="T4" fmla="*/ 2147483647 w 21524"/>
              <a:gd name="T5" fmla="*/ 0 h 12576"/>
              <a:gd name="T6" fmla="*/ 0 60000 65536"/>
              <a:gd name="T7" fmla="*/ 0 60000 65536"/>
              <a:gd name="T8" fmla="*/ 0 60000 65536"/>
              <a:gd name="T9" fmla="*/ 0 w 21524"/>
              <a:gd name="T10" fmla="*/ 0 h 12576"/>
              <a:gd name="T11" fmla="*/ 21524 w 21524"/>
              <a:gd name="T12" fmla="*/ 12576 h 12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24" h="12576" fill="none" extrusionOk="0">
                <a:moveTo>
                  <a:pt x="3962" y="12575"/>
                </a:moveTo>
                <a:cubicBezTo>
                  <a:pt x="1696" y="9411"/>
                  <a:pt x="327" y="5692"/>
                  <a:pt x="0" y="1813"/>
                </a:cubicBezTo>
              </a:path>
              <a:path w="21524" h="12576" stroke="0" extrusionOk="0">
                <a:moveTo>
                  <a:pt x="3962" y="12575"/>
                </a:moveTo>
                <a:cubicBezTo>
                  <a:pt x="1696" y="9411"/>
                  <a:pt x="327" y="5692"/>
                  <a:pt x="0" y="1813"/>
                </a:cubicBezTo>
                <a:lnTo>
                  <a:pt x="21524" y="0"/>
                </a:lnTo>
                <a:close/>
              </a:path>
            </a:pathLst>
          </a:cu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 sz="280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4" name="Arc 26"/>
          <p:cNvSpPr>
            <a:spLocks/>
          </p:cNvSpPr>
          <p:nvPr/>
        </p:nvSpPr>
        <p:spPr bwMode="auto">
          <a:xfrm>
            <a:off x="5897563" y="3698864"/>
            <a:ext cx="557212" cy="1666875"/>
          </a:xfrm>
          <a:custGeom>
            <a:avLst/>
            <a:gdLst>
              <a:gd name="T0" fmla="*/ 2147483647 w 4464"/>
              <a:gd name="T1" fmla="*/ 2147483647 h 21600"/>
              <a:gd name="T2" fmla="*/ 0 w 4464"/>
              <a:gd name="T3" fmla="*/ 2147483647 h 21600"/>
              <a:gd name="T4" fmla="*/ 2147483647 w 4464"/>
              <a:gd name="T5" fmla="*/ 0 h 21600"/>
              <a:gd name="T6" fmla="*/ 0 60000 65536"/>
              <a:gd name="T7" fmla="*/ 0 60000 65536"/>
              <a:gd name="T8" fmla="*/ 0 60000 65536"/>
              <a:gd name="T9" fmla="*/ 0 w 4464"/>
              <a:gd name="T10" fmla="*/ 0 h 21600"/>
              <a:gd name="T11" fmla="*/ 4464 w 446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64" h="21600" fill="none" extrusionOk="0">
                <a:moveTo>
                  <a:pt x="4463" y="21493"/>
                </a:moveTo>
                <a:cubicBezTo>
                  <a:pt x="3752" y="21564"/>
                  <a:pt x="3037" y="21599"/>
                  <a:pt x="2323" y="21600"/>
                </a:cubicBezTo>
                <a:cubicBezTo>
                  <a:pt x="1546" y="21600"/>
                  <a:pt x="771" y="21558"/>
                  <a:pt x="0" y="21474"/>
                </a:cubicBezTo>
              </a:path>
              <a:path w="4464" h="21600" stroke="0" extrusionOk="0">
                <a:moveTo>
                  <a:pt x="4463" y="21493"/>
                </a:moveTo>
                <a:cubicBezTo>
                  <a:pt x="3752" y="21564"/>
                  <a:pt x="3037" y="21599"/>
                  <a:pt x="2323" y="21600"/>
                </a:cubicBezTo>
                <a:cubicBezTo>
                  <a:pt x="1546" y="21600"/>
                  <a:pt x="771" y="21558"/>
                  <a:pt x="0" y="21474"/>
                </a:cubicBezTo>
                <a:lnTo>
                  <a:pt x="2323" y="0"/>
                </a:lnTo>
                <a:close/>
              </a:path>
            </a:pathLst>
          </a:cu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 sz="280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Arc 27"/>
          <p:cNvSpPr>
            <a:spLocks/>
          </p:cNvSpPr>
          <p:nvPr/>
        </p:nvSpPr>
        <p:spPr bwMode="auto">
          <a:xfrm>
            <a:off x="6188076" y="3698863"/>
            <a:ext cx="2682875" cy="982662"/>
          </a:xfrm>
          <a:custGeom>
            <a:avLst/>
            <a:gdLst>
              <a:gd name="T0" fmla="*/ 2147483647 w 21480"/>
              <a:gd name="T1" fmla="*/ 2147483647 h 12719"/>
              <a:gd name="T2" fmla="*/ 2147483647 w 21480"/>
              <a:gd name="T3" fmla="*/ 2147483647 h 12719"/>
              <a:gd name="T4" fmla="*/ 0 w 21480"/>
              <a:gd name="T5" fmla="*/ 0 h 12719"/>
              <a:gd name="T6" fmla="*/ 0 60000 65536"/>
              <a:gd name="T7" fmla="*/ 0 60000 65536"/>
              <a:gd name="T8" fmla="*/ 0 60000 65536"/>
              <a:gd name="T9" fmla="*/ 0 w 21480"/>
              <a:gd name="T10" fmla="*/ 0 h 12719"/>
              <a:gd name="T11" fmla="*/ 21480 w 21480"/>
              <a:gd name="T12" fmla="*/ 12719 h 127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80" h="12719" fill="none" extrusionOk="0">
                <a:moveTo>
                  <a:pt x="21479" y="2277"/>
                </a:moveTo>
                <a:cubicBezTo>
                  <a:pt x="21079" y="6051"/>
                  <a:pt x="19692" y="9652"/>
                  <a:pt x="17458" y="12719"/>
                </a:cubicBezTo>
              </a:path>
              <a:path w="21480" h="12719" stroke="0" extrusionOk="0">
                <a:moveTo>
                  <a:pt x="21479" y="2277"/>
                </a:moveTo>
                <a:cubicBezTo>
                  <a:pt x="21079" y="6051"/>
                  <a:pt x="19692" y="9652"/>
                  <a:pt x="17458" y="12719"/>
                </a:cubicBez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 sz="280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Arc 28"/>
          <p:cNvSpPr>
            <a:spLocks/>
          </p:cNvSpPr>
          <p:nvPr/>
        </p:nvSpPr>
        <p:spPr bwMode="auto">
          <a:xfrm>
            <a:off x="6321426" y="1944676"/>
            <a:ext cx="2105025" cy="1554163"/>
          </a:xfrm>
          <a:custGeom>
            <a:avLst/>
            <a:gdLst>
              <a:gd name="T0" fmla="*/ 2147483647 w 16857"/>
              <a:gd name="T1" fmla="*/ 0 h 20141"/>
              <a:gd name="T2" fmla="*/ 2147483647 w 16857"/>
              <a:gd name="T3" fmla="*/ 2147483647 h 20141"/>
              <a:gd name="T4" fmla="*/ 0 w 16857"/>
              <a:gd name="T5" fmla="*/ 2147483647 h 20141"/>
              <a:gd name="T6" fmla="*/ 0 60000 65536"/>
              <a:gd name="T7" fmla="*/ 0 60000 65536"/>
              <a:gd name="T8" fmla="*/ 0 60000 65536"/>
              <a:gd name="T9" fmla="*/ 0 w 16857"/>
              <a:gd name="T10" fmla="*/ 0 h 20141"/>
              <a:gd name="T11" fmla="*/ 16857 w 16857"/>
              <a:gd name="T12" fmla="*/ 20141 h 201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57" h="20141" fill="none" extrusionOk="0">
                <a:moveTo>
                  <a:pt x="7803" y="0"/>
                </a:moveTo>
                <a:cubicBezTo>
                  <a:pt x="11353" y="1375"/>
                  <a:pt x="14476" y="3664"/>
                  <a:pt x="16856" y="6635"/>
                </a:cubicBezTo>
              </a:path>
              <a:path w="16857" h="20141" stroke="0" extrusionOk="0">
                <a:moveTo>
                  <a:pt x="7803" y="0"/>
                </a:moveTo>
                <a:cubicBezTo>
                  <a:pt x="11353" y="1375"/>
                  <a:pt x="14476" y="3664"/>
                  <a:pt x="16856" y="6635"/>
                </a:cubicBezTo>
                <a:lnTo>
                  <a:pt x="0" y="20141"/>
                </a:lnTo>
                <a:close/>
              </a:path>
            </a:pathLst>
          </a:cu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 sz="280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752475" y="2609845"/>
            <a:ext cx="3476616" cy="10287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lIns="32299" tIns="32299" rIns="32299" bIns="32299"/>
          <a:lstStyle/>
          <a:p>
            <a:pPr algn="ctr">
              <a:spcAft>
                <a:spcPct val="10000"/>
              </a:spcAft>
              <a:defRPr/>
            </a:pPr>
            <a:r>
              <a:rPr lang="ru-RU" sz="2000" b="1" dirty="0">
                <a:solidFill>
                  <a:srgbClr val="0070C0"/>
                </a:solidFill>
                <a:latin typeface="+mj-lt"/>
                <a:ea typeface="Tahoma" pitchFamily="34" charset="0"/>
                <a:cs typeface="Tahoma" pitchFamily="34" charset="0"/>
              </a:rPr>
              <a:t>Оценка</a:t>
            </a:r>
            <a:r>
              <a:rPr lang="ru-RU" sz="2000" dirty="0">
                <a:latin typeface="+mj-lt"/>
                <a:ea typeface="Tahoma" pitchFamily="34" charset="0"/>
                <a:cs typeface="Tahoma" pitchFamily="34" charset="0"/>
              </a:rPr>
              <a:t> применения полученных знаний при оказании </a:t>
            </a:r>
          </a:p>
          <a:p>
            <a:pPr algn="ctr">
              <a:spcAft>
                <a:spcPct val="10000"/>
              </a:spcAft>
              <a:defRPr/>
            </a:pPr>
            <a:r>
              <a:rPr lang="ru-RU" sz="2000" dirty="0">
                <a:latin typeface="+mj-lt"/>
                <a:ea typeface="Tahoma" pitchFamily="34" charset="0"/>
                <a:cs typeface="Tahoma" pitchFamily="34" charset="0"/>
              </a:rPr>
              <a:t>медицинской помощи</a:t>
            </a:r>
            <a:endParaRPr lang="en-US" sz="20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4448175" y="1447799"/>
            <a:ext cx="2627313" cy="833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lIns="32299" tIns="32299" rIns="32299" bIns="32299"/>
          <a:lstStyle/>
          <a:p>
            <a:pPr algn="ctr">
              <a:spcAft>
                <a:spcPct val="10000"/>
              </a:spcAft>
            </a:pPr>
            <a:r>
              <a:rPr lang="ru-RU" sz="2000" b="1" dirty="0">
                <a:solidFill>
                  <a:srgbClr val="0070C0"/>
                </a:solidFill>
                <a:latin typeface="+mj-lt"/>
                <a:ea typeface="Tahoma" pitchFamily="34" charset="0"/>
                <a:cs typeface="Tahoma" pitchFamily="34" charset="0"/>
              </a:rPr>
              <a:t>Экспертиза</a:t>
            </a:r>
            <a:r>
              <a:rPr lang="ru-RU" sz="2000" dirty="0">
                <a:latin typeface="+mj-lt"/>
                <a:ea typeface="Tahoma" pitchFamily="34" charset="0"/>
                <a:cs typeface="Tahoma" pitchFamily="34" charset="0"/>
              </a:rPr>
              <a:t> качества медицинской помощи</a:t>
            </a:r>
            <a:endParaRPr lang="en-US" sz="20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2286000" y="4722800"/>
            <a:ext cx="3295651" cy="1335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lIns="32299" tIns="32299" rIns="32299" bIns="32299"/>
          <a:lstStyle/>
          <a:p>
            <a:pPr algn="ctr">
              <a:spcAft>
                <a:spcPct val="10000"/>
              </a:spcAft>
            </a:pPr>
            <a:r>
              <a:rPr lang="ru-RU" sz="2000" b="1" dirty="0">
                <a:solidFill>
                  <a:srgbClr val="0070C0"/>
                </a:solidFill>
                <a:latin typeface="+mj-lt"/>
                <a:ea typeface="Tahoma" pitchFamily="34" charset="0"/>
                <a:cs typeface="Tahoma" pitchFamily="34" charset="0"/>
              </a:rPr>
              <a:t>Проведение научно-практических мероприятий </a:t>
            </a:r>
            <a:r>
              <a:rPr lang="ru-RU" sz="2000" dirty="0">
                <a:latin typeface="+mj-lt"/>
                <a:ea typeface="Tahoma" pitchFamily="34" charset="0"/>
                <a:cs typeface="Tahoma" pitchFamily="34" charset="0"/>
              </a:rPr>
              <a:t>с применением </a:t>
            </a:r>
            <a:r>
              <a:rPr lang="ru-RU" sz="2000" dirty="0" err="1">
                <a:latin typeface="+mj-lt"/>
                <a:ea typeface="Tahoma" pitchFamily="34" charset="0"/>
                <a:cs typeface="Tahoma" pitchFamily="34" charset="0"/>
              </a:rPr>
              <a:t>телемедицинских</a:t>
            </a:r>
            <a:r>
              <a:rPr lang="ru-RU" sz="2000" dirty="0">
                <a:latin typeface="+mj-lt"/>
                <a:ea typeface="Tahoma" pitchFamily="34" charset="0"/>
                <a:cs typeface="Tahoma" pitchFamily="34" charset="0"/>
              </a:rPr>
              <a:t> технологий</a:t>
            </a:r>
          </a:p>
          <a:p>
            <a:pPr algn="ctr">
              <a:spcAft>
                <a:spcPct val="10000"/>
              </a:spcAft>
            </a:pPr>
            <a:endParaRPr lang="en-GB" sz="2000" dirty="0">
              <a:latin typeface="+mj-lt"/>
              <a:ea typeface="Tahoma" pitchFamily="34" charset="0"/>
              <a:cs typeface="Tahoma" pitchFamily="34" charset="0"/>
            </a:endParaRPr>
          </a:p>
          <a:p>
            <a:pPr algn="ctr">
              <a:spcAft>
                <a:spcPct val="10000"/>
              </a:spcAft>
            </a:pPr>
            <a:endParaRPr lang="en-US" sz="20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Parallelogram 15">
            <a:extLst>
              <a:ext uri="{FF2B5EF4-FFF2-40B4-BE49-F238E27FC236}">
                <a16:creationId xmlns:a16="http://schemas.microsoft.com/office/drawing/2014/main" id="{A3DEBB29-5C16-43F5-BC0D-46C69E553D25}"/>
              </a:ext>
            </a:extLst>
          </p:cNvPr>
          <p:cNvSpPr/>
          <p:nvPr/>
        </p:nvSpPr>
        <p:spPr>
          <a:xfrm rot="16200000">
            <a:off x="5901243" y="3321324"/>
            <a:ext cx="571504" cy="714380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800">
              <a:latin typeface="+mj-lt"/>
              <a:cs typeface="Tahoma" pitchFamily="34" charset="0"/>
            </a:endParaRPr>
          </a:p>
        </p:txBody>
      </p:sp>
      <p:sp>
        <p:nvSpPr>
          <p:cNvPr id="42" name="Rectangle 9"/>
          <p:cNvSpPr>
            <a:spLocks noChangeArrowheads="1"/>
          </p:cNvSpPr>
          <p:nvPr/>
        </p:nvSpPr>
        <p:spPr bwMode="auto">
          <a:xfrm>
            <a:off x="7285702" y="2615382"/>
            <a:ext cx="3293808" cy="10517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lIns="32299" tIns="32299" rIns="32299" bIns="32299"/>
          <a:lstStyle/>
          <a:p>
            <a:pPr algn="ctr">
              <a:spcAft>
                <a:spcPct val="10000"/>
              </a:spcAft>
            </a:pPr>
            <a:r>
              <a:rPr lang="ru-RU" sz="2000" dirty="0">
                <a:latin typeface="+mj-lt"/>
                <a:ea typeface="Tahoma" pitchFamily="34" charset="0"/>
                <a:cs typeface="Tahoma" pitchFamily="34" charset="0"/>
              </a:rPr>
              <a:t>Заключение по выявленным проблемам</a:t>
            </a:r>
          </a:p>
          <a:p>
            <a:pPr algn="ctr">
              <a:spcAft>
                <a:spcPct val="10000"/>
              </a:spcAft>
            </a:pPr>
            <a:r>
              <a:rPr lang="ru-RU" sz="2000" b="1" dirty="0">
                <a:solidFill>
                  <a:srgbClr val="0070C0"/>
                </a:solidFill>
                <a:latin typeface="+mj-lt"/>
                <a:ea typeface="Tahoma" pitchFamily="34" charset="0"/>
                <a:cs typeface="Tahoma" pitchFamily="34" charset="0"/>
              </a:rPr>
              <a:t>(«пробелы» в компетенциях)</a:t>
            </a:r>
          </a:p>
          <a:p>
            <a:pPr algn="ctr">
              <a:spcAft>
                <a:spcPct val="10000"/>
              </a:spcAft>
            </a:pPr>
            <a:endParaRPr lang="en-US" sz="20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838200" y="1079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070C0"/>
                </a:solidFill>
              </a:rPr>
              <a:t>Научно-практические образовательные мероприятия с применением телемедицинских технологий </a:t>
            </a:r>
          </a:p>
        </p:txBody>
      </p:sp>
      <p:pic>
        <p:nvPicPr>
          <p:cNvPr id="1026" name="Picture 2" descr="ÐÐ°ÑÑÐ¸Ð½ÐºÐ¸ Ð¿Ð¾ Ð·Ð°Ð¿ÑÐ¾ÑÑ Ð¾Ð±ÑÑÐµÐ½Ð¸Ðµ ÑÐµÐ»Ð¾Ð²ÐµÑÐº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9554"/>
            <a:ext cx="2190750" cy="199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ÐÐ°ÑÑÐ¸Ð½ÐºÐ¸ Ð¿Ð¾ Ð·Ð°Ð¿ÑÐ¾ÑÑ ÑÐ¾ÑÑÐ°Ð²Ð»ÐµÐ½Ð¸Ðµ Ð¿Ð»Ð°Ð½Ð°"/>
          <p:cNvSpPr>
            <a:spLocks noChangeAspect="1" noChangeArrowheads="1"/>
          </p:cNvSpPr>
          <p:nvPr/>
        </p:nvSpPr>
        <p:spPr bwMode="auto">
          <a:xfrm>
            <a:off x="374650" y="41751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077" y="5747991"/>
            <a:ext cx="2179536" cy="1066003"/>
          </a:xfrm>
          <a:prstGeom prst="rect">
            <a:avLst/>
          </a:prstGeom>
        </p:spPr>
      </p:pic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6505574" y="4705350"/>
            <a:ext cx="4276726" cy="13620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lIns="32299" tIns="32299" rIns="32299" bIns="32299"/>
          <a:lstStyle/>
          <a:p>
            <a:pPr algn="ctr">
              <a:spcAft>
                <a:spcPct val="10000"/>
              </a:spcAft>
            </a:pPr>
            <a:r>
              <a:rPr lang="ru-RU" sz="2000" dirty="0">
                <a:latin typeface="+mj-lt"/>
                <a:ea typeface="Tahoma" pitchFamily="34" charset="0"/>
                <a:cs typeface="Tahoma" pitchFamily="34" charset="0"/>
              </a:rPr>
              <a:t>Разработка и утверждение </a:t>
            </a:r>
            <a:r>
              <a:rPr lang="ru-RU" sz="2000" b="1" dirty="0">
                <a:solidFill>
                  <a:srgbClr val="0070C0"/>
                </a:solidFill>
                <a:latin typeface="+mj-lt"/>
                <a:ea typeface="Tahoma" pitchFamily="34" charset="0"/>
                <a:cs typeface="Tahoma" pitchFamily="34" charset="0"/>
              </a:rPr>
              <a:t>плана</a:t>
            </a:r>
            <a:r>
              <a:rPr lang="ru-RU" sz="2000" dirty="0">
                <a:latin typeface="+mj-lt"/>
                <a:ea typeface="Tahoma" pitchFamily="34" charset="0"/>
                <a:cs typeface="Tahoma" pitchFamily="34" charset="0"/>
              </a:rPr>
              <a:t> научно-практических мероприятий в режиме телеконференции по решению выявленных проблем </a:t>
            </a:r>
            <a:endParaRPr lang="en-US" sz="20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1215" y="2308958"/>
            <a:ext cx="1275985" cy="1542441"/>
          </a:xfrm>
          <a:prstGeom prst="rect">
            <a:avLst/>
          </a:prstGeom>
        </p:spPr>
      </p:pic>
      <p:pic>
        <p:nvPicPr>
          <p:cNvPr id="1032" name="Picture 8" descr="ÐÐ°ÑÑÐ¸Ð½ÐºÐ¸ Ð¿Ð¾ Ð·Ð°Ð¿ÑÐ¾ÑÑ ÑÐºÑÐ¿ÐµÑÑÐ¸Ð·Ð° ÐºÐ°ÑÐµÑÑÐ²Ð° Ð¼ÐµÐ´Ð¸ÑÐ¸Ð½ÑÐºÐ¾Ð¹ Ð¿Ð¾Ð¼Ð¾ÑÐ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685" y="1323976"/>
            <a:ext cx="76061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ÐÐ°ÑÑÐ¸Ð½ÐºÐ¸ Ð¿Ð¾ Ð·Ð°Ð¿ÑÐ¾ÑÑ Ð²Ð¸Ð´ÐµÐ¾ÐºÐ¾Ð½ÑÐµÑÐµÐ½ÑÑÐ²ÑÐ·Ñ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858" y="2592680"/>
            <a:ext cx="2772697" cy="184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Ð°ÑÑÐ¸Ð½ÐºÐ¸ Ð¿Ð¾ Ð·Ð°Ð¿ÑÐ¾ÑÑ Ð´Ð¸ÑÑÐ°Ð½ÑÐ¸Ð¾Ð½Ð½Ð¾Ðµ Ð¾Ð±ÑÑÐµÐ½Ð¸Ðµ Ð°Ð»Ð¼Ð°Ð·Ð¾Ð²Ð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759" y="1281265"/>
            <a:ext cx="2918720" cy="194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239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EDCAB-42AA-454D-8F5E-5D0CAAD7A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8205" y="257908"/>
            <a:ext cx="7772400" cy="577515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ИСТОРИЯ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A8BCFF-F3EA-224C-B8A0-279D91B3A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35422"/>
            <a:ext cx="4841142" cy="38424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33C143-840C-CF4C-B0D2-DAED2B1B0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337" y="3470031"/>
            <a:ext cx="4463582" cy="2933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735D16-D49D-404B-8750-1A3C97469348}"/>
              </a:ext>
            </a:extLst>
          </p:cNvPr>
          <p:cNvSpPr txBox="1"/>
          <p:nvPr/>
        </p:nvSpPr>
        <p:spPr>
          <a:xfrm>
            <a:off x="6283651" y="2325744"/>
            <a:ext cx="4070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/>
              <a:t>Владзимирский</a:t>
            </a:r>
            <a:r>
              <a:rPr lang="ru-RU" sz="1100" dirty="0"/>
              <a:t> АВ. Телемедицина [монография]. ООО “Цифровая типография.” </a:t>
            </a:r>
            <a:r>
              <a:rPr lang="en-US" sz="1100" dirty="0"/>
              <a:t>2011.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626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" y="384175"/>
            <a:ext cx="12115799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Октябрь-декабрь 2018 г.: </a:t>
            </a:r>
            <a:br>
              <a:rPr lang="ru-RU" sz="3600" b="1" dirty="0">
                <a:solidFill>
                  <a:srgbClr val="0070C0"/>
                </a:solidFill>
              </a:rPr>
            </a:br>
            <a:r>
              <a:rPr lang="ru-RU" sz="5400" b="1" dirty="0">
                <a:solidFill>
                  <a:srgbClr val="0070C0"/>
                </a:solidFill>
              </a:rPr>
              <a:t>46</a:t>
            </a:r>
            <a:r>
              <a:rPr lang="ru-RU" sz="3600" b="1" dirty="0">
                <a:solidFill>
                  <a:srgbClr val="0070C0"/>
                </a:solidFill>
              </a:rPr>
              <a:t> научно-практических образовательных мероприятий </a:t>
            </a:r>
            <a:br>
              <a:rPr lang="ru-RU" sz="3600" b="1" dirty="0">
                <a:solidFill>
                  <a:srgbClr val="0070C0"/>
                </a:solidFill>
              </a:rPr>
            </a:br>
            <a:r>
              <a:rPr lang="ru-RU" sz="3600" b="1" dirty="0">
                <a:solidFill>
                  <a:srgbClr val="0070C0"/>
                </a:solidFill>
              </a:rPr>
              <a:t>с применением телемедицинских технологий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7750" y="3655219"/>
            <a:ext cx="2524125" cy="137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21" y="2226239"/>
            <a:ext cx="6954025" cy="46317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667" y="5684319"/>
            <a:ext cx="2129383" cy="11165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875" y="4539930"/>
            <a:ext cx="2324100" cy="11369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3374" y="2066925"/>
            <a:ext cx="4467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483</a:t>
            </a:r>
            <a:r>
              <a:rPr lang="en-US" sz="2400" dirty="0"/>
              <a:t> </a:t>
            </a:r>
            <a:r>
              <a:rPr lang="ru-RU" sz="2400" dirty="0"/>
              <a:t>подключения </a:t>
            </a:r>
          </a:p>
          <a:p>
            <a:r>
              <a:rPr lang="ru-RU" sz="4000" b="1" dirty="0">
                <a:solidFill>
                  <a:srgbClr val="0070C0"/>
                </a:solidFill>
              </a:rPr>
              <a:t>  26</a:t>
            </a:r>
            <a:r>
              <a:rPr lang="ru-RU" sz="2400" dirty="0"/>
              <a:t> регионов СЗФО, СКФО, ЮФО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2924" y="3667125"/>
            <a:ext cx="4467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23 </a:t>
            </a:r>
            <a:r>
              <a:rPr lang="ru-RU" sz="2400" dirty="0"/>
              <a:t>лекции</a:t>
            </a:r>
          </a:p>
          <a:p>
            <a:r>
              <a:rPr lang="ru-RU" sz="4000" b="1" dirty="0">
                <a:solidFill>
                  <a:srgbClr val="0070C0"/>
                </a:solidFill>
              </a:rPr>
              <a:t>23 </a:t>
            </a:r>
            <a:r>
              <a:rPr lang="ru-RU" sz="2400" dirty="0"/>
              <a:t>клинических разбора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1" y="5229731"/>
            <a:ext cx="2409824" cy="16092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250" y="5330419"/>
            <a:ext cx="2209800" cy="152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29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63"/>
            <a:ext cx="10941123" cy="24431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0" y="1276350"/>
            <a:ext cx="7449938" cy="1447800"/>
          </a:xfrm>
          <a:prstGeom prst="rect">
            <a:avLst/>
          </a:prstGeom>
        </p:spPr>
      </p:pic>
      <p:pic>
        <p:nvPicPr>
          <p:cNvPr id="2050" name="Picture 2" descr="ÐÐ°ÑÑÐ¸Ð½ÐºÐ¸ Ð¿Ð¾ Ð·Ð°Ð¿ÑÐ¾ÑÑ ÑÐµÐ»ÐµÐ¼ÐµÐ´Ð¸ÑÐ¸Ð½Ð° Ð»ÐµÐºÑÐ¸Ð¸ ÑÐµÐ½ÑÑ Ð°Ð»Ð¼Ð°Ð·Ð¾Ð²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2733866"/>
            <a:ext cx="9785350" cy="410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5250" y="400050"/>
            <a:ext cx="10496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http://www.hospital.karelia.ru/novosti/obrazovatel-noe-meroprijatie-fgbu-nmic-im-v-a-almazova/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42513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44776"/>
            <a:ext cx="10515600" cy="102552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Подготовка кадров: План на 2019 год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374" y="733429"/>
            <a:ext cx="11572875" cy="567689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0070C0"/>
                </a:solidFill>
              </a:rPr>
              <a:t>15</a:t>
            </a:r>
            <a:r>
              <a:rPr lang="ru-RU" dirty="0"/>
              <a:t> интерактивных образовательных модулей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0070C0"/>
                </a:solidFill>
              </a:rPr>
              <a:t>95</a:t>
            </a:r>
            <a:r>
              <a:rPr lang="ru-RU" dirty="0"/>
              <a:t> научно-практических мероприятий по профилю «кардиология»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0070C0"/>
                </a:solidFill>
              </a:rPr>
              <a:t>31</a:t>
            </a:r>
            <a:r>
              <a:rPr lang="ru-RU" dirty="0"/>
              <a:t> - по профилю «сердечно-сосудистая хирургия»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70C0"/>
                </a:solidFill>
              </a:rPr>
              <a:t>Новый формат</a:t>
            </a:r>
            <a:r>
              <a:rPr lang="ru-RU" dirty="0"/>
              <a:t> </a:t>
            </a:r>
            <a:r>
              <a:rPr lang="ru-RU" b="1" dirty="0">
                <a:solidFill>
                  <a:srgbClr val="0070C0"/>
                </a:solidFill>
              </a:rPr>
              <a:t>научно-практических образовательных мероприятий                                  с применением телемедицинских технологий</a:t>
            </a:r>
          </a:p>
        </p:txBody>
      </p:sp>
      <p:pic>
        <p:nvPicPr>
          <p:cNvPr id="5122" name="Picture 2" descr="ÐÐ°ÑÑÐ¸Ð½ÐºÐ¸ Ð¿Ð¾ Ð·Ð°Ð¿ÑÐ¾ÑÑ Ð¿Ð¾ÐºÐ°Ð·Ð°ÑÐµÐ»ÑÐ½Ð°Ñ Ð¾Ð¿ÐµÑÐ°ÑÐ¸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1967" y="1843526"/>
            <a:ext cx="3606800" cy="270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/>
        </p:nvGraphicFramePr>
        <p:xfrm>
          <a:off x="336331" y="3731173"/>
          <a:ext cx="11308993" cy="2936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51598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ъект 2"/>
          <p:cNvSpPr>
            <a:spLocks noGrp="1"/>
          </p:cNvSpPr>
          <p:nvPr>
            <p:ph idx="1"/>
          </p:nvPr>
        </p:nvSpPr>
        <p:spPr>
          <a:xfrm>
            <a:off x="373625" y="1674688"/>
            <a:ext cx="11408799" cy="5017058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Общая архитектура дистанционного взаимодействия в рамках цифрового здравоохранения</a:t>
            </a:r>
          </a:p>
          <a:p>
            <a:pPr>
              <a:spcBef>
                <a:spcPts val="2400"/>
              </a:spcBef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Виды дистанционного взаимодействия: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Телеметрические системы (взаимодействие типа «пациент-врач»)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Консультирование при помощи телемедицинских технологий (взаимодействие типа «врач-врач»)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Дистанционное образовательные программы</a:t>
            </a:r>
          </a:p>
          <a:p>
            <a:pPr>
              <a:spcBef>
                <a:spcPts val="2400"/>
              </a:spcBef>
            </a:pPr>
            <a:r>
              <a:rPr lang="ru-RU" altLang="ru-RU" sz="2400" b="1" dirty="0">
                <a:solidFill>
                  <a:srgbClr val="0070C0"/>
                </a:solidFill>
                <a:cs typeface="Arial" panose="020B0604020202020204" pitchFamily="34" charset="0"/>
              </a:rPr>
              <a:t>Перспективы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853892" y="-173258"/>
            <a:ext cx="8229600" cy="10081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cs typeface="Arial" panose="020B0604020202020204" pitchFamily="34" charset="0"/>
              </a:rPr>
              <a:t>План</a:t>
            </a:r>
          </a:p>
        </p:txBody>
      </p:sp>
    </p:spTree>
    <p:extLst>
      <p:ext uri="{BB962C8B-B14F-4D97-AF65-F5344CB8AC3E}">
        <p14:creationId xmlns:p14="http://schemas.microsoft.com/office/powerpoint/2010/main" val="1863733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ÐÐ°ÑÑÐ¸Ð½ÐºÐ¸ Ð¿Ð¾ Ð·Ð°Ð¿ÑÐ¾ÑÑ ÑÐ¸ÑÑÐ°ÑÐ¸Ð¾Ð½Ð½ÑÐ¹ ÑÐµÐ½ÑÑ">
            <a:extLst>
              <a:ext uri="{FF2B5EF4-FFF2-40B4-BE49-F238E27FC236}">
                <a16:creationId xmlns:a16="http://schemas.microsoft.com/office/drawing/2014/main" id="{383EE598-DEA3-4A3D-814F-8DDF61ED7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6" b="6"/>
          <a:stretch/>
        </p:blipFill>
        <p:spPr bwMode="auto">
          <a:xfrm>
            <a:off x="1" y="-6235"/>
            <a:ext cx="3255403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archi.ru/i/650/83444.jpg">
            <a:extLst>
              <a:ext uri="{FF2B5EF4-FFF2-40B4-BE49-F238E27FC236}">
                <a16:creationId xmlns:a16="http://schemas.microsoft.com/office/drawing/2014/main" id="{1641E3CD-7031-4384-B94B-BA87670D9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8" r="-3" b="-3"/>
          <a:stretch/>
        </p:blipFill>
        <p:spPr bwMode="auto">
          <a:xfrm>
            <a:off x="7381876" y="10"/>
            <a:ext cx="4810125" cy="2501827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¡ÐµÑÐ´ÑÐµ ÑÐ»ÐµÐºÑÑÐ¾Ð½Ð½Ð¾Ð¹ Ð¼ÐµÐ´Ð¸ÑÐ¸Ð½Ñ: ÐºÑÐ¾ Ð¸ ÐºÐ°Ðº ÑÐ¿ÑÐ°Ð²Ð»ÑÐµÑ Ð³Ð¾ÑÐ¾Ð´ÑÐºÐ¸Ð¼Ð¸ Ð¿Ð¾Ð»Ð¸ÐºÐ»Ð¸Ð½Ð¸ÐºÐ°Ð¼Ð¸">
            <a:extLst>
              <a:ext uri="{FF2B5EF4-FFF2-40B4-BE49-F238E27FC236}">
                <a16:creationId xmlns:a16="http://schemas.microsoft.com/office/drawing/2014/main" id="{862E604B-5F39-4E7B-A395-E945480570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2" r="9710" b="-2"/>
          <a:stretch/>
        </p:blipFill>
        <p:spPr bwMode="auto">
          <a:xfrm>
            <a:off x="4675537" y="-6235"/>
            <a:ext cx="3677817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26563B76-A1A7-471E-8F1E-F484F9815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0" r="-2" b="-2"/>
          <a:stretch/>
        </p:blipFill>
        <p:spPr bwMode="auto">
          <a:xfrm>
            <a:off x="1" y="2660089"/>
            <a:ext cx="7122523" cy="4197911"/>
          </a:xfrm>
          <a:custGeom>
            <a:avLst/>
            <a:gdLst>
              <a:gd name="connsiteX0" fmla="*/ 0 w 7122523"/>
              <a:gd name="connsiteY0" fmla="*/ 0 h 4197911"/>
              <a:gd name="connsiteX1" fmla="*/ 7122523 w 7122523"/>
              <a:gd name="connsiteY1" fmla="*/ 0 h 4197911"/>
              <a:gd name="connsiteX2" fmla="*/ 5177382 w 7122523"/>
              <a:gd name="connsiteY2" fmla="*/ 4197911 h 4197911"/>
              <a:gd name="connsiteX3" fmla="*/ 5171159 w 7122523"/>
              <a:gd name="connsiteY3" fmla="*/ 4197911 h 4197911"/>
              <a:gd name="connsiteX4" fmla="*/ 3981368 w 7122523"/>
              <a:gd name="connsiteY4" fmla="*/ 4197911 h 4197911"/>
              <a:gd name="connsiteX5" fmla="*/ 2331323 w 7122523"/>
              <a:gd name="connsiteY5" fmla="*/ 4197911 h 4197911"/>
              <a:gd name="connsiteX6" fmla="*/ 0 w 7122523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88610-0550-49D0-8136-13724CFC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0" y="3328218"/>
            <a:ext cx="5618480" cy="288794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3000"/>
              </a:spcBef>
            </a:pPr>
            <a:r>
              <a:rPr lang="en-US" sz="4700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Создание</a:t>
            </a:r>
            <a:r>
              <a:rPr lang="en-US" sz="47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ситуационного</a:t>
            </a:r>
            <a:r>
              <a:rPr lang="en-US" sz="47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цент</a:t>
            </a:r>
            <a:r>
              <a:rPr lang="ru-RU" sz="4700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ра</a:t>
            </a:r>
            <a:r>
              <a:rPr lang="ru-RU" sz="47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br>
              <a:rPr lang="ru-RU" sz="47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</a:br>
            <a:r>
              <a:rPr lang="ru-RU" sz="47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НМИЦ им. В.А. </a:t>
            </a:r>
            <a:r>
              <a:rPr lang="ru-RU" sz="4700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Алмазова</a:t>
            </a:r>
            <a:endParaRPr lang="en-US" sz="4700" kern="12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30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8B1C0D00-1695-471A-A462-4A9C68017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r="4072" b="2"/>
          <a:stretch/>
        </p:blipFill>
        <p:spPr bwMode="auto">
          <a:xfrm>
            <a:off x="2261968" y="10"/>
            <a:ext cx="3393943" cy="2502833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019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00B69-A879-4FB1-A654-BCF42445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36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Основные функции ситуационного центра </a:t>
            </a:r>
            <a:b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в рамках работы НМИЦ</a:t>
            </a:r>
            <a:endParaRPr lang="ru-RU" sz="5400" b="1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9C81E7-65A3-4BCA-B760-98FD21DAB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748" y="1700848"/>
            <a:ext cx="5157787" cy="471487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</a:rPr>
              <a:t>Оперативное взаимодействие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52DEB54-894E-43E2-AF47-C6835B70F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160" y="2505074"/>
            <a:ext cx="5479415" cy="409892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Аналитическая деятельность</a:t>
            </a:r>
          </a:p>
          <a:p>
            <a:r>
              <a:rPr lang="ru-RU" dirty="0"/>
              <a:t>Визуализация статистических и аналитических данных по регионам</a:t>
            </a:r>
          </a:p>
          <a:p>
            <a:r>
              <a:rPr lang="ru-RU" dirty="0"/>
              <a:t>Текущая деятельность телемедицинского центра (обеспечение консультирования)</a:t>
            </a:r>
          </a:p>
          <a:p>
            <a:r>
              <a:rPr lang="ru-RU" dirty="0"/>
              <a:t>Взаимодействия с сервисами контроля госпитализации в Центр</a:t>
            </a:r>
          </a:p>
          <a:p>
            <a:r>
              <a:rPr lang="ru-RU" dirty="0"/>
              <a:t>Контроль результатов дистанционной консультативной поддержки в регионах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20F23B7-C931-44BA-BD51-D97BB7EA1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59243"/>
            <a:ext cx="5183188" cy="82391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</a:rPr>
              <a:t>Совещательная и образовательная деятельность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30AED80-91BA-4C99-A561-B866A29C7E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35554"/>
            <a:ext cx="5623560" cy="417004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Проведение отчетных заседаний, в том числе с участием регионов при поддержке ВЦМК «Защита»</a:t>
            </a:r>
          </a:p>
          <a:p>
            <a:r>
              <a:rPr lang="ru-RU" dirty="0"/>
              <a:t>Проведение совещаний стратегического планирования, в том числе при поддержке ВЦМК «Защита»</a:t>
            </a:r>
          </a:p>
          <a:p>
            <a:r>
              <a:rPr lang="ru-RU" dirty="0"/>
              <a:t>Проведение консилиумов при помощи телемедицинских технологий</a:t>
            </a:r>
          </a:p>
          <a:p>
            <a:r>
              <a:rPr lang="ru-RU" dirty="0"/>
              <a:t>Проведение образовательных мероприятий и клинических разборов при поддержке ВЦМК «Защита»</a:t>
            </a:r>
          </a:p>
        </p:txBody>
      </p:sp>
    </p:spTree>
    <p:extLst>
      <p:ext uri="{BB962C8B-B14F-4D97-AF65-F5344CB8AC3E}">
        <p14:creationId xmlns:p14="http://schemas.microsoft.com/office/powerpoint/2010/main" val="1823515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02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cs typeface="Arial" panose="020B0604020202020204" pitchFamily="34" charset="0"/>
              </a:rPr>
              <a:t>Пилотные проекты в регионах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8960" y="1777429"/>
            <a:ext cx="11196320" cy="462567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ru-RU" dirty="0"/>
              <a:t>Проект по совершенствованию помощи больным </a:t>
            </a:r>
            <a:r>
              <a:rPr lang="ru-RU" b="1" dirty="0">
                <a:solidFill>
                  <a:srgbClr val="0070C0"/>
                </a:solidFill>
              </a:rPr>
              <a:t>ХСН</a:t>
            </a:r>
            <a:endParaRPr lang="ru-RU" dirty="0"/>
          </a:p>
          <a:p>
            <a:pPr>
              <a:spcBef>
                <a:spcPts val="1800"/>
              </a:spcBef>
            </a:pPr>
            <a:r>
              <a:rPr lang="ru-RU" dirty="0"/>
              <a:t>Проект </a:t>
            </a:r>
            <a:r>
              <a:rPr lang="ru-RU" b="1" dirty="0">
                <a:solidFill>
                  <a:srgbClr val="0070C0"/>
                </a:solidFill>
              </a:rPr>
              <a:t>«Центры управления рисками»</a:t>
            </a:r>
            <a:endParaRPr lang="ru-RU" dirty="0"/>
          </a:p>
          <a:p>
            <a:pPr>
              <a:spcBef>
                <a:spcPts val="1800"/>
              </a:spcBef>
            </a:pPr>
            <a:r>
              <a:rPr lang="ru-RU" dirty="0"/>
              <a:t>Проект по </a:t>
            </a:r>
            <a:r>
              <a:rPr lang="ru-RU" b="1" dirty="0">
                <a:solidFill>
                  <a:srgbClr val="0070C0"/>
                </a:solidFill>
              </a:rPr>
              <a:t>дистанционному мониторированию пациентов</a:t>
            </a:r>
            <a:r>
              <a:rPr lang="ru-RU" dirty="0"/>
              <a:t> высокого сердечно-сосудистого риска</a:t>
            </a:r>
          </a:p>
          <a:p>
            <a:pPr>
              <a:spcBef>
                <a:spcPts val="1800"/>
              </a:spcBef>
            </a:pPr>
            <a:r>
              <a:rPr lang="ru-RU" dirty="0"/>
              <a:t>Проект </a:t>
            </a:r>
            <a:r>
              <a:rPr lang="ru-RU" b="1" dirty="0">
                <a:solidFill>
                  <a:srgbClr val="0070C0"/>
                </a:solidFill>
              </a:rPr>
              <a:t>«Идеальный региональный сосудистый центр»</a:t>
            </a:r>
          </a:p>
          <a:p>
            <a:pPr>
              <a:spcBef>
                <a:spcPts val="1800"/>
              </a:spcBef>
            </a:pPr>
            <a:r>
              <a:rPr lang="ru-RU" dirty="0"/>
              <a:t>Проект </a:t>
            </a:r>
            <a:r>
              <a:rPr lang="ru-RU" b="1" dirty="0">
                <a:solidFill>
                  <a:srgbClr val="0070C0"/>
                </a:solidFill>
              </a:rPr>
              <a:t>«Лекарственная безопасность</a:t>
            </a:r>
            <a:r>
              <a:rPr lang="ru-RU" dirty="0"/>
              <a:t> при сердечно-сосудистых заболеваниях»</a:t>
            </a:r>
          </a:p>
          <a:p>
            <a:pPr>
              <a:spcBef>
                <a:spcPts val="1800"/>
              </a:spcBef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45028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343" y="1213893"/>
            <a:ext cx="4083409" cy="52836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7" y="1121030"/>
            <a:ext cx="4065397" cy="53764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035" y="37004"/>
            <a:ext cx="10515600" cy="126773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+mn-lt"/>
                <a:ea typeface="Arial" charset="0"/>
                <a:cs typeface="Arial" charset="0"/>
              </a:rPr>
              <a:t>Благодарственные письма </a:t>
            </a:r>
            <a:br>
              <a:rPr lang="ru-RU" sz="3600" b="1" dirty="0">
                <a:solidFill>
                  <a:srgbClr val="0070C0"/>
                </a:solidFill>
                <a:latin typeface="+mn-lt"/>
                <a:ea typeface="Arial" charset="0"/>
                <a:cs typeface="Arial" charset="0"/>
              </a:rPr>
            </a:br>
            <a:r>
              <a:rPr lang="ru-RU" sz="3600" b="1" dirty="0">
                <a:solidFill>
                  <a:srgbClr val="0070C0"/>
                </a:solidFill>
                <a:latin typeface="+mn-lt"/>
                <a:ea typeface="Arial" charset="0"/>
                <a:cs typeface="Arial" charset="0"/>
              </a:rPr>
              <a:t>за деятельность в рамках выполнения функций НМИЦ</a:t>
            </a:r>
            <a:endParaRPr lang="ru-RU" sz="36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09" y="1304735"/>
            <a:ext cx="3217026" cy="2093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724" y="5234843"/>
            <a:ext cx="6670104" cy="16231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3389" y="3581618"/>
            <a:ext cx="5162204" cy="171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263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r="2" b="15512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199256"/>
            <a:ext cx="9144000" cy="954107"/>
          </a:xfrm>
          <a:prstGeom prst="rect">
            <a:avLst/>
          </a:prstGeom>
          <a:noFill/>
          <a:ln>
            <a:noFill/>
          </a:ln>
          <a:effectLst>
            <a:innerShdw>
              <a:sysClr val="window" lastClr="FFFFFF"/>
            </a:inn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b="0" i="0" u="none" strike="noStrike" kern="0" cap="none" spc="0" normalizeH="0" baseline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defRPr>
            </a:lvl1pPr>
          </a:lstStyle>
          <a:p>
            <a:pPr>
              <a:defRPr/>
            </a:pPr>
            <a:r>
              <a:rPr lang="ru-RU" sz="2800" dirty="0">
                <a:latin typeface="Cambria" panose="02040503050406030204" pitchFamily="18" charset="0"/>
              </a:rPr>
              <a:t>ФГБУ «НМИЦ им. В.А. </a:t>
            </a:r>
            <a:r>
              <a:rPr lang="ru-RU" sz="2800" dirty="0" err="1">
                <a:latin typeface="Cambria" panose="02040503050406030204" pitchFamily="18" charset="0"/>
              </a:rPr>
              <a:t>Алмазова</a:t>
            </a:r>
            <a:r>
              <a:rPr lang="ru-RU" sz="2800" dirty="0">
                <a:latin typeface="Cambria" panose="02040503050406030204" pitchFamily="18" charset="0"/>
              </a:rPr>
              <a:t>» </a:t>
            </a:r>
            <a:br>
              <a:rPr lang="ru-RU" sz="2800" dirty="0">
                <a:latin typeface="Cambria" panose="02040503050406030204" pitchFamily="18" charset="0"/>
              </a:rPr>
            </a:br>
            <a:r>
              <a:rPr lang="ru-RU" sz="2800" dirty="0">
                <a:latin typeface="Cambria" panose="02040503050406030204" pitchFamily="18" charset="0"/>
              </a:rPr>
              <a:t>Минздрава России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9" y="199256"/>
            <a:ext cx="1473693" cy="147369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192868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EDCAB-42AA-454D-8F5E-5D0CAAD7A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8205" y="257908"/>
            <a:ext cx="7772400" cy="577515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ИСТОРИЯ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35D16-D49D-404B-8750-1A3C97469348}"/>
              </a:ext>
            </a:extLst>
          </p:cNvPr>
          <p:cNvSpPr txBox="1"/>
          <p:nvPr/>
        </p:nvSpPr>
        <p:spPr>
          <a:xfrm>
            <a:off x="1600200" y="6268819"/>
            <a:ext cx="44723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/>
              <a:t>Владзимирский</a:t>
            </a:r>
            <a:r>
              <a:rPr lang="ru-RU" sz="1100" dirty="0"/>
              <a:t> АВ. Телемедицина [монография]. ООО “Цифровая типография.” </a:t>
            </a:r>
            <a:r>
              <a:rPr lang="en-US" sz="1100" dirty="0"/>
              <a:t>2011.</a:t>
            </a:r>
            <a:r>
              <a:rPr lang="ru-RU" sz="1100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0F5592-0125-4A4F-B30F-F0EF39A74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725639"/>
            <a:ext cx="2008698" cy="27541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32800A-67F1-3A44-BC99-7955969FF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899" y="1158291"/>
            <a:ext cx="2601331" cy="43984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7BD373-6828-3E48-BD0E-37C234990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974" y="1315330"/>
            <a:ext cx="4068447" cy="40280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31E5FD-252A-7641-BB0A-BEA345F6DBA7}"/>
              </a:ext>
            </a:extLst>
          </p:cNvPr>
          <p:cNvSpPr txBox="1"/>
          <p:nvPr/>
        </p:nvSpPr>
        <p:spPr>
          <a:xfrm>
            <a:off x="6553200" y="6231498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200" dirty="0"/>
              <a:t>C. </a:t>
            </a:r>
            <a:r>
              <a:rPr lang="en" sz="1200" dirty="0" err="1"/>
              <a:t>Senecal</a:t>
            </a:r>
            <a:r>
              <a:rPr lang="en" sz="1200" dirty="0"/>
              <a:t> et al. / Journal of the American Society of Hypertension -(-) (2018) 1–8 </a:t>
            </a:r>
          </a:p>
        </p:txBody>
      </p:sp>
    </p:spTree>
    <p:extLst>
      <p:ext uri="{BB962C8B-B14F-4D97-AF65-F5344CB8AC3E}">
        <p14:creationId xmlns:p14="http://schemas.microsoft.com/office/powerpoint/2010/main" val="204249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ъект 2"/>
          <p:cNvSpPr>
            <a:spLocks noGrp="1"/>
          </p:cNvSpPr>
          <p:nvPr>
            <p:ph idx="1"/>
          </p:nvPr>
        </p:nvSpPr>
        <p:spPr>
          <a:xfrm>
            <a:off x="373625" y="1674688"/>
            <a:ext cx="11408799" cy="5017058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ru-RU" altLang="ru-RU" sz="2400" b="1" dirty="0">
                <a:solidFill>
                  <a:srgbClr val="0070C0"/>
                </a:solidFill>
                <a:cs typeface="Arial" panose="020B0604020202020204" pitchFamily="34" charset="0"/>
              </a:rPr>
              <a:t>Общая архитектура дистанционного взаимодействия в рамках цифрового здравоохранения</a:t>
            </a:r>
          </a:p>
          <a:p>
            <a:pPr>
              <a:spcBef>
                <a:spcPts val="2400"/>
              </a:spcBef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Виды дистанционного взаимодействия: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Телеметрические системы (взаимодействие типа «пациент-врач»)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Консультирование при помощи телемедицинских технологий (взаимодействие типа «врач-врач»)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Дистанционное образовательные программы</a:t>
            </a:r>
          </a:p>
          <a:p>
            <a:pPr>
              <a:spcBef>
                <a:spcPts val="2400"/>
              </a:spcBef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Перспективы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853892" y="-162984"/>
            <a:ext cx="8229600" cy="10081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cs typeface="Arial" panose="020B0604020202020204" pitchFamily="34" charset="0"/>
              </a:rPr>
              <a:t>План</a:t>
            </a:r>
          </a:p>
        </p:txBody>
      </p:sp>
    </p:spTree>
    <p:extLst>
      <p:ext uri="{BB962C8B-B14F-4D97-AF65-F5344CB8AC3E}">
        <p14:creationId xmlns:p14="http://schemas.microsoft.com/office/powerpoint/2010/main" val="299867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89901148-A2DE-394A-81EF-CB9218598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2209800" y="181430"/>
            <a:ext cx="7772400" cy="402771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ТЕЛЕМЕДИЦИНА В РАМКАХ </a:t>
            </a:r>
            <a:r>
              <a:rPr lang="en-US" sz="2800" dirty="0">
                <a:solidFill>
                  <a:srgbClr val="C00000"/>
                </a:solidFill>
              </a:rPr>
              <a:t>e- HEALTH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48A932F-D543-BB4E-9787-74DD497E0BB9}"/>
              </a:ext>
            </a:extLst>
          </p:cNvPr>
          <p:cNvSpPr/>
          <p:nvPr/>
        </p:nvSpPr>
        <p:spPr>
          <a:xfrm>
            <a:off x="7725509" y="6368480"/>
            <a:ext cx="28369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400" dirty="0">
                <a:solidFill>
                  <a:srgbClr val="000000"/>
                </a:solidFill>
              </a:rPr>
              <a:t>COCIR Telemedicine toolkit, 2011</a:t>
            </a:r>
            <a:endParaRPr lang="en" sz="1400" dirty="0"/>
          </a:p>
        </p:txBody>
      </p:sp>
      <p:pic>
        <p:nvPicPr>
          <p:cNvPr id="5" name="image2.png">
            <a:extLst>
              <a:ext uri="{FF2B5EF4-FFF2-40B4-BE49-F238E27FC236}">
                <a16:creationId xmlns:a16="http://schemas.microsoft.com/office/drawing/2014/main" id="{BB48EBF2-A359-DA40-81C9-6D8CB9A5948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209800" y="824249"/>
            <a:ext cx="8058955" cy="529321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383655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Правовое обоснование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Федеральный Закон от 21 ноября 2011 г. N 323-ФЗ (ред. от 29.12.2017) «Об основах охраны здоровья граждан в Российской Федерации»</a:t>
            </a:r>
          </a:p>
          <a:p>
            <a:r>
              <a:rPr lang="ru-RU" dirty="0"/>
              <a:t>Федеральный Закон от 29 июля 2017 г. N 242-ФЗ «О внесении изменений в отдельные законодательные акты Российской Федерации по вопросам применения информационных технологий в сфере охраны здоровья»</a:t>
            </a:r>
          </a:p>
          <a:p>
            <a:r>
              <a:rPr lang="ru-RU" dirty="0"/>
              <a:t>Федеральный Закон от 27 июля 2006 г. </a:t>
            </a:r>
            <a:r>
              <a:rPr lang="en-US" dirty="0"/>
              <a:t>N</a:t>
            </a:r>
            <a:r>
              <a:rPr lang="ru-RU" dirty="0"/>
              <a:t> 152-ФЗ «О персональный данных»</a:t>
            </a:r>
          </a:p>
          <a:p>
            <a:r>
              <a:rPr lang="ru-RU" dirty="0"/>
              <a:t>Приказ Министерства здравоохранения РФ от 30 ноября 2017 г. N 965н</a:t>
            </a:r>
            <a:br>
              <a:rPr lang="ru-RU" b="1" dirty="0"/>
            </a:br>
            <a:r>
              <a:rPr lang="ru-RU" b="1" dirty="0"/>
              <a:t>«</a:t>
            </a:r>
            <a:r>
              <a:rPr lang="ru-RU" dirty="0"/>
              <a:t>Об утверждении порядка организации и оказания медицинской помощи с применением телемедицинских технологий»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1143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ъект 2"/>
          <p:cNvSpPr>
            <a:spLocks noGrp="1"/>
          </p:cNvSpPr>
          <p:nvPr>
            <p:ph idx="1"/>
          </p:nvPr>
        </p:nvSpPr>
        <p:spPr>
          <a:xfrm>
            <a:off x="373625" y="1674688"/>
            <a:ext cx="11408799" cy="5017058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Общая архитектура дистанционного взаимодействия в рамках цифрового здравоохранения</a:t>
            </a:r>
          </a:p>
          <a:p>
            <a:pPr>
              <a:spcBef>
                <a:spcPts val="2400"/>
              </a:spcBef>
            </a:pPr>
            <a:r>
              <a:rPr lang="ru-RU" altLang="ru-RU" sz="2400" b="1" dirty="0">
                <a:solidFill>
                  <a:srgbClr val="0070C0"/>
                </a:solidFill>
                <a:cs typeface="Arial" panose="020B0604020202020204" pitchFamily="34" charset="0"/>
              </a:rPr>
              <a:t>Виды дистанционного взаимодействия: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rgbClr val="0070C0"/>
                </a:solidFill>
                <a:cs typeface="Arial" panose="020B0604020202020204" pitchFamily="34" charset="0"/>
              </a:rPr>
              <a:t>Телеметрические системы (взаимодействие типа «пациент-врач»)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Консультирование при помощи телемедицинских технологий (взаимодействие типа «врач-врач»)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Дистанционное образовательные программы</a:t>
            </a:r>
          </a:p>
          <a:p>
            <a:pPr>
              <a:spcBef>
                <a:spcPts val="2400"/>
              </a:spcBef>
            </a:pPr>
            <a:r>
              <a:rPr lang="ru-RU" alt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Перспективы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853892" y="-162984"/>
            <a:ext cx="8229600" cy="10081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cs typeface="Arial" panose="020B0604020202020204" pitchFamily="34" charset="0"/>
              </a:rPr>
              <a:t>План</a:t>
            </a:r>
          </a:p>
        </p:txBody>
      </p:sp>
    </p:spTree>
    <p:extLst>
      <p:ext uri="{BB962C8B-B14F-4D97-AF65-F5344CB8AC3E}">
        <p14:creationId xmlns:p14="http://schemas.microsoft.com/office/powerpoint/2010/main" val="3719677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316" y="1707568"/>
            <a:ext cx="4475048" cy="2693512"/>
          </a:xfrm>
          <a:prstGeom prst="rect">
            <a:avLst/>
          </a:prstGeom>
        </p:spPr>
      </p:pic>
      <p:pic>
        <p:nvPicPr>
          <p:cNvPr id="34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7569"/>
            <a:ext cx="7922381" cy="2819027"/>
          </a:xfrm>
          <a:prstGeom prst="rect">
            <a:avLst/>
          </a:prstGeom>
        </p:spPr>
      </p:pic>
      <p:sp>
        <p:nvSpPr>
          <p:cNvPr id="35" name="Rectangle 4"/>
          <p:cNvSpPr txBox="1">
            <a:spLocks noChangeArrowheads="1"/>
          </p:cNvSpPr>
          <p:nvPr/>
        </p:nvSpPr>
        <p:spPr>
          <a:xfrm>
            <a:off x="-122636" y="1739515"/>
            <a:ext cx="121920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733" dirty="0">
              <a:solidFill>
                <a:schemeClr val="accent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1750" y="4526597"/>
            <a:ext cx="3281860" cy="2389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33" b="1" dirty="0">
                <a:latin typeface="Cambria" pitchFamily="18" charset="0"/>
              </a:rPr>
              <a:t>Измеряемые показатели:</a:t>
            </a:r>
          </a:p>
          <a:p>
            <a:pPr marL="380990" indent="-380990">
              <a:buFont typeface="Arial"/>
              <a:buChar char="•"/>
            </a:pPr>
            <a:r>
              <a:rPr lang="ru-RU" sz="2133" dirty="0">
                <a:latin typeface="Cambria" pitchFamily="18" charset="0"/>
              </a:rPr>
              <a:t>Активность</a:t>
            </a:r>
          </a:p>
          <a:p>
            <a:pPr marL="380990" indent="-380990">
              <a:buFont typeface="Arial"/>
              <a:buChar char="•"/>
            </a:pPr>
            <a:r>
              <a:rPr lang="ru-RU" sz="2133" dirty="0">
                <a:latin typeface="Cambria" pitchFamily="18" charset="0"/>
              </a:rPr>
              <a:t>Положение тела</a:t>
            </a:r>
          </a:p>
          <a:p>
            <a:pPr marL="380990" indent="-380990">
              <a:buFont typeface="Arial"/>
              <a:buChar char="•"/>
            </a:pPr>
            <a:r>
              <a:rPr lang="ru-RU" sz="2133" dirty="0">
                <a:latin typeface="Cambria" pitchFamily="18" charset="0"/>
              </a:rPr>
              <a:t>ЧСС</a:t>
            </a:r>
          </a:p>
          <a:p>
            <a:pPr marL="380990" indent="-380990">
              <a:buFont typeface="Arial"/>
              <a:buChar char="•"/>
            </a:pPr>
            <a:r>
              <a:rPr lang="ru-RU" sz="2133" dirty="0">
                <a:latin typeface="Cambria" pitchFamily="18" charset="0"/>
              </a:rPr>
              <a:t>ЧД</a:t>
            </a:r>
          </a:p>
          <a:p>
            <a:pPr marL="380990" indent="-380990">
              <a:buFont typeface="Arial"/>
              <a:buChar char="•"/>
            </a:pPr>
            <a:r>
              <a:rPr lang="ru-RU" sz="2133" dirty="0">
                <a:latin typeface="Cambria" pitchFamily="18" charset="0"/>
              </a:rPr>
              <a:t>ЭКГ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21202" y="4398089"/>
            <a:ext cx="2362101" cy="2389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33" b="1" dirty="0">
                <a:latin typeface="Cambria" pitchFamily="18" charset="0"/>
              </a:rPr>
              <a:t>Интеграция:</a:t>
            </a:r>
          </a:p>
          <a:p>
            <a:pPr marL="380990" indent="-380990">
              <a:buFont typeface="Arial"/>
              <a:buChar char="•"/>
            </a:pPr>
            <a:r>
              <a:rPr lang="ru-RU" sz="2133" dirty="0">
                <a:latin typeface="Cambria" pitchFamily="18" charset="0"/>
              </a:rPr>
              <a:t>Уровень глюкозы</a:t>
            </a:r>
          </a:p>
          <a:p>
            <a:pPr marL="380990" indent="-380990">
              <a:buFont typeface="Arial"/>
              <a:buChar char="•"/>
            </a:pPr>
            <a:r>
              <a:rPr lang="ru-RU" sz="2133" dirty="0">
                <a:latin typeface="Cambria" pitchFamily="18" charset="0"/>
              </a:rPr>
              <a:t>АД</a:t>
            </a:r>
          </a:p>
          <a:p>
            <a:pPr marL="380990" indent="-380990">
              <a:buFont typeface="Arial"/>
              <a:buChar char="•"/>
            </a:pPr>
            <a:r>
              <a:rPr lang="ru-RU" sz="2133" dirty="0">
                <a:latin typeface="Cambria" pitchFamily="18" charset="0"/>
              </a:rPr>
              <a:t>Температура</a:t>
            </a:r>
          </a:p>
          <a:p>
            <a:pPr marL="380990" indent="-380990">
              <a:buFont typeface="Arial"/>
              <a:buChar char="•"/>
            </a:pPr>
            <a:r>
              <a:rPr lang="ru-RU" sz="2133" dirty="0">
                <a:latin typeface="Cambria" pitchFamily="18" charset="0"/>
              </a:rPr>
              <a:t>Вес</a:t>
            </a:r>
          </a:p>
          <a:p>
            <a:pPr marL="380990" indent="-380990">
              <a:buFont typeface="Arial"/>
              <a:buChar char="•"/>
            </a:pPr>
            <a:r>
              <a:rPr lang="en-US" sz="2133" dirty="0">
                <a:latin typeface="Cambria" pitchFamily="18" charset="0"/>
              </a:rPr>
              <a:t>SPpO</a:t>
            </a:r>
            <a:r>
              <a:rPr lang="en-US" sz="2133" baseline="-25000" dirty="0">
                <a:latin typeface="Cambria" pitchFamily="18" charset="0"/>
              </a:rPr>
              <a:t>2</a:t>
            </a:r>
            <a:endParaRPr lang="ru-RU" sz="2133" dirty="0">
              <a:latin typeface="Cambria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29955" y="4526596"/>
            <a:ext cx="4146984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33" b="1" dirty="0">
                <a:latin typeface="Cambria" pitchFamily="18" charset="0"/>
              </a:rPr>
              <a:t>Интегральные показатели:</a:t>
            </a:r>
          </a:p>
          <a:p>
            <a:pPr marL="380990" indent="-380990">
              <a:buFont typeface="Arial"/>
              <a:buChar char="•"/>
            </a:pPr>
            <a:r>
              <a:rPr lang="ru-RU" sz="2133" dirty="0">
                <a:latin typeface="Cambria" pitchFamily="18" charset="0"/>
              </a:rPr>
              <a:t>Калории</a:t>
            </a:r>
          </a:p>
          <a:p>
            <a:pPr marL="380990" indent="-380990">
              <a:buFont typeface="Arial"/>
              <a:buChar char="•"/>
            </a:pPr>
            <a:r>
              <a:rPr lang="ru-RU" sz="2133" dirty="0" err="1">
                <a:latin typeface="Cambria" pitchFamily="18" charset="0"/>
              </a:rPr>
              <a:t>Психо</a:t>
            </a:r>
            <a:r>
              <a:rPr lang="ru-RU" sz="2133" dirty="0">
                <a:latin typeface="Cambria" pitchFamily="18" charset="0"/>
              </a:rPr>
              <a:t>-эмоциональный статус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4250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267" dirty="0"/>
            </a:br>
            <a:r>
              <a:rPr lang="ru-RU" sz="4267" b="1" dirty="0">
                <a:solidFill>
                  <a:srgbClr val="0070C0"/>
                </a:solidFill>
              </a:rPr>
              <a:t>Система амбулаторной телеметрии пациентов</a:t>
            </a:r>
            <a:br>
              <a:rPr lang="ru-RU" sz="4267" dirty="0">
                <a:solidFill>
                  <a:schemeClr val="accent2"/>
                </a:solidFill>
              </a:rPr>
            </a:br>
            <a:endParaRPr lang="ru-RU" sz="4267" dirty="0"/>
          </a:p>
        </p:txBody>
      </p:sp>
    </p:spTree>
    <p:extLst>
      <p:ext uri="{BB962C8B-B14F-4D97-AF65-F5344CB8AC3E}">
        <p14:creationId xmlns:p14="http://schemas.microsoft.com/office/powerpoint/2010/main" val="27081533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4002</TotalTime>
  <Words>1725</Words>
  <Application>Microsoft Office PowerPoint</Application>
  <PresentationFormat>Широкоэкранный</PresentationFormat>
  <Paragraphs>371</Paragraphs>
  <Slides>38</Slides>
  <Notes>19</Notes>
  <HiddenSlides>4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8" baseType="lpstr">
      <vt:lpstr>MS Mincho</vt:lpstr>
      <vt:lpstr>Arial</vt:lpstr>
      <vt:lpstr>Arial Hebrew</vt:lpstr>
      <vt:lpstr>Arial Narrow</vt:lpstr>
      <vt:lpstr>Calibri</vt:lpstr>
      <vt:lpstr>Cambria</vt:lpstr>
      <vt:lpstr>Times New Roman</vt:lpstr>
      <vt:lpstr>Trebuchet MS</vt:lpstr>
      <vt:lpstr>Wingdings</vt:lpstr>
      <vt:lpstr>Тема Office</vt:lpstr>
      <vt:lpstr>Презентация PowerPoint</vt:lpstr>
      <vt:lpstr>Презентация PowerPoint</vt:lpstr>
      <vt:lpstr>ИСТОРИЯ</vt:lpstr>
      <vt:lpstr>ИСТОРИЯ</vt:lpstr>
      <vt:lpstr>Презентация PowerPoint</vt:lpstr>
      <vt:lpstr>ТЕЛЕМЕДИЦИНА В РАМКАХ e- HEALTH</vt:lpstr>
      <vt:lpstr>Правовое обоснование</vt:lpstr>
      <vt:lpstr>Презентация PowerPoint</vt:lpstr>
      <vt:lpstr> Система амбулаторной телеметрии пациентов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Федеральный проект «Развитие сети НМИЦ и внедрение инновационных медицинских технологий»: целевые показатели</vt:lpstr>
      <vt:lpstr>Население регионов, курируемых НМИЦ им. В.А. Алмазова</vt:lpstr>
      <vt:lpstr>Презентация PowerPoint</vt:lpstr>
      <vt:lpstr>Основные направления консультирования</vt:lpstr>
      <vt:lpstr>Телемедицинские консультации в курируемых округах  по профилям</vt:lpstr>
      <vt:lpstr>Презентация PowerPoint</vt:lpstr>
      <vt:lpstr>Отчетные формы по дистанционным консультациям/консилиумам  </vt:lpstr>
      <vt:lpstr>Структура телемедицинского центра  НМИЦ им. В.А. Алмазова</vt:lpstr>
      <vt:lpstr>Основные средства телемедицинского консультирования</vt:lpstr>
      <vt:lpstr>Структура телемедицинской системы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Октябрь-декабрь 2018 г.:  46 научно-практических образовательных мероприятий  с применением телемедицинских технологий </vt:lpstr>
      <vt:lpstr>Презентация PowerPoint</vt:lpstr>
      <vt:lpstr>Подготовка кадров: План на 2019 год</vt:lpstr>
      <vt:lpstr>Презентация PowerPoint</vt:lpstr>
      <vt:lpstr>Создание ситуационного центра  НМИЦ им. В.А. Алмазова</vt:lpstr>
      <vt:lpstr>Основные функции ситуационного центра  в рамках работы НМИЦ</vt:lpstr>
      <vt:lpstr>Пилотные проекты в регионах</vt:lpstr>
      <vt:lpstr>Благодарственные письма  за деятельность в рамках выполнения функций НМИЦ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Edwin Zvartau</dc:creator>
  <cp:lastModifiedBy>Наталья Авдонина</cp:lastModifiedBy>
  <cp:revision>419</cp:revision>
  <cp:lastPrinted>2018-01-31T13:26:52Z</cp:lastPrinted>
  <dcterms:created xsi:type="dcterms:W3CDTF">2018-01-28T04:49:43Z</dcterms:created>
  <dcterms:modified xsi:type="dcterms:W3CDTF">2019-10-22T12:04:57Z</dcterms:modified>
</cp:coreProperties>
</file>