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22" r:id="rId2"/>
    <p:sldId id="423" r:id="rId3"/>
    <p:sldId id="424" r:id="rId4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ривалов Василий Алексеевич" initials="ПВ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797"/>
    <a:srgbClr val="0A28A8"/>
    <a:srgbClr val="E6E6E6"/>
    <a:srgbClr val="33A0AF"/>
    <a:srgbClr val="6B6B6B"/>
    <a:srgbClr val="C8EFEE"/>
    <a:srgbClr val="97D8E1"/>
    <a:srgbClr val="41C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0418" autoAdjust="0"/>
  </p:normalViewPr>
  <p:slideViewPr>
    <p:cSldViewPr>
      <p:cViewPr>
        <p:scale>
          <a:sx n="100" d="100"/>
          <a:sy n="100" d="100"/>
        </p:scale>
        <p:origin x="-198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7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156" cy="495300"/>
          </a:xfrm>
          <a:prstGeom prst="rect">
            <a:avLst/>
          </a:prstGeom>
        </p:spPr>
        <p:txBody>
          <a:bodyPr vert="horz" lIns="92926" tIns="46463" rIns="92926" bIns="464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2926" tIns="46463" rIns="92926" bIns="46463" rtlCol="0"/>
          <a:lstStyle>
            <a:lvl1pPr algn="r">
              <a:defRPr sz="1200"/>
            </a:lvl1pPr>
          </a:lstStyle>
          <a:p>
            <a:fld id="{D9CDBD6B-7CE0-45B7-8391-D6E549F4F8F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617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6" tIns="46463" rIns="92926" bIns="464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2926" tIns="46463" rIns="92926" bIns="4646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0156" cy="495300"/>
          </a:xfrm>
          <a:prstGeom prst="rect">
            <a:avLst/>
          </a:prstGeom>
        </p:spPr>
        <p:txBody>
          <a:bodyPr vert="horz" lIns="92926" tIns="46463" rIns="92926" bIns="464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2926" tIns="46463" rIns="92926" bIns="46463" rtlCol="0" anchor="b"/>
          <a:lstStyle>
            <a:lvl1pPr algn="r">
              <a:defRPr sz="1200"/>
            </a:lvl1pPr>
          </a:lstStyle>
          <a:p>
            <a:fld id="{920A6EBF-F24B-4E9D-BC4C-79BA968A9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26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104" lvl="1" defTabSz="912480">
              <a:defRPr/>
            </a:pPr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A6EBF-F24B-4E9D-BC4C-79BA968A906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104" lvl="1" defTabSz="912480">
              <a:defRPr/>
            </a:pPr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A6EBF-F24B-4E9D-BC4C-79BA968A906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104" lvl="1" defTabSz="912480">
              <a:defRPr/>
            </a:pPr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A6EBF-F24B-4E9D-BC4C-79BA968A906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36C3-0B8B-43F1-AFCE-BB2D3023B5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7C0-78B0-4BCF-BD7A-22C04B0D01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56EA-DB45-4EB4-9253-C4251842B7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5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E1CF-8FE4-4693-9E1D-166326C73AD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3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9BE3-5D84-468C-8C45-8BA15597AC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4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CEC8-0DC7-4251-A24D-FB31D6E7AA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6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50CB-EE6F-48A0-B832-913B2890AB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0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E9B9-C159-42AB-BE14-E5BE353679D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9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EC14-05CF-48F1-A6A7-BD1BFE1E89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4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8597-C6B7-4600-B018-ACB28A0A8C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6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4576-0580-496C-8C3F-C51D14C010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5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9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89BAA-C16C-4EB5-95D6-E09A48F135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5746-D012-430F-B1D8-0F1BCF7248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75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trs.zdrav.netrik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bmiac.ru/ehlektronnoe-zdravookhranenie/integracionnye-profil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091432" y="548309"/>
            <a:ext cx="649224" cy="167878"/>
          </a:xfrm>
          <a:prstGeom prst="rect">
            <a:avLst/>
          </a:prstGeom>
          <a:solidFill>
            <a:srgbClr val="2D9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r>
              <a:rPr lang="ru-RU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40656" y="339327"/>
            <a:ext cx="7151824" cy="620137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0"/>
                  <a:lumOff val="100000"/>
                </a:srgbClr>
              </a:gs>
              <a:gs pos="100000">
                <a:srgbClr val="D1D2D3"/>
              </a:gs>
            </a:gsLst>
            <a:lin ang="0" scaled="0"/>
            <a:tileRect/>
          </a:gradFill>
          <a:ln w="19050">
            <a:solidFill>
              <a:srgbClr val="5859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Регламент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оказания услуги «Сопровождение пользователей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ГИС РЕГИЗ»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Презентации\Новая папка\шаблон иконки-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40" y="228293"/>
            <a:ext cx="805411" cy="80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539553" y="313134"/>
            <a:ext cx="8764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288973"/>
              </p:ext>
            </p:extLst>
          </p:nvPr>
        </p:nvGraphicFramePr>
        <p:xfrm>
          <a:off x="561441" y="1171998"/>
          <a:ext cx="8331040" cy="40013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3829"/>
                <a:gridCol w="5536809"/>
                <a:gridCol w="1230402"/>
              </a:tblGrid>
              <a:tr h="45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Приоритет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запроса</a:t>
                      </a:r>
                      <a:endParaRPr lang="ru-RU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Перечень действий, выполняемых в рамках мероприятия, в зависимости от приоритета запроса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Максимальный срок устранения инцидента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7680" algn="l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Консультирование Получателя или пользователей Системы, расположенных на адресах предоставления доступа к РЕГИЗ по технической части </a:t>
                      </a:r>
                      <a:r>
                        <a:rPr lang="en-US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API</a:t>
                      </a: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без проведения анализа </a:t>
                      </a:r>
                      <a:r>
                        <a:rPr lang="en-US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SOAP</a:t>
                      </a: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\</a:t>
                      </a:r>
                      <a:r>
                        <a:rPr lang="en-US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REST</a:t>
                      </a: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запросов.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7680" algn="l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Проверка наличия\отсутствия данных в базе данных тестовой среды РЕГИЗ.  Предоставление доступа к продуктивной среде РЕГИЗ МО, МИС которого успешно прошла интеграцию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рабочих дня 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Консультирование Получателя или пользователей Системы, расположенных на адресах предоставления доступа к РЕГИЗ по технической части </a:t>
                      </a:r>
                      <a:r>
                        <a:rPr lang="en-US" sz="9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API</a:t>
                      </a:r>
                      <a:r>
                        <a:rPr lang="ru-RU" sz="9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с проведением анализа </a:t>
                      </a:r>
                      <a:r>
                        <a:rPr lang="en-US" sz="9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SOAP</a:t>
                      </a:r>
                      <a:r>
                        <a:rPr lang="ru-RU" sz="9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\</a:t>
                      </a:r>
                      <a:r>
                        <a:rPr lang="en-US" sz="9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REST</a:t>
                      </a:r>
                      <a:r>
                        <a:rPr lang="ru-RU" sz="9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запросов.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Предоставление доступа к тестовой среде РЕГИЗ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рабочих дня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Консультирование Получателя или пользователей Системы, расположенных на адресах предоставления доступа к РЕГИЗ по технической части </a:t>
                      </a:r>
                      <a:r>
                        <a:rPr lang="en-US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API</a:t>
                      </a: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с проведением анализа </a:t>
                      </a:r>
                      <a:r>
                        <a:rPr lang="en-US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SOAP</a:t>
                      </a: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\</a:t>
                      </a:r>
                      <a:r>
                        <a:rPr lang="en-US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REST</a:t>
                      </a: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запросов,</a:t>
                      </a:r>
                      <a:r>
                        <a:rPr lang="en-US" sz="9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и\или</a:t>
                      </a:r>
                      <a:r>
                        <a:rPr lang="en-US" sz="9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логов</a:t>
                      </a:r>
                      <a:r>
                        <a:rPr lang="en-US" sz="9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 </a:t>
                      </a: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нескольких электронных сервисах РЕГИЗ.</a:t>
                      </a:r>
                      <a:endParaRPr lang="ru-RU" sz="8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Выборка данных по критерию из базы данных продуктивной или тестовой среды РЕГИЗ</a:t>
                      </a:r>
                      <a:endParaRPr lang="ru-RU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рабочих дней</a:t>
                      </a:r>
                      <a:endParaRPr lang="ru-RU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Интеграционный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Проведение комплекса тестов (проверка способности тестируемой системы подавать\отвечать на 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SOAP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\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REST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-запросы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 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соответствии с 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API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\интеграционным профилем) с направлением результатов проведения комплексов тестов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Получателю 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или пользователям Системы, расположенным на адресах предоставления доступа к РЕГИЗ, посредством электронной почты.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рабочих дней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416" marR="50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75261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otrs.zdrav.netrika.ru</a:t>
            </a:r>
            <a:r>
              <a:rPr lang="ru-RU" dirty="0" smtClean="0"/>
              <a:t> – Служба регистрации заявок ООО «НЕТРИКА»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5" y="6121287"/>
            <a:ext cx="7128793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(812) 670-43-06 – «Горячая линия» службы сопровождения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3" y="5210262"/>
            <a:ext cx="8938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FF0000"/>
                </a:solidFill>
              </a:rPr>
              <a:t>В случае необходимости взаимодействия Исполнителя с третьими лицами срок исполнения запроса продлевается на время выполнения запроса третьими лицами.</a:t>
            </a:r>
          </a:p>
        </p:txBody>
      </p:sp>
    </p:spTree>
    <p:extLst>
      <p:ext uri="{BB962C8B-B14F-4D97-AF65-F5344CB8AC3E}">
        <p14:creationId xmlns:p14="http://schemas.microsoft.com/office/powerpoint/2010/main" val="31824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091432" y="548309"/>
            <a:ext cx="649224" cy="167878"/>
          </a:xfrm>
          <a:prstGeom prst="rect">
            <a:avLst/>
          </a:prstGeom>
          <a:solidFill>
            <a:srgbClr val="2D9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Презентации\Новая папка\шаблон иконки-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40" y="228293"/>
            <a:ext cx="805411" cy="80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r>
              <a:rPr lang="ru-RU" b="1" dirty="0" smtClean="0">
                <a:solidFill>
                  <a:prstClr val="white"/>
                </a:solidFill>
              </a:rPr>
              <a:t>2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40656" y="339327"/>
            <a:ext cx="6901694" cy="620137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0"/>
                  <a:lumOff val="100000"/>
                </a:srgbClr>
              </a:gs>
              <a:gs pos="100000">
                <a:srgbClr val="D1D2D3"/>
              </a:gs>
            </a:gsLst>
            <a:lin ang="0" scaled="0"/>
            <a:tileRect/>
          </a:gradFill>
          <a:ln w="19050">
            <a:solidFill>
              <a:srgbClr val="5859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Интеграция с подсистемами ГИС РЕГИЗ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313134"/>
            <a:ext cx="1019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93479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Интеграционные профили, регламенты работ с подсистемой и адреса стендов, интеграционного и </a:t>
            </a:r>
            <a:r>
              <a:rPr lang="ru-RU" b="1" u="sng" dirty="0"/>
              <a:t>для прохождения приемо-сдаточных испытаний</a:t>
            </a:r>
            <a:r>
              <a:rPr lang="ru-RU" dirty="0"/>
              <a:t>, опубликованы на сайте СПб ГБУЗ </a:t>
            </a:r>
            <a:r>
              <a:rPr lang="ru-RU" dirty="0" smtClean="0"/>
              <a:t>МИАЦ, </a:t>
            </a:r>
            <a:r>
              <a:rPr lang="ru-RU" dirty="0"/>
              <a:t>в разделе «Электронное здравоохранение», на странице «Интеграционные профили», по адресу </a:t>
            </a:r>
            <a:r>
              <a:rPr lang="en-US" dirty="0">
                <a:hlinkClick r:id="rId4"/>
              </a:rPr>
              <a:t>https://spbmiac.ru/ehlektronnoe-zdravookhranenie/integracionnye-profili/</a:t>
            </a:r>
            <a:r>
              <a:rPr lang="ru-RU" dirty="0" smtClean="0"/>
              <a:t>  </a:t>
            </a:r>
            <a:r>
              <a:rPr lang="ru-RU" dirty="0"/>
              <a:t>в таблице «Актуальные </a:t>
            </a:r>
            <a:r>
              <a:rPr lang="ru-RU" dirty="0" smtClean="0"/>
              <a:t>требования </a:t>
            </a:r>
            <a:r>
              <a:rPr lang="ru-RU" dirty="0"/>
              <a:t>к интеграции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924944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Тестовый </a:t>
            </a:r>
            <a:r>
              <a:rPr lang="ru-RU" dirty="0">
                <a:latin typeface="Times New Roman"/>
                <a:ea typeface="Times New Roman"/>
              </a:rPr>
              <a:t>стенд сервиса ИЭМК (версия 4) доступен пользователям с 15.09.2019 года, 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Ресурсы для промышленной эксплуатации - с </a:t>
            </a:r>
            <a:r>
              <a:rPr lang="ru-RU" dirty="0">
                <a:latin typeface="Times New Roman"/>
                <a:ea typeface="Times New Roman"/>
              </a:rPr>
              <a:t>14.10.2019 </a:t>
            </a:r>
            <a:r>
              <a:rPr lang="ru-RU" dirty="0" smtClean="0">
                <a:latin typeface="Times New Roman"/>
                <a:ea typeface="Times New Roman"/>
              </a:rPr>
              <a:t>года.</a:t>
            </a:r>
          </a:p>
          <a:p>
            <a:pPr algn="just"/>
            <a:r>
              <a:rPr lang="ru-RU" b="1" dirty="0" smtClean="0">
                <a:latin typeface="Times New Roman"/>
                <a:ea typeface="Times New Roman"/>
              </a:rPr>
              <a:t>Новая </a:t>
            </a:r>
            <a:r>
              <a:rPr lang="ru-RU" b="1" dirty="0">
                <a:latin typeface="Times New Roman"/>
                <a:ea typeface="Times New Roman"/>
              </a:rPr>
              <a:t>версия сервиса ИЭМК (версия 4) будет работать одновременно с предыдущей версией (версия 2) до </a:t>
            </a:r>
            <a:r>
              <a:rPr lang="ru-RU" b="1" u="sng" dirty="0">
                <a:latin typeface="Times New Roman"/>
                <a:ea typeface="Times New Roman"/>
              </a:rPr>
              <a:t>25.03.2020 года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При этом, в </a:t>
            </a:r>
            <a:r>
              <a:rPr lang="ru-RU" dirty="0">
                <a:latin typeface="Times New Roman"/>
                <a:ea typeface="Times New Roman"/>
              </a:rPr>
              <a:t>каждый момент времени одна медицинская организация  должна работать только с одной из версий сервиса.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b="1" u="sng" dirty="0" smtClean="0">
                <a:latin typeface="Times New Roman"/>
                <a:ea typeface="Times New Roman"/>
              </a:rPr>
              <a:t>Необходимо </a:t>
            </a:r>
            <a:r>
              <a:rPr lang="ru-RU" b="1" u="sng" dirty="0">
                <a:latin typeface="Times New Roman"/>
                <a:ea typeface="Times New Roman"/>
              </a:rPr>
              <a:t>обеспечить перевод </a:t>
            </a:r>
            <a:r>
              <a:rPr lang="ru-RU" b="1" u="sng" dirty="0" smtClean="0">
                <a:latin typeface="Times New Roman"/>
                <a:ea typeface="Times New Roman"/>
              </a:rPr>
              <a:t>медицинских </a:t>
            </a:r>
            <a:r>
              <a:rPr lang="ru-RU" b="1" u="sng" dirty="0">
                <a:latin typeface="Times New Roman"/>
                <a:ea typeface="Times New Roman"/>
              </a:rPr>
              <a:t>информационных систем на новую версию сервиса</a:t>
            </a:r>
            <a:r>
              <a:rPr lang="ru-RU" dirty="0">
                <a:latin typeface="Times New Roman"/>
                <a:ea typeface="Times New Roman"/>
              </a:rPr>
              <a:t>: </a:t>
            </a:r>
            <a:endParaRPr lang="ru-RU" dirty="0" smtClean="0">
              <a:latin typeface="Times New Roman"/>
              <a:ea typeface="Times New Roman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МО, подведомственным Комитету по здравоохранению - до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31.12.2019 года,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остальным МО – до 01.03.2020 года,</a:t>
            </a:r>
          </a:p>
          <a:p>
            <a:pPr algn="just"/>
            <a:endParaRPr lang="ru-RU" b="1" u="sng" dirty="0" smtClean="0">
              <a:latin typeface="Times New Roman"/>
              <a:ea typeface="Times New Roman"/>
            </a:endParaRPr>
          </a:p>
          <a:p>
            <a:pPr algn="just"/>
            <a:r>
              <a:rPr lang="ru-RU" b="1" u="sng" dirty="0" smtClean="0">
                <a:latin typeface="Times New Roman"/>
                <a:ea typeface="Times New Roman"/>
              </a:rPr>
              <a:t>ЦЕЛЬ: </a:t>
            </a:r>
            <a:r>
              <a:rPr lang="ru-RU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к 25.03.2020 </a:t>
            </a:r>
            <a:r>
              <a:rPr lang="ru-RU" b="1" u="sng" dirty="0" smtClean="0">
                <a:latin typeface="Times New Roman"/>
                <a:ea typeface="Times New Roman"/>
              </a:rPr>
              <a:t>сервис ИЭМК версии </a:t>
            </a:r>
            <a:r>
              <a:rPr lang="ru-RU" b="1" u="sng" dirty="0">
                <a:latin typeface="Times New Roman"/>
                <a:ea typeface="Times New Roman"/>
              </a:rPr>
              <a:t>2 </a:t>
            </a:r>
            <a:r>
              <a:rPr lang="ru-RU" b="1" u="sng" dirty="0" smtClean="0">
                <a:latin typeface="Times New Roman"/>
                <a:ea typeface="Times New Roman"/>
              </a:rPr>
              <a:t>ВЫВЕСТИ ИЗ ЭКСПЛУАТАЦИИ</a:t>
            </a:r>
            <a:r>
              <a:rPr lang="ru-RU" dirty="0" smtClean="0"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3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665090" y="486777"/>
            <a:ext cx="649224" cy="167878"/>
          </a:xfrm>
          <a:prstGeom prst="rect">
            <a:avLst/>
          </a:prstGeom>
          <a:solidFill>
            <a:srgbClr val="2D9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C:\Презентации\Новая папка\шаблон иконки-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2" y="125685"/>
            <a:ext cx="805411" cy="80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r>
              <a:rPr lang="ru-RU" b="1" dirty="0" smtClean="0">
                <a:solidFill>
                  <a:prstClr val="white"/>
                </a:solidFill>
              </a:rPr>
              <a:t>3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0648"/>
            <a:ext cx="7992888" cy="620137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0"/>
                  <a:lumOff val="100000"/>
                </a:srgbClr>
              </a:gs>
              <a:gs pos="100000">
                <a:srgbClr val="D1D2D3"/>
              </a:gs>
            </a:gsLst>
            <a:lin ang="0" scaled="0"/>
            <a:tileRect/>
          </a:gra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полномочиях бюджетного учреждения по оплате по контракту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841" y="216584"/>
            <a:ext cx="9838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76133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/>
              <a:t>О полномочиях бюджетного учреждения по оплате по контракту за вычетом соответствующего размера неустойки, с учетом осуществления финансирования закупки за счет целевой статьи 015N751140 «Субсидии бюджетам субъектов Российской Федерации на реализацию региональных проектов «Создание единого цифрового контура в здравоохранении на основе единой государственной информационной системы здравоохранения (ЕГИСЗ</a:t>
            </a:r>
            <a:r>
              <a:rPr lang="ru-RU" sz="1600" u="sng" dirty="0" smtClean="0"/>
              <a:t>)»: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Согласно части 1 статьи 15 Федерального закона от 05.04.2013 №44-ФЗ «О контрактной системе в сфере закупок товаров, работ, услуг для обеспечения государственных и муниципальных нужд» (далее – Закон о контрактной системе) бюджетные учреждения осуществляют закупки за счет субсидий, предоставленных из бюджетов бюджетной системы Российской Федерации, и иных средств в соответствии с требованиями Закона о контрактной системе, за исключением случаев, предусмотренных частями 2 и 3 указанной статьи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На основании изложенного, бюджетное учреждение полномочно применять положения Закона о контрактной системе, в том числе о порядке применения мер ответственности в виде неустойки (штрафы, пени), к правоотношениям по контракту вне зависимости от источников его финансирования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В то же время, в целях исключения спорных вопросов осуществления удержания из цены по контракту размера неустойки, бюджетное учреждение вправе взыскать с поставщика по контракту суммы неустойки (штрафы, пени), в том числе в рамках претензионной работы с поставщиков или за счет обеспечения исполнения обязательств по контракту (денежное обеспечение, банковская гарантия).</a:t>
            </a:r>
          </a:p>
        </p:txBody>
      </p:sp>
    </p:spTree>
    <p:extLst>
      <p:ext uri="{BB962C8B-B14F-4D97-AF65-F5344CB8AC3E}">
        <p14:creationId xmlns:p14="http://schemas.microsoft.com/office/powerpoint/2010/main" val="7929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39989</TotalTime>
  <Words>562</Words>
  <Application>Microsoft Office PowerPoint</Application>
  <PresentationFormat>Экран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1_Тема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Долгова Н.А.</dc:creator>
  <cp:lastModifiedBy>Лазарев Евгений Михайлович</cp:lastModifiedBy>
  <cp:revision>1189</cp:revision>
  <cp:lastPrinted>2019-09-19T09:13:59Z</cp:lastPrinted>
  <dcterms:created xsi:type="dcterms:W3CDTF">2013-12-20T09:16:52Z</dcterms:created>
  <dcterms:modified xsi:type="dcterms:W3CDTF">2019-10-29T08:55:22Z</dcterms:modified>
</cp:coreProperties>
</file>