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9" r:id="rId3"/>
    <p:sldId id="426" r:id="rId4"/>
    <p:sldId id="422" r:id="rId5"/>
    <p:sldId id="423" r:id="rId6"/>
    <p:sldId id="425" r:id="rId7"/>
    <p:sldId id="288" r:id="rId8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ивалов Василий Алексеевич" initials="П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797"/>
    <a:srgbClr val="0A28A8"/>
    <a:srgbClr val="E6E6E6"/>
    <a:srgbClr val="33A0AF"/>
    <a:srgbClr val="6B6B6B"/>
    <a:srgbClr val="C8EFEE"/>
    <a:srgbClr val="97D8E1"/>
    <a:srgbClr val="41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2" autoAdjust="0"/>
    <p:restoredTop sz="90418" autoAdjust="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3" rIns="92926" bIns="464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2926" tIns="46463" rIns="92926" bIns="464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0BEC-1EBC-488F-A98D-9F335482FCED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F1-126B-4B99-892B-94BD5F5062D4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B6BA-B786-47E4-BC25-584D9810A61D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1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36C3-0B8B-43F1-AFCE-BB2D3023B5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5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E1CF-8FE4-4693-9E1D-166326C73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9BE3-5D84-468C-8C45-8BA15597A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CEC8-0DC7-4251-A24D-FB31D6E7A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0CB-EE6F-48A0-B832-913B2890AB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E9B9-C159-42AB-BE14-E5BE353679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9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EC14-05CF-48F1-A6A7-BD1BFE1E8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8597-C6B7-4600-B018-ACB28A0A8C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91E7-4380-4301-B19D-23DB44532B43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2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4576-0580-496C-8C3F-C51D14C010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F7C0-78B0-4BCF-BD7A-22C04B0D01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6EA-DB45-4EB4-9253-C4251842B7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9567-ED3B-4433-8C3B-A0C93C14F22A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FDEA-CB6D-4991-A36E-FAB5EBCAA23E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5AF-AB7A-4DDC-8E32-BEE7267FE4BC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7A0-F582-4ADB-8140-DC5B20014669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13C-ED40-4AE5-B36A-3E4F0A3953E1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BE0-0CF5-4977-BD12-89EEDEE0B448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6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9C1-E339-4D6F-8E0D-B4E4977D0A1A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EF09-16E6-45FB-900D-0B77703A30BF}" type="datetime1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9BAA-C16C-4EB5-95D6-E09A48F135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36512" y="2535039"/>
            <a:ext cx="9145016" cy="211809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Центральный архив медицинских изображений </a:t>
            </a:r>
            <a:b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ЦАМИ 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157192"/>
            <a:ext cx="8352928" cy="1440160"/>
          </a:xfrm>
          <a:ln>
            <a:noFill/>
          </a:ln>
        </p:spPr>
        <p:txBody>
          <a:bodyPr>
            <a:noAutofit/>
          </a:bodyPr>
          <a:lstStyle/>
          <a:p>
            <a:pPr algn="l"/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8648" y="322179"/>
            <a:ext cx="7151824" cy="575730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Проект </a:t>
            </a:r>
            <a:r>
              <a:rPr lang="ru-RU" sz="2000" b="1" dirty="0">
                <a:solidFill>
                  <a:schemeClr val="tx1"/>
                </a:solidFill>
              </a:rPr>
              <a:t>«Электронное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здравоохранение»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553" y="313134"/>
            <a:ext cx="87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124744"/>
            <a:ext cx="8496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Показатель ДЭЗ – 13 «Доля цифрового диагностического оборудования, обеспечивающего передачу результатов исследований в ГИС </a:t>
            </a:r>
            <a:r>
              <a:rPr lang="ru-RU" dirty="0" smtClean="0"/>
              <a:t>РЕГИЗ, %»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Показатель ДЭЗ – 15 «Доля результатов исследований методом лучевой диагностики, передаваемых в ГМС РЕГИЗ в электронном виде, от общего числа исследований, выполняемых в </a:t>
            </a:r>
            <a:r>
              <a:rPr lang="ru-RU" dirty="0" smtClean="0"/>
              <a:t>Санкт-Петербурге</a:t>
            </a:r>
            <a:r>
              <a:rPr lang="ru-RU" dirty="0"/>
              <a:t>, </a:t>
            </a:r>
            <a:r>
              <a:rPr lang="ru-RU" dirty="0" smtClean="0"/>
              <a:t>%»</a:t>
            </a:r>
          </a:p>
          <a:p>
            <a:pPr lvl="0"/>
            <a:endParaRPr lang="ru-RU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Показатель ДЭЗ – 17 «Доля МО, имеющих доступ к радиологическим информационным системам и/или архивам медицинских изображений, %»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8954" y="3861048"/>
            <a:ext cx="7873183" cy="84466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Проект «Создание </a:t>
            </a:r>
            <a:r>
              <a:rPr lang="ru-RU" sz="2000" b="1" dirty="0">
                <a:solidFill>
                  <a:schemeClr val="tx1"/>
                </a:solidFill>
              </a:rPr>
              <a:t>единого цифрового контура в здравоохранении на основе единой государственной информационной системы здравоохранения (ЕГИСЗ) Санкт-Петербурга»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057" y="4941168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Показатель </a:t>
            </a:r>
            <a:r>
              <a:rPr lang="ru-RU" dirty="0" smtClean="0"/>
              <a:t>«Доля </a:t>
            </a:r>
            <a:r>
              <a:rPr lang="ru-RU" dirty="0"/>
              <a:t>государственных и муниципальных медицинских организаций субъекта Российской Федерации, подключенных к централизованной системе (подсистеме) «Центральный архив медицинских изображений» субъекта Российской </a:t>
            </a:r>
            <a:r>
              <a:rPr lang="ru-RU" dirty="0" smtClean="0"/>
              <a:t>Федерации».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8648" y="322179"/>
            <a:ext cx="7151824" cy="84466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Центральный архив медицинских изображений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553" y="313134"/>
            <a:ext cx="87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746" y="1988840"/>
            <a:ext cx="84969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/>
              <a:t>ЦАМИ является подсистемой ГИС РЕГИЗ. </a:t>
            </a:r>
          </a:p>
          <a:p>
            <a:pPr lvl="0"/>
            <a:r>
              <a:rPr lang="ru-RU" sz="2400" b="1" dirty="0"/>
              <a:t> </a:t>
            </a:r>
            <a:r>
              <a:rPr lang="ru-RU" sz="2400" b="1" dirty="0" smtClean="0"/>
              <a:t>    Работает с 2012 года.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/>
              <a:t>Заказчик - Комитет по информатизации и связи Исполнители - Электрон, ИКТ Консалтинг.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/>
              <a:t>В основном, подключены </a:t>
            </a:r>
            <a:r>
              <a:rPr lang="ru-RU" sz="2400" b="1" dirty="0" err="1" smtClean="0"/>
              <a:t>маммографы</a:t>
            </a:r>
            <a:r>
              <a:rPr lang="ru-RU" sz="2400" b="1" dirty="0" smtClean="0"/>
              <a:t> поликлиник (43 аппарата). ГКОД является экспертным центром. </a:t>
            </a:r>
          </a:p>
        </p:txBody>
      </p:sp>
    </p:spTree>
    <p:extLst>
      <p:ext uri="{BB962C8B-B14F-4D97-AF65-F5344CB8AC3E}">
        <p14:creationId xmlns:p14="http://schemas.microsoft.com/office/powerpoint/2010/main" val="31824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8648" y="322179"/>
            <a:ext cx="7151824" cy="84466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Требования к медицинским организациям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553" y="313134"/>
            <a:ext cx="87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4969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/>
              <a:t>Подключение оборудования к ЛВС – ЕМТС</a:t>
            </a:r>
          </a:p>
          <a:p>
            <a:pPr lvl="0"/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/>
              <a:t>Организация доступа(логин-пароль) к консоли оборудования</a:t>
            </a:r>
          </a:p>
          <a:p>
            <a:pPr lvl="0"/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Предоставление аппаратных ресурсов для организации прокси (для КТ\МРТ)</a:t>
            </a:r>
            <a:endParaRPr lang="ru-RU" sz="2400" b="1" dirty="0"/>
          </a:p>
          <a:p>
            <a:pPr lvl="1"/>
            <a:r>
              <a:rPr lang="ru-RU" dirty="0"/>
              <a:t>Процессор — </a:t>
            </a:r>
            <a:r>
              <a:rPr lang="ru-RU" dirty="0" err="1"/>
              <a:t>Core</a:t>
            </a:r>
            <a:r>
              <a:rPr lang="ru-RU" dirty="0"/>
              <a:t> i5 не хуже 4 поколения или </a:t>
            </a:r>
            <a:r>
              <a:rPr lang="ru-RU" dirty="0" err="1"/>
              <a:t>Core</a:t>
            </a:r>
            <a:r>
              <a:rPr lang="ru-RU" dirty="0"/>
              <a:t> i7 не хуже 4 поколения;</a:t>
            </a:r>
          </a:p>
          <a:p>
            <a:pPr lvl="1"/>
            <a:r>
              <a:rPr lang="ru-RU" dirty="0"/>
              <a:t>Объём оперативной памяти — 16 Гб;</a:t>
            </a:r>
          </a:p>
          <a:p>
            <a:pPr lvl="1"/>
            <a:r>
              <a:rPr lang="ru-RU" dirty="0"/>
              <a:t>HDD — Два одинаковых диска не менее 1 ТБ каждый (двойное резервирование);</a:t>
            </a:r>
          </a:p>
          <a:p>
            <a:pPr lvl="1"/>
            <a:r>
              <a:rPr lang="ru-RU" dirty="0"/>
              <a:t>SSD — 120 Гб.</a:t>
            </a:r>
          </a:p>
          <a:p>
            <a:pPr lvl="0"/>
            <a:r>
              <a:rPr lang="ru-RU" sz="2400" b="1" dirty="0" smtClean="0"/>
              <a:t>Настройка прокси и оборудования осуществляется специалистами ИКТ консалтинг бесплатно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248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8648" y="322179"/>
            <a:ext cx="7151824" cy="84466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Контакты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553" y="313134"/>
            <a:ext cx="87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496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Техническая поддержка компании ИКТ </a:t>
            </a:r>
            <a:r>
              <a:rPr lang="ru-RU" sz="2400" dirty="0" smtClean="0"/>
              <a:t>консалтинг</a:t>
            </a:r>
          </a:p>
          <a:p>
            <a:endParaRPr lang="ru-RU" sz="2400" dirty="0"/>
          </a:p>
          <a:p>
            <a:r>
              <a:rPr lang="ru-RU" sz="2400" dirty="0" smtClean="0"/>
              <a:t>(</a:t>
            </a:r>
            <a:r>
              <a:rPr lang="ru-RU" sz="2400" dirty="0"/>
              <a:t>812) 627-13-43, </a:t>
            </a:r>
            <a:r>
              <a:rPr lang="en-US" sz="2400" dirty="0"/>
              <a:t>support</a:t>
            </a:r>
            <a:r>
              <a:rPr lang="ru-RU" sz="2400" dirty="0"/>
              <a:t>@</a:t>
            </a:r>
            <a:r>
              <a:rPr lang="en-US" sz="2400" dirty="0" err="1"/>
              <a:t>ikt</a:t>
            </a:r>
            <a:r>
              <a:rPr lang="ru-RU" sz="2400" dirty="0"/>
              <a:t>-</a:t>
            </a:r>
            <a:r>
              <a:rPr lang="en-US" sz="2400" dirty="0"/>
              <a:t>consulting</a:t>
            </a:r>
            <a:r>
              <a:rPr lang="ru-RU" sz="2400" dirty="0"/>
              <a:t>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Организационно-методическая поддержка </a:t>
            </a:r>
            <a:r>
              <a:rPr lang="ru-RU" sz="2400" dirty="0" smtClean="0"/>
              <a:t>СПб </a:t>
            </a:r>
            <a:r>
              <a:rPr lang="ru-RU" sz="2400" dirty="0"/>
              <a:t>ГБУЗ МИАЦ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Попов </a:t>
            </a:r>
            <a:r>
              <a:rPr lang="ru-RU" sz="2400" dirty="0"/>
              <a:t>Петр Станиславович (812) 576-22-26, </a:t>
            </a:r>
            <a:r>
              <a:rPr lang="en-US" sz="2400" u="sng" dirty="0" err="1"/>
              <a:t>PopovP</a:t>
            </a:r>
            <a:r>
              <a:rPr lang="ru-RU" sz="2400" u="sng" dirty="0"/>
              <a:t>@</a:t>
            </a:r>
            <a:r>
              <a:rPr lang="en-US" sz="2400" u="sng" dirty="0" err="1"/>
              <a:t>spbmiac</a:t>
            </a:r>
            <a:r>
              <a:rPr lang="ru-RU" sz="2400" u="sng" dirty="0"/>
              <a:t>.</a:t>
            </a:r>
            <a:r>
              <a:rPr lang="en-US" sz="2400" u="sng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79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547664" y="2564904"/>
            <a:ext cx="5184575" cy="86409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ru-RU" sz="3600" dirty="0"/>
          </a:p>
          <a:p>
            <a:pPr marL="0" indent="0" algn="r">
              <a:spcBef>
                <a:spcPct val="20000"/>
              </a:spcBef>
              <a:buNone/>
            </a:pPr>
            <a:r>
              <a:rPr lang="ru-RU" sz="3600" b="1" dirty="0">
                <a:solidFill>
                  <a:srgbClr val="6B6B6B"/>
                </a:solidFill>
                <a:latin typeface="Myriad Pro" pitchFamily="34" charset="0"/>
              </a:rPr>
              <a:t>Спасибо за внимание!</a:t>
            </a:r>
            <a:endParaRPr lang="en-US" sz="3600" b="1" dirty="0">
              <a:solidFill>
                <a:srgbClr val="6B6B6B"/>
              </a:solidFill>
              <a:latin typeface="Myriad Pro" pitchFamily="34" charset="0"/>
            </a:endParaRPr>
          </a:p>
          <a:p>
            <a:pPr marL="0" indent="0" algn="r">
              <a:spcBef>
                <a:spcPct val="20000"/>
              </a:spcBef>
              <a:buNone/>
            </a:pPr>
            <a:endParaRPr lang="ru-RU" sz="3200" b="1" dirty="0">
              <a:solidFill>
                <a:srgbClr val="6B6B6B"/>
              </a:solidFill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38956</TotalTime>
  <Words>306</Words>
  <Application>Microsoft Office PowerPoint</Application>
  <PresentationFormat>Экран (4:3)</PresentationFormat>
  <Paragraphs>54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Центральный архив медицинских изображений  ( ЦАМИ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Н.А.</dc:creator>
  <cp:lastModifiedBy>Попов Пётр Станиславович</cp:lastModifiedBy>
  <cp:revision>1186</cp:revision>
  <cp:lastPrinted>2019-09-19T09:13:59Z</cp:lastPrinted>
  <dcterms:created xsi:type="dcterms:W3CDTF">2013-12-20T09:16:52Z</dcterms:created>
  <dcterms:modified xsi:type="dcterms:W3CDTF">2019-10-25T06:50:12Z</dcterms:modified>
</cp:coreProperties>
</file>