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531" r:id="rId2"/>
    <p:sldId id="2147381294" r:id="rId3"/>
    <p:sldId id="2147381290" r:id="rId4"/>
    <p:sldId id="2147381291" r:id="rId5"/>
    <p:sldId id="2147381292" r:id="rId6"/>
    <p:sldId id="214738129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ilroy" panose="020B0604020202020204" charset="-52"/>
      <p:regular r:id="rId15"/>
      <p:bold r:id="rId16"/>
      <p:italic r:id="rId17"/>
      <p:boldItalic r:id="rId18"/>
    </p:embeddedFont>
    <p:embeddedFont>
      <p:font typeface="GILROY-LIGHT" panose="020B0604020202020204" charset="-52"/>
      <p:regular r:id="rId19"/>
    </p:embeddedFont>
    <p:embeddedFont>
      <p:font typeface="GILROY-MEDIUM" panose="020B0604020202020204" charset="-52"/>
      <p:regular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C"/>
    <a:srgbClr val="F1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3500" autoAdjust="0"/>
  </p:normalViewPr>
  <p:slideViewPr>
    <p:cSldViewPr snapToGrid="0" showGuides="1">
      <p:cViewPr varScale="1">
        <p:scale>
          <a:sx n="107" d="100"/>
          <a:sy n="107" d="100"/>
        </p:scale>
        <p:origin x="1056" y="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F0F9-43C5-AF47-BDD1-BE3E6ABC067C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14B00-1E50-714D-BDB4-E833BE261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2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FE838-7F2F-BA76-10D8-A0812649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E2D413-7BA9-BA50-70DD-EF7F6E0B3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BA05D-2AFF-875A-46FE-CC166379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C963E-C657-7BA6-183C-8777DD8F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CDD6A-406C-B4C0-1229-3F8B9C88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CBEE1-CEAB-C2A7-08EC-CDBEA608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D2A9F2-DF1F-2F6E-36EE-DCE8DA82F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63917-315A-DDDA-5617-E5E87D0A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1E4BD-2153-CD2B-EAEE-A35D9079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A8F2D-46E4-8131-F858-D5C3487A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37D11E-DC2D-F2F7-B173-A84B6E2CB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A4DDB8-FA44-D6E9-52E6-A3FC2A1B6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94D51-0596-1D1D-4E87-C44015FD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ED0D-E2C8-13F1-614D-166CE6AF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516A7-DAC9-E31B-D270-EA52ABF5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5996B-F693-2113-0226-1F2263C5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7518C-AB0E-3083-2857-53E354BC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7F27F-85E5-816C-FB98-C43DAF47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80BC4-4891-5F39-2C50-82A66C8C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041AE-DF3A-3ED4-1076-2C74D00B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08A7-A5ED-620C-4063-BECB4859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66711-F191-51BE-930A-7F475259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F419B-C13E-3391-D869-413D55CA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633DFA-814E-B0E1-776C-548D81A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A15E0-5BEC-9086-E6FE-7B72CE63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09960-322A-0287-8AEF-32D6D30B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74656-4899-7527-A81B-52C636776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BD7FFE-6337-7A42-2C97-02D1C4CB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F4424-A5D5-B720-4C8A-FA32656B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D693C5-A7A8-D9C6-B5DC-B5FE8CE7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99A455-0838-7EF4-85C9-5E632E5D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2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BC57-D82F-3BFE-BE7E-A0A63A5A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518B3-4979-F0E2-317E-A8194B9C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9CC47-E714-4F73-90A9-C6D5ED599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43900-E17B-F3C1-9E84-19842F9BF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FFFCB8-949E-78FB-D93E-C41F876DA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04A9CD-C135-EFD7-905C-44E52FA7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2366ED-8706-0D18-47A1-AFA7866A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77420B-F793-A006-18B8-F48B5E55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9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E4E13-EE75-5AE5-D999-69687FBA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A050E-84ED-A2BD-F1E8-C4581794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32CB06-1AD5-5B07-5FF8-B7D667E9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D634D4-6F7E-9FE6-6938-E9162D5D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C1AFF8-4C50-10C6-A919-479E5CE2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659115-36A8-D05C-A032-7154C6E2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D7E75-4D29-6FCF-D532-BFD6D599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0572C-C83D-D5D7-1DAA-02AE4020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5C125-8E51-653E-1BDD-23253B4D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02315D-A2A4-59C6-1362-8B9CD4272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1DF7D-124D-F619-9AC7-D5CA63B0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40207B-C695-22BB-A7EB-5380854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AAE85-6FDD-BAD4-1E20-96C478F9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6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91EE-70DE-950E-6DC7-F9A2A31C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E863E6-B87F-2D04-D6EB-B39510745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3034C1-2E17-0C4B-10BA-4DC707C9C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E8387-FEEF-479A-487D-EB828EAA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C30F5-6B86-BF13-582D-F45712A4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95EA9-CFC8-7E67-DD5D-2DB0ED5C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08376-DF8A-32E5-30D1-CD2CC783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5F062-D06B-1298-D92B-969B35F1F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2DEF3-C3AA-BE0A-8046-4C89C5FAC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A91A-EE5A-424E-8624-5682319E3403}" type="datetimeFigureOut">
              <a:rPr lang="ru-RU" smtClean="0"/>
              <a:t>09.06.2026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3EC00-7507-8F64-B129-28F17A86B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21F4C-9FF1-595C-C006-78C24079C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1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78427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400" dirty="0">
                <a:latin typeface="GILROY-MEDIUM" pitchFamily="2" charset="0"/>
              </a:rPr>
              <a:t>Внедрение подсистемы интеграции с </a:t>
            </a:r>
            <a:r>
              <a:rPr lang="ru-RU" sz="2400" dirty="0" err="1">
                <a:latin typeface="GILROY-MEDIUM" pitchFamily="2" charset="0"/>
              </a:rPr>
              <a:t>МосМедии</a:t>
            </a:r>
            <a:r>
              <a:rPr lang="ru-RU" sz="2400" dirty="0">
                <a:latin typeface="GILROY-MEDIUM" pitchFamily="2" charset="0"/>
              </a:rPr>
              <a:t>. Зачем?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1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9FD1C6-47B0-FE1D-FDEA-A02FD6D19E65}"/>
              </a:ext>
            </a:extLst>
          </p:cNvPr>
          <p:cNvSpPr txBox="1">
            <a:spLocks/>
          </p:cNvSpPr>
          <p:nvPr/>
        </p:nvSpPr>
        <p:spPr>
          <a:xfrm>
            <a:off x="313199" y="1815759"/>
            <a:ext cx="9814027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lvl1pPr marL="490538" indent="-490538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2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indent="-269875">
              <a:spcBef>
                <a:spcPts val="0"/>
              </a:spcBef>
            </a:pPr>
            <a:r>
              <a:rPr lang="ru-RU" sz="1800" dirty="0"/>
              <a:t>Предоставление возможности доступа к результатам анализа всеми  сервисами ИИ, имеющими РУ медицинского изделия без необходимости установки сервисов на региональных мощностях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800" dirty="0"/>
              <a:t>КТ ОГК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800" dirty="0"/>
              <a:t>Рентген ОГК и флюорография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ru-RU" sz="1800" dirty="0"/>
              <a:t>КТ ГМ</a:t>
            </a:r>
          </a:p>
          <a:p>
            <a:pPr marL="269875" indent="-269875">
              <a:spcBef>
                <a:spcPts val="0"/>
              </a:spcBef>
            </a:pP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9678-D3D9-89A6-A2A3-7EE45ACFCAA2}"/>
              </a:ext>
            </a:extLst>
          </p:cNvPr>
          <p:cNvSpPr txBox="1"/>
          <p:nvPr/>
        </p:nvSpPr>
        <p:spPr>
          <a:xfrm>
            <a:off x="6412813" y="1815759"/>
            <a:ext cx="5314365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defPPr>
              <a:defRPr lang="ru-RU"/>
            </a:defPPr>
            <a:lvl1pPr marL="490538" indent="-490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1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17500" indent="-317500">
              <a:buFont typeface="+mj-lt"/>
              <a:buAutoNum type="arabicPeriod" startAt="5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20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"/>
                            </p:stCondLst>
                            <p:childTnLst>
                              <p:par>
                                <p:cTn id="2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78427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400" dirty="0">
                <a:latin typeface="GILROY-MEDIUM" pitchFamily="2" charset="0"/>
              </a:rPr>
              <a:t>Как это работает?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2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9FD1C6-47B0-FE1D-FDEA-A02FD6D19E65}"/>
              </a:ext>
            </a:extLst>
          </p:cNvPr>
          <p:cNvSpPr txBox="1">
            <a:spLocks/>
          </p:cNvSpPr>
          <p:nvPr/>
        </p:nvSpPr>
        <p:spPr>
          <a:xfrm>
            <a:off x="313199" y="1815759"/>
            <a:ext cx="9548556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lvl1pPr marL="490538" indent="-490538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2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spcBef>
                <a:spcPts val="0"/>
              </a:spcBef>
            </a:pPr>
            <a:r>
              <a:rPr lang="ru-RU" sz="1800" dirty="0"/>
              <a:t>МИС – формирование заявки на исследование и передача в ОДИИ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ОДИИ – присваивание внешнего номера 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РИС – получение заявки из ОДИИ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РИС – обработка заявки лаборантом – связывание направления с исследованием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РИС – передача заявки в </a:t>
            </a:r>
            <a:r>
              <a:rPr lang="ru-RU" sz="1800" dirty="0" err="1"/>
              <a:t>МосМедии</a:t>
            </a:r>
            <a:r>
              <a:rPr lang="ru-RU" sz="1800" dirty="0"/>
              <a:t> на обработку ИИ</a:t>
            </a:r>
          </a:p>
          <a:p>
            <a:pPr>
              <a:spcBef>
                <a:spcPts val="0"/>
              </a:spcBef>
            </a:pPr>
            <a:r>
              <a:rPr lang="ru-RU" sz="1800" dirty="0" err="1"/>
              <a:t>МосмедИИ</a:t>
            </a:r>
            <a:r>
              <a:rPr lang="ru-RU" sz="1800" dirty="0"/>
              <a:t> – обработка исследования</a:t>
            </a:r>
          </a:p>
          <a:p>
            <a:pPr>
              <a:spcBef>
                <a:spcPts val="0"/>
              </a:spcBef>
            </a:pPr>
            <a:r>
              <a:rPr lang="ru-RU" sz="1800" dirty="0" err="1"/>
              <a:t>Мосмедии</a:t>
            </a:r>
            <a:r>
              <a:rPr lang="ru-RU" sz="1800" dirty="0"/>
              <a:t> – отправка результата в ЦАМИ</a:t>
            </a:r>
          </a:p>
          <a:p>
            <a:pPr>
              <a:spcBef>
                <a:spcPts val="0"/>
              </a:spcBef>
            </a:pPr>
            <a:r>
              <a:rPr lang="ru-RU" sz="1800" dirty="0"/>
              <a:t>ЦАМИ – просмотр результата обработки врачом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9678-D3D9-89A6-A2A3-7EE45ACFCAA2}"/>
              </a:ext>
            </a:extLst>
          </p:cNvPr>
          <p:cNvSpPr txBox="1"/>
          <p:nvPr/>
        </p:nvSpPr>
        <p:spPr>
          <a:xfrm>
            <a:off x="6412813" y="1815759"/>
            <a:ext cx="5314365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defPPr>
              <a:defRPr lang="ru-RU"/>
            </a:defPPr>
            <a:lvl1pPr marL="490538" indent="-490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1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17500" indent="-317500">
              <a:buFont typeface="+mj-lt"/>
              <a:buAutoNum type="arabicPeriod" startAt="5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925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78427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400" dirty="0">
                <a:latin typeface="GILROY-MEDIUM" pitchFamily="2" charset="0"/>
              </a:rPr>
              <a:t>Действия со стороны МО для настройки взаимодействия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3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9FD1C6-47B0-FE1D-FDEA-A02FD6D19E65}"/>
              </a:ext>
            </a:extLst>
          </p:cNvPr>
          <p:cNvSpPr txBox="1">
            <a:spLocks/>
          </p:cNvSpPr>
          <p:nvPr/>
        </p:nvSpPr>
        <p:spPr>
          <a:xfrm>
            <a:off x="313199" y="1815759"/>
            <a:ext cx="9548556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lvl1pPr marL="490538" indent="-490538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2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69875" indent="-269875">
              <a:spcBef>
                <a:spcPts val="0"/>
              </a:spcBef>
            </a:pPr>
            <a:r>
              <a:rPr lang="ru-RU" sz="1800" dirty="0"/>
              <a:t>Обратиться в МИС для настройки отправки НОВЫХ (не обработанных) заявок на диагностические исследования в ОДИИ</a:t>
            </a:r>
          </a:p>
          <a:p>
            <a:pPr marL="269875" indent="-269875">
              <a:spcBef>
                <a:spcPts val="0"/>
              </a:spcBef>
            </a:pPr>
            <a:r>
              <a:rPr lang="ru-RU" sz="1800" dirty="0"/>
              <a:t>Написать заявку в СТП МИАЦ для получения учетных записей врачей и </a:t>
            </a:r>
            <a:r>
              <a:rPr lang="ru-RU" sz="1800" dirty="0" err="1"/>
              <a:t>рентгенлаборантов</a:t>
            </a:r>
            <a:r>
              <a:rPr lang="ru-RU" sz="1800" dirty="0"/>
              <a:t> для работы в подсистеме</a:t>
            </a:r>
          </a:p>
          <a:p>
            <a:pPr marL="269875" indent="-269875">
              <a:spcBef>
                <a:spcPts val="0"/>
              </a:spcBef>
            </a:pPr>
            <a:r>
              <a:rPr lang="ru-RU" sz="1800" dirty="0"/>
              <a:t>Адрес для подключения к системе </a:t>
            </a:r>
            <a:r>
              <a:rPr lang="en-US" sz="1800" dirty="0"/>
              <a:t>http://10.146.136.101/ris</a:t>
            </a:r>
            <a:endParaRPr lang="ru-RU" sz="1800" dirty="0"/>
          </a:p>
          <a:p>
            <a:pPr marL="269875" indent="-269875">
              <a:spcBef>
                <a:spcPts val="0"/>
              </a:spcBef>
            </a:pPr>
            <a:r>
              <a:rPr lang="ru-RU" sz="1800" dirty="0"/>
              <a:t>Проверить структуру МО и паспорт оборудования в ФРМО</a:t>
            </a:r>
          </a:p>
          <a:p>
            <a:pPr marL="269875" indent="-269875">
              <a:spcBef>
                <a:spcPts val="0"/>
              </a:spcBef>
            </a:pPr>
            <a:endParaRPr lang="ru-RU" sz="1800" dirty="0"/>
          </a:p>
          <a:p>
            <a:pPr marL="269875" indent="-269875">
              <a:spcBef>
                <a:spcPts val="0"/>
              </a:spcBef>
            </a:pP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9678-D3D9-89A6-A2A3-7EE45ACFCAA2}"/>
              </a:ext>
            </a:extLst>
          </p:cNvPr>
          <p:cNvSpPr txBox="1"/>
          <p:nvPr/>
        </p:nvSpPr>
        <p:spPr>
          <a:xfrm>
            <a:off x="6412813" y="1815759"/>
            <a:ext cx="5314365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defPPr>
              <a:defRPr lang="ru-RU"/>
            </a:defPPr>
            <a:lvl1pPr marL="490538" indent="-490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1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17500" indent="-317500">
              <a:buFont typeface="+mj-lt"/>
              <a:buAutoNum type="arabicPeriod" startAt="5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49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"/>
                            </p:stCondLst>
                            <p:childTnLst>
                              <p:par>
                                <p:cTn id="2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78427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400" dirty="0">
                <a:latin typeface="GILROY-MEDIUM" pitchFamily="2" charset="0"/>
              </a:rPr>
              <a:t>Проблемы при внедрении и что необходимо для их решения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4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9FD1C6-47B0-FE1D-FDEA-A02FD6D19E65}"/>
              </a:ext>
            </a:extLst>
          </p:cNvPr>
          <p:cNvSpPr txBox="1">
            <a:spLocks/>
          </p:cNvSpPr>
          <p:nvPr/>
        </p:nvSpPr>
        <p:spPr>
          <a:xfrm>
            <a:off x="313199" y="1815759"/>
            <a:ext cx="9548556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lvl1pPr marL="490538" indent="-490538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2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1</a:t>
            </a:r>
            <a:r>
              <a:rPr lang="ru-RU" sz="1800" i="1" dirty="0"/>
              <a:t>. Отсутствие СОТРУДНИКОВ в РИС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проверить должность/специальность в ФРМР,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если они соответствую рентгенологии (врач-рентгенолог, </a:t>
            </a:r>
            <a:r>
              <a:rPr lang="ru-RU" sz="1800" dirty="0" err="1"/>
              <a:t>рентгенлаборант</a:t>
            </a:r>
            <a:r>
              <a:rPr lang="ru-RU" sz="1800" dirty="0"/>
              <a:t>) - прислать в СТП </a:t>
            </a:r>
            <a:r>
              <a:rPr lang="ru-RU" sz="1800" b="1" dirty="0"/>
              <a:t>СНИЛС</a:t>
            </a:r>
            <a:r>
              <a:rPr lang="ru-RU" sz="1800" dirty="0"/>
              <a:t> сотрудника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2. </a:t>
            </a:r>
            <a:r>
              <a:rPr lang="ru-RU" sz="1800" i="1" dirty="0"/>
              <a:t>Отсутствие АППАРАТОВ в РИС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проверить, что аппарат заведен в ФРМО в том подразделении, где вы его ищете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если все верно - прислать в СТП </a:t>
            </a:r>
            <a:r>
              <a:rPr lang="ru-RU" sz="1800" b="1" dirty="0" err="1"/>
              <a:t>уид</a:t>
            </a:r>
            <a:r>
              <a:rPr lang="ru-RU" sz="1800" b="1" dirty="0"/>
              <a:t> аппарата ФРМО </a:t>
            </a:r>
            <a:r>
              <a:rPr lang="ru-RU" sz="1800" dirty="0"/>
              <a:t>- находится в адресной строке, когда вы открываете карточку аппарата 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9678-D3D9-89A6-A2A3-7EE45ACFCAA2}"/>
              </a:ext>
            </a:extLst>
          </p:cNvPr>
          <p:cNvSpPr txBox="1"/>
          <p:nvPr/>
        </p:nvSpPr>
        <p:spPr>
          <a:xfrm>
            <a:off x="6412813" y="1815759"/>
            <a:ext cx="5314365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defPPr>
              <a:defRPr lang="ru-RU"/>
            </a:defPPr>
            <a:lvl1pPr marL="490538" indent="-490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1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17500" indent="-317500">
              <a:buFont typeface="+mj-lt"/>
              <a:buAutoNum type="arabicPeriod" startAt="5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730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7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1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4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78427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400" dirty="0">
                <a:latin typeface="GILROY-MEDIUM" pitchFamily="2" charset="0"/>
              </a:rPr>
              <a:t>Проблемы при внедрении и что необходимо для их решения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5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9FD1C6-47B0-FE1D-FDEA-A02FD6D19E65}"/>
              </a:ext>
            </a:extLst>
          </p:cNvPr>
          <p:cNvSpPr txBox="1">
            <a:spLocks/>
          </p:cNvSpPr>
          <p:nvPr/>
        </p:nvSpPr>
        <p:spPr>
          <a:xfrm>
            <a:off x="313199" y="1815759"/>
            <a:ext cx="9548556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lvl1pPr marL="490538" indent="-490538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2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3. </a:t>
            </a:r>
            <a:r>
              <a:rPr lang="ru-RU" sz="1800" i="1" dirty="0"/>
              <a:t>Отсутствие направлений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присвоен внешний номер ОДИИ направлению в МИС?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проверить, что лаборант ищет направление на вкладке "Направления", в списке оборудования стоит прочерк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проверить, что лаборанту доступно подразделение, на которое назначено исследование. Подразделение проконтролировать в веб интерфейсе ОДИИ, не в МИС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проверить, не проведено ли исследование в МИС - не выполнено ли описание, выполненные исследования РИС не получает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Если все </a:t>
            </a:r>
            <a:r>
              <a:rPr lang="ru-RU" sz="1800" dirty="0" err="1"/>
              <a:t>ок</a:t>
            </a:r>
            <a:r>
              <a:rPr lang="ru-RU" sz="1800" dirty="0"/>
              <a:t> - прислать в </a:t>
            </a:r>
            <a:r>
              <a:rPr lang="ru-RU" sz="1800" b="1" dirty="0"/>
              <a:t>СТП  внешний номер ОДИИ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9678-D3D9-89A6-A2A3-7EE45ACFCAA2}"/>
              </a:ext>
            </a:extLst>
          </p:cNvPr>
          <p:cNvSpPr txBox="1"/>
          <p:nvPr/>
        </p:nvSpPr>
        <p:spPr>
          <a:xfrm>
            <a:off x="6412813" y="1815759"/>
            <a:ext cx="5314365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defPPr>
              <a:defRPr lang="ru-RU"/>
            </a:defPPr>
            <a:lvl1pPr marL="490538" indent="-490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1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17500" indent="-317500">
              <a:buFont typeface="+mj-lt"/>
              <a:buAutoNum type="arabicPeriod" startAt="5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7107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2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7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78427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400" dirty="0">
                <a:latin typeface="GILROY-MEDIUM" pitchFamily="2" charset="0"/>
              </a:rPr>
              <a:t>Проблемы при внедрении и что необходимо для их решения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6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9FD1C6-47B0-FE1D-FDEA-A02FD6D19E65}"/>
              </a:ext>
            </a:extLst>
          </p:cNvPr>
          <p:cNvSpPr txBox="1">
            <a:spLocks/>
          </p:cNvSpPr>
          <p:nvPr/>
        </p:nvSpPr>
        <p:spPr>
          <a:xfrm>
            <a:off x="313199" y="1815759"/>
            <a:ext cx="9548556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lvl1pPr marL="490538" indent="-490538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2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4</a:t>
            </a:r>
            <a:r>
              <a:rPr lang="ru-RU" sz="1800" i="1" dirty="0"/>
              <a:t>. Не связывается направление с исследованием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проверить через </a:t>
            </a:r>
            <a:r>
              <a:rPr lang="ru-RU" sz="1800" dirty="0" err="1"/>
              <a:t>просмотровщик</a:t>
            </a:r>
            <a:r>
              <a:rPr lang="ru-RU" sz="1800" dirty="0"/>
              <a:t> ЦАМИ, что исследование </a:t>
            </a:r>
            <a:r>
              <a:rPr lang="ru-RU" sz="1800" dirty="0" err="1"/>
              <a:t>присутсвует</a:t>
            </a:r>
            <a:r>
              <a:rPr lang="ru-RU" sz="1800" dirty="0"/>
              <a:t> в ЦАМИ и что оно действительно от той даты, которую ищет РИС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если исследования не отправляются = предоставить в </a:t>
            </a:r>
            <a:r>
              <a:rPr lang="ru-RU" sz="1800" b="1" dirty="0"/>
              <a:t>СТП </a:t>
            </a:r>
            <a:r>
              <a:rPr lang="ru-RU" sz="1800" b="1" dirty="0" err="1"/>
              <a:t>AETitle</a:t>
            </a:r>
            <a:r>
              <a:rPr lang="ru-RU" sz="1800" b="1" dirty="0"/>
              <a:t> аппарата </a:t>
            </a:r>
            <a:r>
              <a:rPr lang="ru-RU" sz="1800" dirty="0"/>
              <a:t>и IP адрес в ЗСПД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5. </a:t>
            </a:r>
            <a:r>
              <a:rPr lang="ru-RU" sz="1800" i="1" dirty="0"/>
              <a:t>Нет результата от </a:t>
            </a:r>
            <a:r>
              <a:rPr lang="ru-RU" sz="1800" i="1" dirty="0" err="1"/>
              <a:t>МосМедИИ</a:t>
            </a:r>
            <a:endParaRPr lang="ru-RU" sz="1800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проверяем, что услуга и возраст пациента соответствуют фильтрам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- на изображении отсутствуют персональные данные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Все </a:t>
            </a:r>
            <a:r>
              <a:rPr lang="ru-RU" sz="1800" dirty="0" err="1"/>
              <a:t>ок</a:t>
            </a:r>
            <a:r>
              <a:rPr lang="ru-RU" sz="1800" dirty="0"/>
              <a:t> - в СТП направляем </a:t>
            </a:r>
            <a:r>
              <a:rPr lang="ru-RU" sz="1800" b="1" dirty="0"/>
              <a:t>УИД исследования </a:t>
            </a:r>
            <a:r>
              <a:rPr lang="ru-RU" sz="1800" dirty="0"/>
              <a:t>- берем его в адресной строке </a:t>
            </a:r>
            <a:r>
              <a:rPr lang="ru-RU" sz="1800" dirty="0" err="1"/>
              <a:t>просмотровщика</a:t>
            </a:r>
            <a:r>
              <a:rPr lang="ru-RU" sz="1800" dirty="0"/>
              <a:t> ЦАМИ или вкладка исследование - информация об исследовании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29678-D3D9-89A6-A2A3-7EE45ACFCAA2}"/>
              </a:ext>
            </a:extLst>
          </p:cNvPr>
          <p:cNvSpPr txBox="1"/>
          <p:nvPr/>
        </p:nvSpPr>
        <p:spPr>
          <a:xfrm>
            <a:off x="6412813" y="1815759"/>
            <a:ext cx="5314365" cy="2988811"/>
          </a:xfrm>
          <a:prstGeom prst="rect">
            <a:avLst/>
          </a:prstGeom>
        </p:spPr>
        <p:txBody>
          <a:bodyPr vert="horz" lIns="90000" tIns="22860" rIns="45720" bIns="22860" rtlCol="0">
            <a:noAutofit/>
          </a:bodyPr>
          <a:lstStyle>
            <a:defPPr>
              <a:defRPr lang="ru-RU"/>
            </a:defPPr>
            <a:lvl1pPr marL="490538" indent="-4905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25A2B"/>
              </a:buClr>
              <a:buFont typeface="+mj-lt"/>
              <a:buAutoNum type="arabicPeriod"/>
              <a:defRPr sz="1200">
                <a:latin typeface="GILROY-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17500" indent="-317500">
              <a:buFont typeface="+mj-lt"/>
              <a:buAutoNum type="arabicPeriod" startAt="5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891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9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6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2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35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55112</TotalTime>
  <Words>432</Words>
  <Application>Microsoft Office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GILROY-MEDIUM</vt:lpstr>
      <vt:lpstr>Gilroy</vt:lpstr>
      <vt:lpstr>Arial</vt:lpstr>
      <vt:lpstr>Calibri Light</vt:lpstr>
      <vt:lpstr>GILROY-LIGHT</vt:lpstr>
      <vt:lpstr>Calibri</vt:lpstr>
      <vt:lpstr>Тема Office</vt:lpstr>
      <vt:lpstr>Внедрение подсистемы интеграции с МосМедии. Зачем?</vt:lpstr>
      <vt:lpstr>Как это работает?</vt:lpstr>
      <vt:lpstr>Действия со стороны МО для настройки взаимодействия</vt:lpstr>
      <vt:lpstr>Проблемы при внедрении и что необходимо для их решения</vt:lpstr>
      <vt:lpstr>Проблемы при внедрении и что необходимо для их решения</vt:lpstr>
      <vt:lpstr>Проблемы при внедрении и что необходимо для их решения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Киселев</dc:creator>
  <cp:lastModifiedBy>Ирина Андреева</cp:lastModifiedBy>
  <cp:revision>49</cp:revision>
  <cp:lastPrinted>2023-06-16T16:11:00Z</cp:lastPrinted>
  <dcterms:created xsi:type="dcterms:W3CDTF">2023-06-15T15:07:29Z</dcterms:created>
  <dcterms:modified xsi:type="dcterms:W3CDTF">2026-06-09T12:20:36Z</dcterms:modified>
</cp:coreProperties>
</file>