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36"/>
  </p:notesMasterIdLst>
  <p:sldIdLst>
    <p:sldId id="256" r:id="rId2"/>
    <p:sldId id="380" r:id="rId3"/>
    <p:sldId id="366" r:id="rId4"/>
    <p:sldId id="294" r:id="rId5"/>
    <p:sldId id="328" r:id="rId6"/>
    <p:sldId id="408" r:id="rId7"/>
    <p:sldId id="414" r:id="rId8"/>
    <p:sldId id="367" r:id="rId9"/>
    <p:sldId id="359" r:id="rId10"/>
    <p:sldId id="406" r:id="rId11"/>
    <p:sldId id="410" r:id="rId12"/>
    <p:sldId id="308" r:id="rId13"/>
    <p:sldId id="338" r:id="rId14"/>
    <p:sldId id="343" r:id="rId15"/>
    <p:sldId id="344" r:id="rId16"/>
    <p:sldId id="412" r:id="rId17"/>
    <p:sldId id="413" r:id="rId18"/>
    <p:sldId id="334" r:id="rId19"/>
    <p:sldId id="411" r:id="rId20"/>
    <p:sldId id="386" r:id="rId21"/>
    <p:sldId id="390" r:id="rId22"/>
    <p:sldId id="409" r:id="rId23"/>
    <p:sldId id="396" r:id="rId24"/>
    <p:sldId id="395" r:id="rId25"/>
    <p:sldId id="391" r:id="rId26"/>
    <p:sldId id="387" r:id="rId27"/>
    <p:sldId id="403" r:id="rId28"/>
    <p:sldId id="333" r:id="rId29"/>
    <p:sldId id="340" r:id="rId30"/>
    <p:sldId id="405" r:id="rId31"/>
    <p:sldId id="360" r:id="rId32"/>
    <p:sldId id="402" r:id="rId33"/>
    <p:sldId id="399" r:id="rId34"/>
    <p:sldId id="373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660066"/>
    <a:srgbClr val="FF0000"/>
    <a:srgbClr val="180A7C"/>
    <a:srgbClr val="295CFF"/>
    <a:srgbClr val="3366FF"/>
    <a:srgbClr val="0000FF"/>
    <a:srgbClr val="1639E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6" autoAdjust="0"/>
    <p:restoredTop sz="94617" autoAdjust="0"/>
  </p:normalViewPr>
  <p:slideViewPr>
    <p:cSldViewPr>
      <p:cViewPr>
        <p:scale>
          <a:sx n="72" d="100"/>
          <a:sy n="72" d="100"/>
        </p:scale>
        <p:origin x="-1116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32" y="18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8713D61-8104-4BBF-A9B3-C86E8EEA1CED}" type="datetimeFigureOut">
              <a:rPr lang="ru-RU"/>
              <a:pPr>
                <a:defRPr/>
              </a:pPr>
              <a:t>16.02.2017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79A890D-A8B3-4348-8F79-21835A636C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По данным ВОЗ заболеваемость раком шейки матки (РШМ) занимает: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Ежегодно в мире диагностируется около 500 тыс. новых случаев РШМ, а 274 тыс. умирают от этого заболевания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 . 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7B9011-B4BB-46A6-BC34-0096AACBF4D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>
                <a:solidFill>
                  <a:srgbClr val="002060"/>
                </a:solidFill>
              </a:rPr>
              <a:t>Ежегодно 500 тыс. новых случаев РШМ, а 274 тыс. умирают от этого заболевания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>
                <a:solidFill>
                  <a:srgbClr val="002060"/>
                </a:solidFill>
              </a:rPr>
              <a:t>78% всех случаев РШМ приходятся на развивающиеся страны 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>
                <a:solidFill>
                  <a:srgbClr val="002060"/>
                </a:solidFill>
              </a:rPr>
              <a:t>Массовые скрининговые программы в странах Северной Америки и Западной Европы за последнее десятилетие снизили заболеваемость РШМ на 70-80%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612D57-A461-4809-BC0F-F3F22A3029E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Каждый случай инвазивного РШМ следует считать последствием упущенных возможностей диагностики на стадиях  предрака, лечение которых становится вторичным способом профилактики РШМ. 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91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839623-9976-425F-9F45-8A4FD84A735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6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EA2CC-571A-42A3-8139-B21FF3EBA25E}" type="datetimeFigureOut">
              <a:rPr lang="ru-RU"/>
              <a:pPr>
                <a:defRPr/>
              </a:pPr>
              <a:t>16.02.2017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5D639-178A-45A2-972F-19249AACCD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BA778-D2CA-44A2-89FC-993B5FB0E738}" type="datetimeFigureOut">
              <a:rPr lang="ru-RU"/>
              <a:pPr>
                <a:defRPr/>
              </a:pPr>
              <a:t>16.02.2017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26F9D-DC73-4C72-8FAC-0ABDBA3DD9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60C26-62FE-4BAD-8A58-6B7A24105C31}" type="datetimeFigureOut">
              <a:rPr lang="ru-RU"/>
              <a:pPr>
                <a:defRPr/>
              </a:pPr>
              <a:t>16.02.2017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94BF9-1058-4D76-A086-5B2614EE8C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686A5-1B29-41EF-9A34-3F0E41E0F657}" type="datetimeFigureOut">
              <a:rPr lang="ru-RU"/>
              <a:pPr>
                <a:defRPr/>
              </a:pPr>
              <a:t>16.02.2017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7FD03-87A7-445F-9E29-2C03CAD9B1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58E19-8EA3-47C1-9AF8-4113EAE8B5DB}" type="datetimeFigureOut">
              <a:rPr lang="ru-RU"/>
              <a:pPr>
                <a:defRPr/>
              </a:pPr>
              <a:t>16.02.2017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9F32A-BFA3-4BB7-A901-7A174B1DF9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47438-2D81-4F97-AC7F-B5006CEFD07A}" type="datetimeFigureOut">
              <a:rPr lang="ru-RU"/>
              <a:pPr>
                <a:defRPr/>
              </a:pPr>
              <a:t>16.02.2017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A0C30-23B2-4775-AA13-0C0ABF8CBD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/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118D5-E342-4EE3-A68C-74240CE1C253}" type="datetimeFigureOut">
              <a:rPr lang="ru-RU"/>
              <a:pPr>
                <a:defRPr/>
              </a:pPr>
              <a:t>16.02.2017</a:t>
            </a:fld>
            <a:endParaRPr lang="ru-RU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73B1C-22AF-4123-AAF8-43649629E7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BD4E3-9E63-4476-AA97-CD33AFE917B5}" type="datetimeFigureOut">
              <a:rPr lang="ru-RU"/>
              <a:pPr>
                <a:defRPr/>
              </a:pPr>
              <a:t>16.02.2017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267BC-EFDF-4731-8AB0-1BA1F478A5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7290B-B25F-453A-B4E2-D45202E5C0D3}" type="datetimeFigureOut">
              <a:rPr lang="ru-RU"/>
              <a:pPr>
                <a:defRPr/>
              </a:pPr>
              <a:t>16.02.2017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95511-D8A1-4028-9246-7A639962A6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649A0-32D1-4BCE-92B5-BE59908B5F58}" type="datetimeFigureOut">
              <a:rPr lang="ru-RU"/>
              <a:pPr>
                <a:defRPr/>
              </a:pPr>
              <a:t>16.02.2017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EC574-D934-40FC-8593-5ACED410AB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DF45E-FD73-49F4-B172-10DAB3ECF63A}" type="datetimeFigureOut">
              <a:rPr lang="ru-RU"/>
              <a:pPr>
                <a:defRPr/>
              </a:pPr>
              <a:t>16.02.2017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262D5-22FD-4294-87A7-6F9CEB47AD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CDD181-6714-464C-86AC-B759AC3D7856}" type="datetimeFigureOut">
              <a:rPr lang="ru-RU"/>
              <a:pPr>
                <a:defRPr/>
              </a:pPr>
              <a:t>16.02.2017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0A58CB20-108B-43C8-B7FC-8F36D05BA7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05" r:id="rId2"/>
    <p:sldLayoutId id="2147483913" r:id="rId3"/>
    <p:sldLayoutId id="2147483906" r:id="rId4"/>
    <p:sldLayoutId id="2147483914" r:id="rId5"/>
    <p:sldLayoutId id="2147483907" r:id="rId6"/>
    <p:sldLayoutId id="2147483908" r:id="rId7"/>
    <p:sldLayoutId id="2147483915" r:id="rId8"/>
    <p:sldLayoutId id="2147483909" r:id="rId9"/>
    <p:sldLayoutId id="2147483910" r:id="rId10"/>
    <p:sldLayoutId id="214748391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3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ru-RU" sz="3200" b="1" smtClean="0">
                <a:solidFill>
                  <a:srgbClr val="180A7C"/>
                </a:solidFill>
              </a:rPr>
              <a:t>Цитологический скрининг рака шейки матки: от рутинного исследования  до жидкостной цитологии </a:t>
            </a:r>
          </a:p>
        </p:txBody>
      </p:sp>
      <p:sp>
        <p:nvSpPr>
          <p:cNvPr id="14339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1403350" y="5229225"/>
            <a:ext cx="6858000" cy="990600"/>
          </a:xfrm>
        </p:spPr>
        <p:txBody>
          <a:bodyPr/>
          <a:lstStyle/>
          <a:p>
            <a:pPr algn="r" eaLnBrk="1" hangingPunct="1"/>
            <a:r>
              <a:rPr lang="ru-RU" sz="2400" b="1" smtClean="0">
                <a:solidFill>
                  <a:srgbClr val="295CFF"/>
                </a:solidFill>
              </a:rPr>
              <a:t>Сучинова Булгун</a:t>
            </a:r>
          </a:p>
          <a:p>
            <a:pPr algn="r" eaLnBrk="1" hangingPunct="1"/>
            <a:r>
              <a:rPr lang="ru-RU" sz="2400" b="1" smtClean="0">
                <a:solidFill>
                  <a:srgbClr val="295CFF"/>
                </a:solidFill>
              </a:rPr>
              <a:t>201</a:t>
            </a:r>
            <a:r>
              <a:rPr lang="en-US" sz="2400" b="1" smtClean="0">
                <a:solidFill>
                  <a:srgbClr val="295CFF"/>
                </a:solidFill>
              </a:rPr>
              <a:t>7</a:t>
            </a:r>
            <a:r>
              <a:rPr lang="ru-RU" sz="2400" b="1" smtClean="0">
                <a:solidFill>
                  <a:srgbClr val="295CFF"/>
                </a:solidFill>
              </a:rPr>
              <a:t> год</a:t>
            </a:r>
          </a:p>
        </p:txBody>
      </p:sp>
      <p:pic>
        <p:nvPicPr>
          <p:cNvPr id="14340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5154613"/>
            <a:ext cx="266541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684213" y="5300663"/>
            <a:ext cx="7775575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2" name="Рисунок 7" descr="Рисунок1.jpg"/>
          <p:cNvPicPr>
            <a:picLocks noChangeAspect="1"/>
          </p:cNvPicPr>
          <p:nvPr/>
        </p:nvPicPr>
        <p:blipFill>
          <a:blip r:embed="rId3"/>
          <a:srcRect l="1167"/>
          <a:stretch>
            <a:fillRect/>
          </a:stretch>
        </p:blipFill>
        <p:spPr bwMode="auto">
          <a:xfrm>
            <a:off x="755650" y="0"/>
            <a:ext cx="7632700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1258888" y="765175"/>
            <a:ext cx="6781800" cy="1081088"/>
          </a:xfrm>
        </p:spPr>
        <p:txBody>
          <a:bodyPr/>
          <a:lstStyle/>
          <a:p>
            <a:pPr algn="ctr" eaLnBrk="1" hangingPunct="1"/>
            <a:r>
              <a:rPr lang="ru-RU" sz="4000" smtClean="0">
                <a:solidFill>
                  <a:srgbClr val="FF0000"/>
                </a:solidFill>
              </a:rPr>
              <a:t>Значение ПАП-теста</a:t>
            </a:r>
          </a:p>
        </p:txBody>
      </p:sp>
      <p:sp>
        <p:nvSpPr>
          <p:cNvPr id="25602" name="Объект 2"/>
          <p:cNvSpPr>
            <a:spLocks noGrp="1"/>
          </p:cNvSpPr>
          <p:nvPr>
            <p:ph idx="1"/>
          </p:nvPr>
        </p:nvSpPr>
        <p:spPr>
          <a:xfrm>
            <a:off x="827088" y="1412875"/>
            <a:ext cx="7543800" cy="4389438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180A7C"/>
                </a:solidFill>
              </a:rPr>
              <a:t>Достоверность ПАП-теста при диагностики дисплазий и рака- до 96% </a:t>
            </a:r>
          </a:p>
          <a:p>
            <a:pPr eaLnBrk="1" hangingPunct="1">
              <a:buFont typeface="Arial" charset="0"/>
              <a:buNone/>
            </a:pPr>
            <a:endParaRPr lang="ru-RU" smtClean="0">
              <a:solidFill>
                <a:srgbClr val="180A7C"/>
              </a:solidFill>
            </a:endParaRPr>
          </a:p>
          <a:p>
            <a:pPr eaLnBrk="1" hangingPunct="1"/>
            <a:r>
              <a:rPr lang="ru-RU" smtClean="0">
                <a:solidFill>
                  <a:srgbClr val="180A7C"/>
                </a:solidFill>
              </a:rPr>
              <a:t>Снижение смертности от РШМ на 70-90% </a:t>
            </a:r>
          </a:p>
          <a:p>
            <a:pPr eaLnBrk="1" hangingPunct="1">
              <a:buFont typeface="Arial" charset="0"/>
              <a:buNone/>
            </a:pPr>
            <a:endParaRPr lang="ru-RU" smtClean="0">
              <a:solidFill>
                <a:srgbClr val="180A7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1"/>
          <p:cNvSpPr txBox="1">
            <a:spLocks noChangeArrowheads="1"/>
          </p:cNvSpPr>
          <p:nvPr/>
        </p:nvSpPr>
        <p:spPr bwMode="auto">
          <a:xfrm>
            <a:off x="971550" y="549275"/>
            <a:ext cx="73453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2060"/>
                </a:solidFill>
                <a:latin typeface="Times New Roman" pitchFamily="18" charset="0"/>
              </a:rPr>
              <a:t>Причины ошибочных цитологических заключений:  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195513" y="1503363"/>
            <a:ext cx="2160587" cy="630237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356100" y="1503363"/>
            <a:ext cx="1800225" cy="630237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28" name="TextBox 10"/>
          <p:cNvSpPr txBox="1">
            <a:spLocks noChangeArrowheads="1"/>
          </p:cNvSpPr>
          <p:nvPr/>
        </p:nvSpPr>
        <p:spPr bwMode="auto">
          <a:xfrm>
            <a:off x="684213" y="2349500"/>
            <a:ext cx="33115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70–90% </a:t>
            </a:r>
          </a:p>
          <a:p>
            <a:r>
              <a:rPr lang="ru-RU" sz="2400">
                <a:solidFill>
                  <a:srgbClr val="002060"/>
                </a:solidFill>
                <a:latin typeface="Times New Roman" pitchFamily="18" charset="0"/>
              </a:rPr>
              <a:t>неадекватный забор материала 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26629" name="TextBox 11"/>
          <p:cNvSpPr txBox="1">
            <a:spLocks noChangeArrowheads="1"/>
          </p:cNvSpPr>
          <p:nvPr/>
        </p:nvSpPr>
        <p:spPr bwMode="auto">
          <a:xfrm>
            <a:off x="6227763" y="2349500"/>
            <a:ext cx="1873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10–30% </a:t>
            </a:r>
            <a:r>
              <a:rPr lang="ru-RU" sz="2400">
                <a:solidFill>
                  <a:srgbClr val="002060"/>
                </a:solidFill>
                <a:latin typeface="Times New Roman" pitchFamily="18" charset="0"/>
              </a:rPr>
              <a:t>ошибка цитолога 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4159250" y="3751263"/>
            <a:ext cx="484188" cy="9794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631" name="TextBox 15"/>
          <p:cNvSpPr txBox="1">
            <a:spLocks noChangeArrowheads="1"/>
          </p:cNvSpPr>
          <p:nvPr/>
        </p:nvSpPr>
        <p:spPr bwMode="auto">
          <a:xfrm>
            <a:off x="971550" y="5016500"/>
            <a:ext cx="712946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  <a:latin typeface="Times New Roman" pitchFamily="18" charset="0"/>
              </a:rPr>
              <a:t>РЕШЕНИЕ:  </a:t>
            </a:r>
          </a:p>
          <a:p>
            <a:pPr algn="ctr"/>
            <a:r>
              <a:rPr lang="ru-RU" sz="3200" b="1">
                <a:solidFill>
                  <a:srgbClr val="FF0000"/>
                </a:solidFill>
                <a:latin typeface="Times New Roman" pitchFamily="18" charset="0"/>
              </a:rPr>
              <a:t>ЖИДКОСТНАЯ ЦИТОЛОГИЯ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04813"/>
            <a:ext cx="2746375" cy="327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Рисунок 8" descr="61ece1bd55864e9eb04c12fe97e22e0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929063"/>
            <a:ext cx="4500562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Содержимое 7" descr="mazok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86188"/>
            <a:ext cx="4357688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4" descr="mazok-na-onkotsitologiju-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6238" y="0"/>
            <a:ext cx="4211637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ъект 2"/>
          <p:cNvSpPr>
            <a:spLocks noGrp="1"/>
          </p:cNvSpPr>
          <p:nvPr>
            <p:ph idx="1"/>
          </p:nvPr>
        </p:nvSpPr>
        <p:spPr>
          <a:xfrm>
            <a:off x="395288" y="-892175"/>
            <a:ext cx="8229600" cy="6481763"/>
          </a:xfrm>
        </p:spPr>
        <p:txBody>
          <a:bodyPr/>
          <a:lstStyle/>
          <a:p>
            <a:pPr marL="68263" indent="0" algn="ctr" eaLnBrk="1" hangingPunct="1">
              <a:buFont typeface="Arial" charset="0"/>
              <a:buNone/>
            </a:pPr>
            <a:r>
              <a:rPr lang="ru-RU" sz="4000" b="1" smtClean="0">
                <a:solidFill>
                  <a:srgbClr val="FF0000"/>
                </a:solidFill>
                <a:latin typeface="Impact" pitchFamily="34" charset="0"/>
              </a:rPr>
              <a:t>ЖИДКОСТНАЯ ЦИТОЛОГИЯ</a:t>
            </a:r>
          </a:p>
          <a:p>
            <a:pPr marL="68263" indent="0" eaLnBrk="1" hangingPunct="1"/>
            <a:r>
              <a:rPr lang="ru-RU" sz="2800" smtClean="0">
                <a:solidFill>
                  <a:srgbClr val="002060"/>
                </a:solidFill>
              </a:rPr>
              <a:t>стандартизированные монослойные препараты с </a:t>
            </a:r>
            <a:r>
              <a:rPr lang="ru-RU" sz="2800" u="sng" smtClean="0">
                <a:solidFill>
                  <a:srgbClr val="002060"/>
                </a:solidFill>
              </a:rPr>
              <a:t>чистым фоном</a:t>
            </a:r>
          </a:p>
          <a:p>
            <a:pPr marL="68263" indent="0" eaLnBrk="1" hangingPunct="1"/>
            <a:r>
              <a:rPr lang="ru-RU" sz="2800" smtClean="0">
                <a:solidFill>
                  <a:srgbClr val="002060"/>
                </a:solidFill>
              </a:rPr>
              <a:t>клеточные мазки даже при скудном заборе материала </a:t>
            </a:r>
          </a:p>
          <a:p>
            <a:pPr marL="68263" indent="0" eaLnBrk="1" hangingPunct="1"/>
            <a:r>
              <a:rPr lang="ru-RU" sz="2800" smtClean="0">
                <a:solidFill>
                  <a:srgbClr val="002060"/>
                </a:solidFill>
              </a:rPr>
              <a:t>возможность автоматизации первичного анализа мазков</a:t>
            </a:r>
          </a:p>
        </p:txBody>
      </p:sp>
      <p:pic>
        <p:nvPicPr>
          <p:cNvPr id="28674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3789363"/>
            <a:ext cx="2670175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 стрелкой 3"/>
          <p:cNvCxnSpPr/>
          <p:nvPr/>
        </p:nvCxnSpPr>
        <p:spPr>
          <a:xfrm flipH="1">
            <a:off x="1619250" y="4508500"/>
            <a:ext cx="1584325" cy="863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867400" y="4437063"/>
            <a:ext cx="1506538" cy="863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7" name="TextBox 10"/>
          <p:cNvSpPr txBox="1">
            <a:spLocks noChangeArrowheads="1"/>
          </p:cNvSpPr>
          <p:nvPr/>
        </p:nvSpPr>
        <p:spPr bwMode="auto">
          <a:xfrm>
            <a:off x="7451725" y="5300663"/>
            <a:ext cx="1512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180A7C"/>
                </a:solidFill>
                <a:latin typeface="Times New Roman" pitchFamily="18" charset="0"/>
              </a:rPr>
              <a:t>ПЦР</a:t>
            </a:r>
          </a:p>
        </p:txBody>
      </p:sp>
      <p:sp>
        <p:nvSpPr>
          <p:cNvPr id="28678" name="Text Box 25"/>
          <p:cNvSpPr txBox="1">
            <a:spLocks noChangeArrowheads="1"/>
          </p:cNvSpPr>
          <p:nvPr/>
        </p:nvSpPr>
        <p:spPr bwMode="auto">
          <a:xfrm>
            <a:off x="323850" y="5445125"/>
            <a:ext cx="1871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180A7C"/>
                </a:solidFill>
                <a:latin typeface="Times New Roman" pitchFamily="18" charset="0"/>
              </a:rPr>
              <a:t>ИЦХ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875" y="1287463"/>
            <a:ext cx="6243638" cy="5570537"/>
          </a:xfrm>
        </p:spPr>
      </p:pic>
      <p:pic>
        <p:nvPicPr>
          <p:cNvPr id="29698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4149725"/>
            <a:ext cx="431958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Прямоугольник 1"/>
          <p:cNvSpPr>
            <a:spLocks noChangeArrowheads="1"/>
          </p:cNvSpPr>
          <p:nvPr/>
        </p:nvSpPr>
        <p:spPr bwMode="auto">
          <a:xfrm>
            <a:off x="539750" y="260350"/>
            <a:ext cx="792003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  <a:latin typeface="Times New Roman" pitchFamily="18" charset="0"/>
              </a:rPr>
              <a:t>Автоматизированная система анализа препаратов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3946525" cy="2852738"/>
          </a:xfrm>
        </p:spPr>
      </p:pic>
      <p:pic>
        <p:nvPicPr>
          <p:cNvPr id="30722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52913" y="-42863"/>
            <a:ext cx="4859337" cy="2895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44863"/>
            <a:ext cx="3995738" cy="351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Рисунок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4838" y="3344863"/>
            <a:ext cx="4535487" cy="351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175" y="476250"/>
            <a:ext cx="4383088" cy="3025775"/>
          </a:xfrm>
        </p:spPr>
      </p:pic>
      <p:pic>
        <p:nvPicPr>
          <p:cNvPr id="31746" name="Рисунок 2" descr="candida-pod-mikroskopo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5525" y="476250"/>
            <a:ext cx="4322763" cy="30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3502025"/>
            <a:ext cx="429895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5" descr="7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720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Рисунок 4" descr="ThinPrep_1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3214688"/>
            <a:ext cx="5572125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ъект 2"/>
          <p:cNvSpPr>
            <a:spLocks noGrp="1"/>
          </p:cNvSpPr>
          <p:nvPr>
            <p:ph idx="1"/>
          </p:nvPr>
        </p:nvSpPr>
        <p:spPr>
          <a:xfrm>
            <a:off x="395288" y="188913"/>
            <a:ext cx="8258175" cy="3336925"/>
          </a:xfrm>
        </p:spPr>
        <p:txBody>
          <a:bodyPr/>
          <a:lstStyle/>
          <a:p>
            <a:pPr marL="68263" indent="0" algn="ctr" eaLnBrk="1" hangingPunct="1">
              <a:buFont typeface="Arial" charset="0"/>
              <a:buNone/>
            </a:pPr>
            <a:r>
              <a:rPr lang="ru-RU" smtClean="0"/>
              <a:t> </a:t>
            </a:r>
            <a:r>
              <a:rPr lang="ru-RU" sz="4000" smtClean="0">
                <a:solidFill>
                  <a:srgbClr val="FF0000"/>
                </a:solidFill>
              </a:rPr>
              <a:t>ПРЕИМУЩЕСТВА ЖЦ ПЕРЕД ТЦ</a:t>
            </a:r>
          </a:p>
          <a:p>
            <a:pPr marL="68263" indent="0" algn="ctr" eaLnBrk="1" hangingPunct="1">
              <a:buFont typeface="Arial" charset="0"/>
              <a:buNone/>
            </a:pPr>
            <a:r>
              <a:rPr lang="ru-RU" smtClean="0"/>
              <a:t> </a:t>
            </a:r>
          </a:p>
          <a:p>
            <a:pPr marL="68263" indent="0" eaLnBrk="1" hangingPunct="1">
              <a:buFont typeface="Arial" charset="0"/>
              <a:buNone/>
            </a:pPr>
            <a:r>
              <a:rPr lang="ru-RU" smtClean="0">
                <a:solidFill>
                  <a:srgbClr val="002060"/>
                </a:solidFill>
              </a:rPr>
              <a:t>1. ↓  числа ложноотрицательных результатов</a:t>
            </a:r>
          </a:p>
          <a:p>
            <a:pPr marL="68263" indent="0" eaLnBrk="1" hangingPunct="1">
              <a:buFont typeface="Arial" charset="0"/>
              <a:buNone/>
            </a:pPr>
            <a:r>
              <a:rPr lang="ru-RU" smtClean="0">
                <a:solidFill>
                  <a:srgbClr val="002060"/>
                </a:solidFill>
                <a:latin typeface="Calibri" pitchFamily="34" charset="0"/>
              </a:rPr>
              <a:t>2. ↑ </a:t>
            </a:r>
            <a:r>
              <a:rPr lang="ru-RU" smtClean="0">
                <a:solidFill>
                  <a:srgbClr val="002060"/>
                </a:solidFill>
              </a:rPr>
              <a:t>точности  и производительности  скрининга</a:t>
            </a:r>
          </a:p>
          <a:p>
            <a:pPr marL="68263" indent="0" eaLnBrk="1" hangingPunct="1">
              <a:buFont typeface="Arial" charset="0"/>
              <a:buNone/>
            </a:pPr>
            <a:r>
              <a:rPr lang="ru-RU" smtClean="0">
                <a:solidFill>
                  <a:srgbClr val="180A7C"/>
                </a:solidFill>
              </a:rPr>
              <a:t>3. Один образец = много тестов</a:t>
            </a:r>
          </a:p>
          <a:p>
            <a:pPr marL="68263" indent="0" eaLnBrk="1" hangingPunct="1">
              <a:buFont typeface="Arial" charset="0"/>
              <a:buNone/>
            </a:pPr>
            <a:r>
              <a:rPr lang="ru-RU" smtClean="0">
                <a:solidFill>
                  <a:srgbClr val="180A7C"/>
                </a:solidFill>
              </a:rPr>
              <a:t>4. Банк образцов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39750" y="3284538"/>
          <a:ext cx="7777163" cy="17287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2592288"/>
                <a:gridCol w="2592288"/>
              </a:tblGrid>
              <a:tr h="5760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Чувствительность,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Специфичность</a:t>
                      </a:r>
                      <a:r>
                        <a:rPr lang="ru-RU" baseline="0" dirty="0" smtClean="0"/>
                        <a:t>, </a:t>
                      </a:r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ru-RU" dirty="0" smtClean="0"/>
                        <a:t>Традиционная</a:t>
                      </a:r>
                      <a:r>
                        <a:rPr lang="ru-RU" baseline="0" dirty="0" smtClean="0"/>
                        <a:t> Ц.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34,5-89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36-76,9</a:t>
                      </a:r>
                      <a:endParaRPr lang="ru-RU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ru-RU" dirty="0" smtClean="0"/>
                        <a:t>Жидкостная Ц.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71,4- 95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58-76,2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812" name="Text Box 27"/>
          <p:cNvSpPr txBox="1">
            <a:spLocks noChangeArrowheads="1"/>
          </p:cNvSpPr>
          <p:nvPr/>
        </p:nvSpPr>
        <p:spPr bwMode="auto">
          <a:xfrm>
            <a:off x="684213" y="5229225"/>
            <a:ext cx="7416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FF0000"/>
                </a:solidFill>
                <a:latin typeface="Times New Roman" pitchFamily="18" charset="0"/>
              </a:rPr>
              <a:t>Недостатки:</a:t>
            </a:r>
            <a:r>
              <a:rPr lang="ru-RU" sz="2400">
                <a:latin typeface="Times New Roman" pitchFamily="18" charset="0"/>
              </a:rPr>
              <a:t> </a:t>
            </a:r>
            <a:r>
              <a:rPr lang="ru-RU" sz="2400">
                <a:solidFill>
                  <a:srgbClr val="180A7C"/>
                </a:solidFill>
                <a:latin typeface="Times New Roman" pitchFamily="18" charset="0"/>
              </a:rPr>
              <a:t>требует дорогостоящей импортной аппаратуры и расходных реагентов</a:t>
            </a:r>
            <a:r>
              <a:rPr lang="ru-RU" sz="240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ъект 2"/>
          <p:cNvSpPr>
            <a:spLocks noGrp="1"/>
          </p:cNvSpPr>
          <p:nvPr>
            <p:ph idx="4294967295"/>
          </p:nvPr>
        </p:nvSpPr>
        <p:spPr>
          <a:xfrm>
            <a:off x="468313" y="765175"/>
            <a:ext cx="8218487" cy="5157788"/>
          </a:xfrm>
        </p:spPr>
        <p:txBody>
          <a:bodyPr anchor="t"/>
          <a:lstStyle/>
          <a:p>
            <a:pPr eaLnBrk="1" hangingPunct="1">
              <a:buFont typeface="Arial" charset="0"/>
              <a:buNone/>
            </a:pPr>
            <a:endParaRPr lang="en-US" sz="1800" b="1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b="1" smtClean="0">
                <a:solidFill>
                  <a:srgbClr val="000066"/>
                </a:solidFill>
              </a:rPr>
              <a:t>Приказ Министерства здравоохранения РФ </a:t>
            </a:r>
          </a:p>
          <a:p>
            <a:pPr eaLnBrk="1" hangingPunct="1">
              <a:buFont typeface="Arial" charset="0"/>
              <a:buNone/>
            </a:pPr>
            <a:r>
              <a:rPr lang="ru-RU" b="1" smtClean="0">
                <a:solidFill>
                  <a:srgbClr val="000066"/>
                </a:solidFill>
              </a:rPr>
              <a:t>от 3 февраля 2015 г. № 36ан </a:t>
            </a:r>
          </a:p>
          <a:p>
            <a:pPr eaLnBrk="1" hangingPunct="1">
              <a:buFont typeface="Arial" charset="0"/>
              <a:buNone/>
            </a:pPr>
            <a:r>
              <a:rPr lang="ru-RU" b="1" smtClean="0">
                <a:solidFill>
                  <a:srgbClr val="000066"/>
                </a:solidFill>
              </a:rPr>
              <a:t>"Об утверждении порядка проведения диспансеризации</a:t>
            </a:r>
          </a:p>
          <a:p>
            <a:pPr eaLnBrk="1" hangingPunct="1">
              <a:buFont typeface="Arial" charset="0"/>
              <a:buNone/>
            </a:pPr>
            <a:r>
              <a:rPr lang="ru-RU" b="1" smtClean="0">
                <a:solidFill>
                  <a:srgbClr val="000066"/>
                </a:solidFill>
              </a:rPr>
              <a:t>определенных групп взрослого населения» </a:t>
            </a:r>
          </a:p>
          <a:p>
            <a:pPr eaLnBrk="1" hangingPunct="1">
              <a:buFont typeface="Arial" charset="0"/>
              <a:buNone/>
            </a:pPr>
            <a:endParaRPr lang="ru-RU" b="1" smtClean="0">
              <a:solidFill>
                <a:srgbClr val="000066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ru-RU" sz="2200" smtClean="0">
                <a:solidFill>
                  <a:srgbClr val="000066"/>
                </a:solidFill>
              </a:rPr>
              <a:t>   </a:t>
            </a:r>
            <a:r>
              <a:rPr lang="ru-RU" smtClean="0">
                <a:solidFill>
                  <a:srgbClr val="000066"/>
                </a:solidFill>
              </a:rPr>
              <a:t>Пункт №8  приказа: «осмотр фельдшером (акушеркой) с взятием мазка с поверхности шейки матки и цервикального канала на цитологическое исследование (для женщин в возрасте от 21 года до 69 лет включительно)  </a:t>
            </a:r>
            <a:r>
              <a:rPr lang="ru-RU" b="1" u="sng" smtClean="0">
                <a:solidFill>
                  <a:srgbClr val="FF0000"/>
                </a:solidFill>
              </a:rPr>
              <a:t>с окрашиванием по Папаниколау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900" y="2349500"/>
            <a:ext cx="4252913" cy="4429125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688" y="1412875"/>
            <a:ext cx="4537075" cy="4103688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  <p:sp>
        <p:nvSpPr>
          <p:cNvPr id="15363" name="TextBox 7"/>
          <p:cNvSpPr txBox="1">
            <a:spLocks noChangeArrowheads="1"/>
          </p:cNvSpPr>
          <p:nvPr/>
        </p:nvSpPr>
        <p:spPr bwMode="auto">
          <a:xfrm>
            <a:off x="663575" y="476250"/>
            <a:ext cx="785812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FF0000"/>
                </a:solidFill>
                <a:latin typeface="Times New Roman" pitchFamily="18" charset="0"/>
              </a:rPr>
              <a:t>Рак шейки матки (РШМ): </a:t>
            </a:r>
          </a:p>
          <a:p>
            <a:pPr algn="ctr"/>
            <a:endParaRPr lang="ru-RU" sz="2000" b="1">
              <a:solidFill>
                <a:srgbClr val="002060"/>
              </a:solidFill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>
          <a:xfrm>
            <a:off x="404813" y="115888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4000" b="1" smtClean="0">
                <a:solidFill>
                  <a:srgbClr val="FF0000"/>
                </a:solidFill>
              </a:rPr>
              <a:t>Методика Папаниколау </a:t>
            </a:r>
          </a:p>
        </p:txBody>
      </p:sp>
      <p:sp>
        <p:nvSpPr>
          <p:cNvPr id="35842" name="Содержимое 2"/>
          <p:cNvSpPr>
            <a:spLocks noGrp="1"/>
          </p:cNvSpPr>
          <p:nvPr>
            <p:ph idx="1"/>
          </p:nvPr>
        </p:nvSpPr>
        <p:spPr>
          <a:xfrm>
            <a:off x="0" y="1989138"/>
            <a:ext cx="5545138" cy="38163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b="1" u="sng" smtClean="0">
                <a:solidFill>
                  <a:srgbClr val="180A7C"/>
                </a:solidFill>
              </a:rPr>
              <a:t>Разработана специально для цервикального скрининга </a:t>
            </a:r>
          </a:p>
          <a:p>
            <a:pPr marL="0" indent="0" eaLnBrk="1" hangingPunct="1">
              <a:buFont typeface="Arial" charset="0"/>
              <a:buNone/>
            </a:pPr>
            <a:endParaRPr lang="ru-RU" b="1" u="sng" smtClean="0">
              <a:solidFill>
                <a:srgbClr val="180A7C"/>
              </a:solidFill>
            </a:endParaRPr>
          </a:p>
          <a:p>
            <a:pPr marL="0" indent="0" eaLnBrk="1" hangingPunct="1">
              <a:buFont typeface="Arial" charset="0"/>
              <a:buNone/>
            </a:pPr>
            <a:r>
              <a:rPr lang="ru-RU" u="sng" smtClean="0">
                <a:solidFill>
                  <a:srgbClr val="00B0F0"/>
                </a:solidFill>
              </a:rPr>
              <a:t>Ядро</a:t>
            </a:r>
            <a:r>
              <a:rPr lang="ru-RU" smtClean="0">
                <a:solidFill>
                  <a:srgbClr val="002060"/>
                </a:solidFill>
              </a:rPr>
              <a:t>- гематоксилин Гарриса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u="sng" smtClean="0">
                <a:solidFill>
                  <a:srgbClr val="00B0F0"/>
                </a:solidFill>
              </a:rPr>
              <a:t>цитоплазма: 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mtClean="0">
                <a:solidFill>
                  <a:srgbClr val="002060"/>
                </a:solidFill>
              </a:rPr>
              <a:t>    </a:t>
            </a:r>
            <a:r>
              <a:rPr lang="ru-RU" b="1" smtClean="0">
                <a:solidFill>
                  <a:srgbClr val="002060"/>
                </a:solidFill>
              </a:rPr>
              <a:t> </a:t>
            </a:r>
            <a:r>
              <a:rPr lang="en-US" b="1" smtClean="0">
                <a:solidFill>
                  <a:srgbClr val="002060"/>
                </a:solidFill>
              </a:rPr>
              <a:t>OG6</a:t>
            </a:r>
            <a:r>
              <a:rPr lang="ru-RU" smtClean="0">
                <a:solidFill>
                  <a:srgbClr val="002060"/>
                </a:solidFill>
              </a:rPr>
              <a:t>- кератинизированные эпителиоциты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mtClean="0">
                <a:solidFill>
                  <a:srgbClr val="002060"/>
                </a:solidFill>
              </a:rPr>
              <a:t>     </a:t>
            </a:r>
            <a:r>
              <a:rPr lang="en-US" b="1" smtClean="0">
                <a:solidFill>
                  <a:srgbClr val="002060"/>
                </a:solidFill>
              </a:rPr>
              <a:t>EA</a:t>
            </a:r>
            <a:r>
              <a:rPr lang="en-US" smtClean="0">
                <a:solidFill>
                  <a:srgbClr val="002060"/>
                </a:solidFill>
              </a:rPr>
              <a:t> </a:t>
            </a:r>
            <a:r>
              <a:rPr lang="ru-RU" b="1" smtClean="0">
                <a:solidFill>
                  <a:srgbClr val="002060"/>
                </a:solidFill>
              </a:rPr>
              <a:t>50</a:t>
            </a:r>
            <a:r>
              <a:rPr lang="ru-RU" smtClean="0">
                <a:solidFill>
                  <a:srgbClr val="002060"/>
                </a:solidFill>
              </a:rPr>
              <a:t>- эозин и светло-зеленый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mtClean="0">
                <a:solidFill>
                  <a:srgbClr val="002060"/>
                </a:solidFill>
              </a:rPr>
              <a:t>  степень созревания цитоплазмы</a:t>
            </a:r>
          </a:p>
          <a:p>
            <a:pPr marL="0" indent="0" eaLnBrk="1" hangingPunct="1">
              <a:buFont typeface="Arial" charset="0"/>
              <a:buNone/>
            </a:pPr>
            <a:endParaRPr lang="ru-RU" smtClean="0">
              <a:solidFill>
                <a:srgbClr val="002060"/>
              </a:solidFill>
            </a:endParaRPr>
          </a:p>
          <a:p>
            <a:pPr marL="0" indent="0" eaLnBrk="1" hangingPunct="1">
              <a:buFont typeface="Arial" charset="0"/>
              <a:buNone/>
            </a:pPr>
            <a:endParaRPr lang="en-US" smtClean="0">
              <a:solidFill>
                <a:srgbClr val="002060"/>
              </a:solidFill>
            </a:endParaRPr>
          </a:p>
        </p:txBody>
      </p:sp>
      <p:pic>
        <p:nvPicPr>
          <p:cNvPr id="35843" name="Содержимое 3" descr="pap_stain__96213.1447179077.1280.128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8013" y="1844675"/>
            <a:ext cx="3455987" cy="324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115888"/>
            <a:ext cx="410527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4344988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Рисунок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3357563"/>
            <a:ext cx="4344988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Рисунок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9338" y="3357563"/>
            <a:ext cx="4033837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Рисунок 5" descr="screen_shot_2014-10-03_at_111053_pm-148D923FF6B69292DAB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2708275"/>
            <a:ext cx="54356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Рисунок 4" descr="6.8.jpg"/>
          <p:cNvPicPr>
            <a:picLocks noChangeAspect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404813"/>
            <a:ext cx="5189538" cy="38862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188913"/>
            <a:ext cx="4895850" cy="4741862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Преимущества методики </a:t>
            </a:r>
            <a:r>
              <a:rPr lang="ru-RU" sz="2800" b="1" dirty="0" err="1" smtClean="0">
                <a:solidFill>
                  <a:srgbClr val="FF0000"/>
                </a:solidFill>
              </a:rPr>
              <a:t>Папаниколау</a:t>
            </a:r>
            <a:r>
              <a:rPr lang="ru-RU" sz="2800" b="1" dirty="0" smtClean="0">
                <a:solidFill>
                  <a:srgbClr val="FF0000"/>
                </a:solidFill>
              </a:rPr>
              <a:t>: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Ядерные признаки: </a:t>
            </a:r>
            <a:r>
              <a:rPr lang="ru-RU" dirty="0" smtClean="0">
                <a:solidFill>
                  <a:srgbClr val="002060"/>
                </a:solidFill>
              </a:rPr>
              <a:t>структура хроматина, ядерная мембрана; ядрышки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rgbClr val="00206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err="1" smtClean="0">
                <a:solidFill>
                  <a:srgbClr val="002060"/>
                </a:solidFill>
              </a:rPr>
              <a:t>Плосклеточная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дифференцировка </a:t>
            </a:r>
            <a:r>
              <a:rPr lang="ru-RU" dirty="0">
                <a:solidFill>
                  <a:srgbClr val="002060"/>
                </a:solidFill>
              </a:rPr>
              <a:t>и ороговение клеток плоского </a:t>
            </a:r>
            <a:r>
              <a:rPr lang="ru-RU" dirty="0" smtClean="0">
                <a:solidFill>
                  <a:srgbClr val="002060"/>
                </a:solidFill>
              </a:rPr>
              <a:t>эпителия</a:t>
            </a:r>
            <a:endParaRPr lang="ru-RU" dirty="0"/>
          </a:p>
        </p:txBody>
      </p:sp>
      <p:sp>
        <p:nvSpPr>
          <p:cNvPr id="38914" name="TextBox 3"/>
          <p:cNvSpPr txBox="1">
            <a:spLocks noChangeArrowheads="1"/>
          </p:cNvSpPr>
          <p:nvPr/>
        </p:nvSpPr>
        <p:spPr bwMode="auto">
          <a:xfrm>
            <a:off x="385763" y="4652963"/>
            <a:ext cx="4227512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800" b="1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r>
              <a:rPr lang="ru-RU" sz="2800" b="1">
                <a:solidFill>
                  <a:srgbClr val="FF0000"/>
                </a:solidFill>
                <a:latin typeface="Times New Roman" pitchFamily="18" charset="0"/>
              </a:rPr>
              <a:t>Недостатки:  </a:t>
            </a:r>
          </a:p>
          <a:p>
            <a:pPr algn="ctr"/>
            <a:r>
              <a:rPr lang="ru-RU" sz="2800">
                <a:solidFill>
                  <a:srgbClr val="002060"/>
                </a:solidFill>
                <a:latin typeface="Times New Roman" pitchFamily="18" charset="0"/>
              </a:rPr>
              <a:t>трудоемкая методика</a:t>
            </a:r>
          </a:p>
          <a:p>
            <a:endParaRPr lang="ru-RU">
              <a:latin typeface="Times New Roman" pitchFamily="18" charset="0"/>
            </a:endParaRPr>
          </a:p>
        </p:txBody>
      </p:sp>
      <p:pic>
        <p:nvPicPr>
          <p:cNvPr id="38915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1268413"/>
            <a:ext cx="3808413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3789363"/>
            <a:ext cx="3816350" cy="299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52513" y="849313"/>
            <a:ext cx="2562225" cy="120015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+mn-lt"/>
              </a:rPr>
              <a:t>Гидратация,                 гематоксилин, </a:t>
            </a:r>
            <a:r>
              <a:rPr lang="ru-RU" sz="2400" b="1" dirty="0" err="1">
                <a:solidFill>
                  <a:schemeClr val="bg1"/>
                </a:solidFill>
                <a:latin typeface="+mn-lt"/>
              </a:rPr>
              <a:t>отсинивание</a:t>
            </a:r>
            <a:r>
              <a:rPr lang="ru-RU" sz="2400" b="1" dirty="0">
                <a:latin typeface="+mn-lt"/>
              </a:rPr>
              <a:t>     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795963" y="1108075"/>
            <a:ext cx="792162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39" name="TextBox 13"/>
          <p:cNvSpPr txBox="1">
            <a:spLocks noChangeArrowheads="1"/>
          </p:cNvSpPr>
          <p:nvPr/>
        </p:nvSpPr>
        <p:spPr bwMode="auto">
          <a:xfrm>
            <a:off x="1439863" y="2276475"/>
            <a:ext cx="2174875" cy="461963"/>
          </a:xfrm>
          <a:prstGeom prst="rect">
            <a:avLst/>
          </a:prstGeom>
          <a:solidFill>
            <a:schemeClr val="bg1"/>
          </a:solidFill>
          <a:ln w="12700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дегидратация               </a:t>
            </a:r>
            <a:endParaRPr lang="ru-RU" sz="2400" b="1">
              <a:latin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33625" y="2924175"/>
            <a:ext cx="1266825" cy="4619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rgbClr val="7030A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2060"/>
                </a:solidFill>
                <a:latin typeface="+mn-lt"/>
              </a:rPr>
              <a:t>OG 6</a:t>
            </a:r>
            <a:endParaRPr lang="ru-RU"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9941" name="TextBox 20"/>
          <p:cNvSpPr txBox="1">
            <a:spLocks noChangeArrowheads="1"/>
          </p:cNvSpPr>
          <p:nvPr/>
        </p:nvSpPr>
        <p:spPr bwMode="auto">
          <a:xfrm>
            <a:off x="2139950" y="3743325"/>
            <a:ext cx="1468438" cy="469900"/>
          </a:xfrm>
          <a:prstGeom prst="rect">
            <a:avLst/>
          </a:prstGeom>
          <a:solidFill>
            <a:srgbClr val="92D050"/>
          </a:solidFill>
          <a:ln w="12700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Times New Roman" pitchFamily="18" charset="0"/>
              </a:rPr>
              <a:t>IV</a:t>
            </a:r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: </a:t>
            </a:r>
            <a:r>
              <a:rPr lang="en-US" sz="2400" b="1">
                <a:solidFill>
                  <a:srgbClr val="002060"/>
                </a:solidFill>
                <a:latin typeface="Times New Roman" pitchFamily="18" charset="0"/>
              </a:rPr>
              <a:t>EA50</a:t>
            </a:r>
            <a:endParaRPr lang="ru-RU" sz="2400" b="1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39942" name="TextBox 21"/>
          <p:cNvSpPr txBox="1">
            <a:spLocks noChangeArrowheads="1"/>
          </p:cNvSpPr>
          <p:nvPr/>
        </p:nvSpPr>
        <p:spPr bwMode="auto">
          <a:xfrm>
            <a:off x="1739900" y="4437063"/>
            <a:ext cx="1893888" cy="461962"/>
          </a:xfrm>
          <a:prstGeom prst="rect">
            <a:avLst/>
          </a:prstGeom>
          <a:solidFill>
            <a:schemeClr val="bg1"/>
          </a:solidFill>
          <a:ln w="12700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Times New Roman" pitchFamily="18" charset="0"/>
              </a:rPr>
              <a:t>V</a:t>
            </a:r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: отмывка </a:t>
            </a:r>
          </a:p>
        </p:txBody>
      </p:sp>
      <p:sp>
        <p:nvSpPr>
          <p:cNvPr id="39943" name="TextBox 22"/>
          <p:cNvSpPr txBox="1">
            <a:spLocks noChangeArrowheads="1"/>
          </p:cNvSpPr>
          <p:nvPr/>
        </p:nvSpPr>
        <p:spPr bwMode="auto">
          <a:xfrm>
            <a:off x="523875" y="5157788"/>
            <a:ext cx="3101975" cy="830262"/>
          </a:xfrm>
          <a:prstGeom prst="rect">
            <a:avLst/>
          </a:prstGeom>
          <a:noFill/>
          <a:ln w="12700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imes New Roman" pitchFamily="18" charset="0"/>
              </a:rPr>
              <a:t>VI</a:t>
            </a:r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: подготовка к хранению</a:t>
            </a:r>
          </a:p>
        </p:txBody>
      </p:sp>
      <p:sp>
        <p:nvSpPr>
          <p:cNvPr id="24" name="Объект 2"/>
          <p:cNvSpPr>
            <a:spLocks noGrp="1"/>
          </p:cNvSpPr>
          <p:nvPr>
            <p:ph idx="1"/>
          </p:nvPr>
        </p:nvSpPr>
        <p:spPr>
          <a:xfrm>
            <a:off x="4211638" y="188913"/>
            <a:ext cx="4752975" cy="6048375"/>
          </a:xfrm>
        </p:spPr>
        <p:txBody>
          <a:bodyPr rtlCol="0">
            <a:normAutofit fontScale="77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1. Влажная фиксация спиртовым аэрозолем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2. Проточная вода- 30 сек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3. Гематоксилин - </a:t>
            </a:r>
            <a:r>
              <a:rPr lang="ru-RU" b="1" dirty="0" smtClean="0">
                <a:solidFill>
                  <a:srgbClr val="002060"/>
                </a:solidFill>
              </a:rPr>
              <a:t>2-4 мин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4. промывка в проточной воде – 2 мин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5. Промывка в 96% спирте – 10 сек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6. </a:t>
            </a:r>
            <a:r>
              <a:rPr lang="en-US" b="1" dirty="0" smtClean="0">
                <a:solidFill>
                  <a:srgbClr val="FF0000"/>
                </a:solidFill>
              </a:rPr>
              <a:t>OG 6</a:t>
            </a:r>
            <a:r>
              <a:rPr lang="ru-RU" b="1" dirty="0" smtClean="0">
                <a:solidFill>
                  <a:srgbClr val="FF0000"/>
                </a:solidFill>
              </a:rPr>
              <a:t>- </a:t>
            </a:r>
            <a:r>
              <a:rPr lang="ru-RU" b="1" dirty="0" smtClean="0">
                <a:solidFill>
                  <a:srgbClr val="002060"/>
                </a:solidFill>
              </a:rPr>
              <a:t>3-15 сек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7. Промывка </a:t>
            </a:r>
            <a:r>
              <a:rPr lang="ru-RU" b="1" dirty="0">
                <a:solidFill>
                  <a:srgbClr val="002060"/>
                </a:solidFill>
              </a:rPr>
              <a:t>в 96% </a:t>
            </a:r>
            <a:r>
              <a:rPr lang="ru-RU" b="1" dirty="0" smtClean="0">
                <a:solidFill>
                  <a:srgbClr val="002060"/>
                </a:solidFill>
              </a:rPr>
              <a:t>спирте</a:t>
            </a:r>
            <a:r>
              <a:rPr lang="en-US" b="1" dirty="0" smtClean="0">
                <a:solidFill>
                  <a:srgbClr val="002060"/>
                </a:solidFill>
              </a:rPr>
              <a:t>- 10 </a:t>
            </a:r>
            <a:r>
              <a:rPr lang="ru-RU" b="1" dirty="0" smtClean="0">
                <a:solidFill>
                  <a:srgbClr val="002060"/>
                </a:solidFill>
              </a:rPr>
              <a:t>сек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8. ЕА 50 – </a:t>
            </a:r>
            <a:r>
              <a:rPr lang="ru-RU" b="1" dirty="0" smtClean="0">
                <a:solidFill>
                  <a:srgbClr val="002060"/>
                </a:solidFill>
              </a:rPr>
              <a:t>5-10 мин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9. Промывка в двух сменах 96% спирта по 10 сек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10. Ксилол- 10 сек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11. Заключение в бальзам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12. Покровное стекло</a:t>
            </a:r>
            <a:endParaRPr lang="en-US" b="1" dirty="0" smtClean="0">
              <a:solidFill>
                <a:srgbClr val="002060"/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ru-RU" dirty="0"/>
          </a:p>
        </p:txBody>
      </p:sp>
      <p:sp>
        <p:nvSpPr>
          <p:cNvPr id="39945" name="TextBox 28"/>
          <p:cNvSpPr txBox="1">
            <a:spLocks noChangeArrowheads="1"/>
          </p:cNvSpPr>
          <p:nvPr/>
        </p:nvSpPr>
        <p:spPr bwMode="auto">
          <a:xfrm>
            <a:off x="3714750" y="849313"/>
            <a:ext cx="720725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0">
                <a:solidFill>
                  <a:srgbClr val="002060"/>
                </a:solidFill>
                <a:latin typeface="Calibri" pitchFamily="34" charset="0"/>
              </a:rPr>
              <a:t>{</a:t>
            </a:r>
            <a:endParaRPr lang="ru-RU" sz="800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50" y="981075"/>
            <a:ext cx="7921625" cy="1079500"/>
          </a:xfrm>
        </p:spPr>
        <p:txBody>
          <a:bodyPr rtlCol="0">
            <a:normAutofit fontScale="250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sz="11200" dirty="0" smtClean="0">
                <a:solidFill>
                  <a:srgbClr val="002060"/>
                </a:solidFill>
              </a:rPr>
              <a:t>АВТОСТЕЙНЕР АФОМК 13 ПАП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1200" dirty="0">
                <a:solidFill>
                  <a:srgbClr val="002060"/>
                </a:solidFill>
              </a:rPr>
              <a:t>ф</a:t>
            </a:r>
            <a:r>
              <a:rPr lang="ru-RU" sz="11200" dirty="0" smtClean="0">
                <a:solidFill>
                  <a:srgbClr val="002060"/>
                </a:solidFill>
              </a:rPr>
              <a:t>ирма «ЭМКО», Москва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1200" dirty="0" smtClean="0">
                <a:solidFill>
                  <a:srgbClr val="002060"/>
                </a:solidFill>
              </a:rPr>
              <a:t>100 ПАП-мазков в час </a:t>
            </a:r>
            <a:endParaRPr lang="ru-RU" sz="11200" dirty="0">
              <a:solidFill>
                <a:srgbClr val="002060"/>
              </a:solidFill>
            </a:endParaRPr>
          </a:p>
        </p:txBody>
      </p:sp>
      <p:pic>
        <p:nvPicPr>
          <p:cNvPr id="40962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438400"/>
            <a:ext cx="449421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0150" y="2708275"/>
            <a:ext cx="3960813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0538" y="3573463"/>
            <a:ext cx="2303462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extBox 3"/>
          <p:cNvSpPr txBox="1">
            <a:spLocks noChangeArrowheads="1"/>
          </p:cNvSpPr>
          <p:nvPr/>
        </p:nvSpPr>
        <p:spPr bwMode="auto">
          <a:xfrm>
            <a:off x="468313" y="4292600"/>
            <a:ext cx="4319587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Диахим «Романовский Профессионал»:</a:t>
            </a:r>
          </a:p>
          <a:p>
            <a:r>
              <a:rPr lang="ru-RU" sz="2400">
                <a:solidFill>
                  <a:srgbClr val="002060"/>
                </a:solidFill>
                <a:latin typeface="Times New Roman" pitchFamily="18" charset="0"/>
              </a:rPr>
              <a:t>-концентрат (6000 мазков) </a:t>
            </a:r>
          </a:p>
          <a:p>
            <a:r>
              <a:rPr lang="ru-RU" sz="2400">
                <a:solidFill>
                  <a:srgbClr val="002060"/>
                </a:solidFill>
                <a:latin typeface="Times New Roman" pitchFamily="18" charset="0"/>
              </a:rPr>
              <a:t>-все виды материала</a:t>
            </a:r>
          </a:p>
          <a:p>
            <a:r>
              <a:rPr lang="ru-RU" sz="2400">
                <a:solidFill>
                  <a:srgbClr val="002060"/>
                </a:solidFill>
                <a:latin typeface="Times New Roman" pitchFamily="18" charset="0"/>
              </a:rPr>
              <a:t>-быстрое окрашивание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692150"/>
            <a:ext cx="532923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762000" y="685800"/>
            <a:ext cx="2946400" cy="38862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   </a:t>
            </a:r>
            <a:r>
              <a:rPr lang="ru-RU" b="1" dirty="0" err="1" smtClean="0">
                <a:solidFill>
                  <a:srgbClr val="FF0000"/>
                </a:solidFill>
              </a:rPr>
              <a:t>Диахим</a:t>
            </a:r>
            <a:r>
              <a:rPr lang="ru-RU" b="1" dirty="0" smtClean="0">
                <a:solidFill>
                  <a:srgbClr val="FF0000"/>
                </a:solidFill>
              </a:rPr>
              <a:t>- ПАП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180A7C"/>
                </a:solidFill>
              </a:rPr>
              <a:t>Ручная методика 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180A7C"/>
                </a:solidFill>
              </a:rPr>
              <a:t>Автоматическое окрашивание</a:t>
            </a:r>
            <a:endParaRPr lang="ru-RU" dirty="0">
              <a:solidFill>
                <a:srgbClr val="180A7C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>
          <a:xfrm>
            <a:off x="1042988" y="765175"/>
            <a:ext cx="7772400" cy="9144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FF0000"/>
                </a:solidFill>
              </a:rPr>
              <a:t>Классификация цитологических заключений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628775"/>
            <a:ext cx="7772400" cy="4367213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</a:rPr>
              <a:t>По </a:t>
            </a:r>
            <a:r>
              <a:rPr lang="ru-RU" dirty="0" err="1">
                <a:solidFill>
                  <a:srgbClr val="002060"/>
                </a:solidFill>
              </a:rPr>
              <a:t>П</a:t>
            </a:r>
            <a:r>
              <a:rPr lang="ru-RU" dirty="0" err="1" smtClean="0">
                <a:solidFill>
                  <a:srgbClr val="002060"/>
                </a:solidFill>
              </a:rPr>
              <a:t>апаниколау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(</a:t>
            </a:r>
            <a:r>
              <a:rPr lang="ru-RU" dirty="0">
                <a:solidFill>
                  <a:srgbClr val="002060"/>
                </a:solidFill>
              </a:rPr>
              <a:t>5</a:t>
            </a:r>
            <a:r>
              <a:rPr lang="ru-RU" dirty="0" smtClean="0">
                <a:solidFill>
                  <a:srgbClr val="002060"/>
                </a:solidFill>
              </a:rPr>
              <a:t> классов)</a:t>
            </a:r>
            <a:endParaRPr lang="ru-RU" dirty="0">
              <a:solidFill>
                <a:srgbClr val="002060"/>
              </a:solidFill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</a:rPr>
              <a:t>ВОЗ </a:t>
            </a:r>
            <a:r>
              <a:rPr lang="ru-RU" dirty="0" smtClean="0">
                <a:solidFill>
                  <a:srgbClr val="002060"/>
                </a:solidFill>
              </a:rPr>
              <a:t>(</a:t>
            </a:r>
            <a:r>
              <a:rPr lang="en-US" dirty="0" smtClean="0">
                <a:solidFill>
                  <a:srgbClr val="002060"/>
                </a:solidFill>
              </a:rPr>
              <a:t>CIN I, CIN II, CIN III, </a:t>
            </a:r>
            <a:r>
              <a:rPr lang="en-US" dirty="0" err="1" smtClean="0">
                <a:solidFill>
                  <a:srgbClr val="002060"/>
                </a:solidFill>
              </a:rPr>
              <a:t>cr</a:t>
            </a:r>
            <a:r>
              <a:rPr lang="en-US" dirty="0" smtClean="0">
                <a:solidFill>
                  <a:srgbClr val="002060"/>
                </a:solidFill>
              </a:rPr>
              <a:t>) </a:t>
            </a:r>
            <a:endParaRPr lang="ru-RU" dirty="0">
              <a:solidFill>
                <a:srgbClr val="002060"/>
              </a:solidFill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>
                <a:solidFill>
                  <a:srgbClr val="002060"/>
                </a:solidFill>
              </a:rPr>
              <a:t>Бетесда</a:t>
            </a:r>
            <a:endParaRPr lang="ru-RU" dirty="0">
              <a:solidFill>
                <a:srgbClr val="002060"/>
              </a:solidFill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rgbClr val="002060"/>
              </a:solidFill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используются </a:t>
            </a:r>
            <a:r>
              <a:rPr lang="ru-RU" dirty="0">
                <a:solidFill>
                  <a:srgbClr val="002060"/>
                </a:solidFill>
              </a:rPr>
              <a:t>преимущественно две последние</a:t>
            </a:r>
          </a:p>
          <a:p>
            <a:pPr marL="6858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188" y="1628775"/>
            <a:ext cx="8229600" cy="1143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Классификация по </a:t>
            </a:r>
            <a:r>
              <a:rPr lang="ru-RU" dirty="0" err="1">
                <a:solidFill>
                  <a:srgbClr val="FF0000"/>
                </a:solidFill>
              </a:rPr>
              <a:t>Папаниколау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50" y="1700213"/>
            <a:ext cx="8229600" cy="452596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</a:rPr>
              <a:t>I класс – нормальные клетки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</a:rPr>
              <a:t>II класс – воспалительный тип мазка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</a:rPr>
              <a:t>III класс–</a:t>
            </a:r>
            <a:r>
              <a:rPr lang="ru-RU" dirty="0" err="1" smtClean="0">
                <a:solidFill>
                  <a:srgbClr val="002060"/>
                </a:solidFill>
              </a:rPr>
              <a:t>дискариоз</a:t>
            </a:r>
            <a:r>
              <a:rPr lang="ru-RU" dirty="0" smtClean="0">
                <a:solidFill>
                  <a:srgbClr val="002060"/>
                </a:solidFill>
              </a:rPr>
              <a:t>, морфологические изменения эпителиальных клеток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</a:rPr>
              <a:t>IV класс – атипические клетки, подозрительные в отношении злокачественности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</a:rPr>
              <a:t>V класс – злокачественные изменения клеток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6" descr="cancer-cervical mortalit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549275"/>
            <a:ext cx="8215313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Box 7"/>
          <p:cNvSpPr txBox="1">
            <a:spLocks noChangeArrowheads="1"/>
          </p:cNvSpPr>
          <p:nvPr/>
        </p:nvSpPr>
        <p:spPr bwMode="auto">
          <a:xfrm>
            <a:off x="6143625" y="6488113"/>
            <a:ext cx="3000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2060"/>
                </a:solidFill>
                <a:latin typeface="Times New Roman" pitchFamily="18" charset="0"/>
              </a:rPr>
              <a:t>Globocan 2012</a:t>
            </a:r>
            <a:endParaRPr lang="ru-RU" b="1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539750" y="620713"/>
            <a:ext cx="8229600" cy="792162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</a:rPr>
              <a:t>Терминология системы </a:t>
            </a:r>
            <a:r>
              <a:rPr lang="ru-RU" sz="3200" b="1" dirty="0" err="1" smtClean="0">
                <a:solidFill>
                  <a:srgbClr val="002060"/>
                </a:solidFill>
              </a:rPr>
              <a:t>Бетесда</a:t>
            </a: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endParaRPr lang="ru-RU" sz="3200" dirty="0" smtClean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1268413"/>
            <a:ext cx="5113337" cy="5040312"/>
          </a:xfrm>
        </p:spPr>
        <p:txBody>
          <a:bodyPr rtlCol="0">
            <a:normAutofit fontScale="2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0" dirty="0"/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8000" b="1" dirty="0">
                <a:solidFill>
                  <a:srgbClr val="002060"/>
                </a:solidFill>
              </a:rPr>
              <a:t>NILM</a:t>
            </a:r>
            <a:r>
              <a:rPr lang="ru-RU" sz="8000" dirty="0">
                <a:solidFill>
                  <a:srgbClr val="002060"/>
                </a:solidFill>
              </a:rPr>
              <a:t> – </a:t>
            </a:r>
            <a:r>
              <a:rPr lang="ru-RU" sz="8000" dirty="0" smtClean="0">
                <a:solidFill>
                  <a:srgbClr val="002060"/>
                </a:solidFill>
              </a:rPr>
              <a:t>НОРМА</a:t>
            </a:r>
            <a:r>
              <a:rPr lang="ru-RU" sz="8000" dirty="0">
                <a:solidFill>
                  <a:srgbClr val="002060"/>
                </a:solidFill>
              </a:rPr>
              <a:t/>
            </a:r>
            <a:br>
              <a:rPr lang="ru-RU" sz="8000" dirty="0">
                <a:solidFill>
                  <a:srgbClr val="002060"/>
                </a:solidFill>
              </a:rPr>
            </a:br>
            <a:endParaRPr lang="ru-RU" sz="8000" dirty="0">
              <a:solidFill>
                <a:srgbClr val="00206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8000" b="1" dirty="0" smtClean="0">
                <a:solidFill>
                  <a:srgbClr val="002060"/>
                </a:solidFill>
              </a:rPr>
              <a:t>L-SIL</a:t>
            </a:r>
            <a:r>
              <a:rPr lang="ru-RU" sz="8000" dirty="0">
                <a:solidFill>
                  <a:srgbClr val="002060"/>
                </a:solidFill>
              </a:rPr>
              <a:t> </a:t>
            </a:r>
            <a:r>
              <a:rPr lang="ru-RU" sz="8000" dirty="0" smtClean="0">
                <a:solidFill>
                  <a:srgbClr val="002060"/>
                </a:solidFill>
              </a:rPr>
              <a:t>– HPV </a:t>
            </a:r>
            <a:r>
              <a:rPr lang="ru-RU" sz="8000" dirty="0">
                <a:solidFill>
                  <a:srgbClr val="002060"/>
                </a:solidFill>
              </a:rPr>
              <a:t>и CIN I</a:t>
            </a:r>
            <a:r>
              <a:rPr lang="ru-RU" sz="8000" dirty="0" smtClean="0">
                <a:solidFill>
                  <a:srgbClr val="002060"/>
                </a:solidFill>
              </a:rPr>
              <a:t>.</a:t>
            </a:r>
            <a:r>
              <a:rPr lang="ru-RU" sz="8000" dirty="0">
                <a:solidFill>
                  <a:srgbClr val="002060"/>
                </a:solidFill>
              </a:rPr>
              <a:t/>
            </a:r>
            <a:br>
              <a:rPr lang="ru-RU" sz="8000" dirty="0">
                <a:solidFill>
                  <a:srgbClr val="002060"/>
                </a:solidFill>
              </a:rPr>
            </a:br>
            <a:endParaRPr lang="ru-RU" sz="8000" dirty="0">
              <a:solidFill>
                <a:srgbClr val="00206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8000" b="1" dirty="0" smtClean="0">
                <a:solidFill>
                  <a:srgbClr val="002060"/>
                </a:solidFill>
              </a:rPr>
              <a:t>Н-SIL</a:t>
            </a:r>
            <a:r>
              <a:rPr lang="ru-RU" sz="8000" dirty="0">
                <a:solidFill>
                  <a:srgbClr val="002060"/>
                </a:solidFill>
              </a:rPr>
              <a:t> </a:t>
            </a:r>
            <a:r>
              <a:rPr lang="ru-RU" sz="8000" dirty="0" smtClean="0">
                <a:solidFill>
                  <a:srgbClr val="002060"/>
                </a:solidFill>
              </a:rPr>
              <a:t>- CIN </a:t>
            </a:r>
            <a:r>
              <a:rPr lang="ru-RU" sz="8000" dirty="0">
                <a:solidFill>
                  <a:srgbClr val="002060"/>
                </a:solidFill>
              </a:rPr>
              <a:t>II, CIN III, </a:t>
            </a:r>
            <a:r>
              <a:rPr lang="en-US" sz="8000" dirty="0" smtClean="0">
                <a:solidFill>
                  <a:srgbClr val="002060"/>
                </a:solidFill>
              </a:rPr>
              <a:t>Cr in </a:t>
            </a:r>
            <a:r>
              <a:rPr lang="en-US" sz="8000" dirty="0" err="1" smtClean="0">
                <a:solidFill>
                  <a:srgbClr val="002060"/>
                </a:solidFill>
              </a:rPr>
              <a:t>citu</a:t>
            </a:r>
            <a:endParaRPr lang="en-US" sz="8000" dirty="0" smtClean="0">
              <a:solidFill>
                <a:srgbClr val="00206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8000" dirty="0">
              <a:solidFill>
                <a:srgbClr val="00206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8000" b="1" dirty="0">
                <a:solidFill>
                  <a:srgbClr val="FF0000"/>
                </a:solidFill>
              </a:rPr>
              <a:t>ASC</a:t>
            </a:r>
            <a:r>
              <a:rPr lang="en-US" sz="8000" b="1" dirty="0">
                <a:solidFill>
                  <a:srgbClr val="FF0000"/>
                </a:solidFill>
              </a:rPr>
              <a:t>-</a:t>
            </a:r>
            <a:r>
              <a:rPr lang="ru-RU" sz="8000" b="1" dirty="0">
                <a:solidFill>
                  <a:srgbClr val="FF0000"/>
                </a:solidFill>
              </a:rPr>
              <a:t>US – клетки плоского эпителия с </a:t>
            </a:r>
            <a:r>
              <a:rPr lang="ru-RU" sz="8000" b="1" dirty="0" err="1">
                <a:solidFill>
                  <a:srgbClr val="FF0000"/>
                </a:solidFill>
              </a:rPr>
              <a:t>атипией</a:t>
            </a:r>
            <a:r>
              <a:rPr lang="ru-RU" sz="8000" b="1" dirty="0">
                <a:solidFill>
                  <a:srgbClr val="FF0000"/>
                </a:solidFill>
              </a:rPr>
              <a:t> неясного значения.</a:t>
            </a:r>
            <a:br>
              <a:rPr lang="ru-RU" sz="8000" b="1" dirty="0">
                <a:solidFill>
                  <a:srgbClr val="FF0000"/>
                </a:solidFill>
              </a:rPr>
            </a:br>
            <a:endParaRPr lang="ru-RU" sz="8000" b="1" dirty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8000" b="1" dirty="0">
                <a:solidFill>
                  <a:srgbClr val="FF0000"/>
                </a:solidFill>
              </a:rPr>
              <a:t>ASC-Н – клетки плоского эпителия с </a:t>
            </a:r>
            <a:r>
              <a:rPr lang="ru-RU" sz="8000" b="1" dirty="0" err="1">
                <a:solidFill>
                  <a:srgbClr val="FF0000"/>
                </a:solidFill>
              </a:rPr>
              <a:t>атипией</a:t>
            </a:r>
            <a:r>
              <a:rPr lang="ru-RU" sz="8000" b="1" dirty="0">
                <a:solidFill>
                  <a:srgbClr val="FF0000"/>
                </a:solidFill>
              </a:rPr>
              <a:t> неясного значения, не исключающие </a:t>
            </a:r>
            <a:r>
              <a:rPr lang="en-US" sz="8000" b="1" dirty="0" smtClean="0">
                <a:solidFill>
                  <a:srgbClr val="FF0000"/>
                </a:solidFill>
              </a:rPr>
              <a:t>H-SIL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0" dirty="0"/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8000" b="1" dirty="0" smtClean="0">
                <a:solidFill>
                  <a:srgbClr val="002060"/>
                </a:solidFill>
              </a:rPr>
              <a:t>Плоскоклеточный рак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0" dirty="0"/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8000" b="1" dirty="0" smtClean="0">
                <a:solidFill>
                  <a:srgbClr val="FF0000"/>
                </a:solidFill>
              </a:rPr>
              <a:t>AGC-</a:t>
            </a:r>
            <a:r>
              <a:rPr lang="en-US" sz="8000" b="1" dirty="0" smtClean="0">
                <a:solidFill>
                  <a:srgbClr val="FF0000"/>
                </a:solidFill>
              </a:rPr>
              <a:t>US</a:t>
            </a:r>
            <a:r>
              <a:rPr lang="ru-RU" sz="8000" dirty="0">
                <a:solidFill>
                  <a:srgbClr val="FF0000"/>
                </a:solidFill>
              </a:rPr>
              <a:t> – клетки цервикального (железистого) эпителия с </a:t>
            </a:r>
            <a:r>
              <a:rPr lang="ru-RU" sz="8000" dirty="0" err="1">
                <a:solidFill>
                  <a:srgbClr val="FF0000"/>
                </a:solidFill>
              </a:rPr>
              <a:t>атипией</a:t>
            </a:r>
            <a:r>
              <a:rPr lang="ru-RU" sz="8000" dirty="0">
                <a:solidFill>
                  <a:srgbClr val="FF0000"/>
                </a:solidFill>
              </a:rPr>
              <a:t> неясного значения</a:t>
            </a:r>
            <a:r>
              <a:rPr lang="ru-RU" sz="8000" dirty="0" smtClean="0">
                <a:solidFill>
                  <a:srgbClr val="FF0000"/>
                </a:solidFill>
              </a:rPr>
              <a:t>.</a:t>
            </a:r>
            <a:r>
              <a:rPr lang="ru-RU" sz="8000" dirty="0">
                <a:solidFill>
                  <a:srgbClr val="FF0000"/>
                </a:solidFill>
              </a:rPr>
              <a:t/>
            </a:r>
            <a:br>
              <a:rPr lang="ru-RU" sz="8000" dirty="0">
                <a:solidFill>
                  <a:srgbClr val="FF0000"/>
                </a:solidFill>
              </a:rPr>
            </a:br>
            <a:endParaRPr lang="ru-RU" sz="8000" dirty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8000" b="1" dirty="0" err="1" smtClean="0">
                <a:solidFill>
                  <a:srgbClr val="002060"/>
                </a:solidFill>
              </a:rPr>
              <a:t>Аденокарцинома</a:t>
            </a:r>
            <a:r>
              <a:rPr lang="ru-RU" sz="8000" b="1" dirty="0" smtClean="0">
                <a:solidFill>
                  <a:srgbClr val="002060"/>
                </a:solidFill>
              </a:rPr>
              <a:t> </a:t>
            </a:r>
            <a:endParaRPr lang="ru-RU" sz="8000" dirty="0">
              <a:solidFill>
                <a:srgbClr val="00206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7200" dirty="0"/>
          </a:p>
        </p:txBody>
      </p:sp>
      <p:sp>
        <p:nvSpPr>
          <p:cNvPr id="46083" name="TextBox 1"/>
          <p:cNvSpPr txBox="1">
            <a:spLocks noChangeArrowheads="1"/>
          </p:cNvSpPr>
          <p:nvPr/>
        </p:nvSpPr>
        <p:spPr bwMode="auto">
          <a:xfrm>
            <a:off x="5940425" y="836613"/>
            <a:ext cx="3203575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180A7C"/>
                </a:solidFill>
                <a:latin typeface="Times New Roman" pitchFamily="18" charset="0"/>
              </a:rPr>
              <a:t>Скрининг </a:t>
            </a:r>
          </a:p>
          <a:p>
            <a:endParaRPr lang="ru-RU" sz="2000" b="1">
              <a:solidFill>
                <a:srgbClr val="180A7C"/>
              </a:solidFill>
              <a:latin typeface="Times New Roman" pitchFamily="18" charset="0"/>
            </a:endParaRPr>
          </a:p>
          <a:p>
            <a:r>
              <a:rPr lang="ru-RU" sz="2000" b="1">
                <a:solidFill>
                  <a:srgbClr val="180A7C"/>
                </a:solidFill>
                <a:latin typeface="Times New Roman" pitchFamily="18" charset="0"/>
              </a:rPr>
              <a:t>Наблюдение</a:t>
            </a:r>
          </a:p>
          <a:p>
            <a:endParaRPr lang="ru-RU" sz="2000" b="1">
              <a:solidFill>
                <a:srgbClr val="180A7C"/>
              </a:solidFill>
              <a:latin typeface="Times New Roman" pitchFamily="18" charset="0"/>
            </a:endParaRPr>
          </a:p>
          <a:p>
            <a:r>
              <a:rPr lang="ru-RU" sz="2000" b="1">
                <a:solidFill>
                  <a:srgbClr val="180A7C"/>
                </a:solidFill>
                <a:latin typeface="Times New Roman" pitchFamily="18" charset="0"/>
              </a:rPr>
              <a:t>Гистология </a:t>
            </a:r>
          </a:p>
          <a:p>
            <a:endParaRPr lang="ru-RU" sz="2000" b="1">
              <a:solidFill>
                <a:srgbClr val="180A7C"/>
              </a:solidFill>
              <a:latin typeface="Times New Roman" pitchFamily="18" charset="0"/>
            </a:endParaRPr>
          </a:p>
          <a:p>
            <a:r>
              <a:rPr lang="ru-RU" sz="2000" b="1">
                <a:solidFill>
                  <a:srgbClr val="180A7C"/>
                </a:solidFill>
                <a:latin typeface="Times New Roman" pitchFamily="18" charset="0"/>
              </a:rPr>
              <a:t>ВПЧ- тест</a:t>
            </a:r>
          </a:p>
          <a:p>
            <a:endParaRPr lang="ru-RU" sz="2000" b="1">
              <a:solidFill>
                <a:srgbClr val="180A7C"/>
              </a:solidFill>
              <a:latin typeface="Times New Roman" pitchFamily="18" charset="0"/>
            </a:endParaRPr>
          </a:p>
          <a:p>
            <a:endParaRPr lang="ru-RU" sz="2000" b="1">
              <a:solidFill>
                <a:srgbClr val="180A7C"/>
              </a:solidFill>
              <a:latin typeface="Times New Roman" pitchFamily="18" charset="0"/>
            </a:endParaRPr>
          </a:p>
          <a:p>
            <a:r>
              <a:rPr lang="ru-RU" sz="2000" b="1">
                <a:solidFill>
                  <a:srgbClr val="180A7C"/>
                </a:solidFill>
                <a:latin typeface="Times New Roman" pitchFamily="18" charset="0"/>
              </a:rPr>
              <a:t>Повтор цитологии</a:t>
            </a:r>
          </a:p>
          <a:p>
            <a:endParaRPr lang="ru-RU" sz="2000" b="1">
              <a:solidFill>
                <a:srgbClr val="180A7C"/>
              </a:solidFill>
              <a:latin typeface="Times New Roman" pitchFamily="18" charset="0"/>
            </a:endParaRPr>
          </a:p>
          <a:p>
            <a:endParaRPr lang="ru-RU" sz="2000" b="1">
              <a:solidFill>
                <a:srgbClr val="180A7C"/>
              </a:solidFill>
              <a:latin typeface="Times New Roman" pitchFamily="18" charset="0"/>
            </a:endParaRPr>
          </a:p>
          <a:p>
            <a:r>
              <a:rPr lang="ru-RU" sz="2000" b="1">
                <a:solidFill>
                  <a:srgbClr val="180A7C"/>
                </a:solidFill>
                <a:latin typeface="Times New Roman" pitchFamily="18" charset="0"/>
              </a:rPr>
              <a:t>Гистология </a:t>
            </a:r>
          </a:p>
          <a:p>
            <a:endParaRPr lang="ru-RU" sz="2000" b="1">
              <a:solidFill>
                <a:srgbClr val="180A7C"/>
              </a:solidFill>
              <a:latin typeface="Times New Roman" pitchFamily="18" charset="0"/>
            </a:endParaRPr>
          </a:p>
          <a:p>
            <a:endParaRPr lang="ru-RU" sz="2000" b="1">
              <a:solidFill>
                <a:srgbClr val="180A7C"/>
              </a:solidFill>
              <a:latin typeface="Times New Roman" pitchFamily="18" charset="0"/>
            </a:endParaRPr>
          </a:p>
          <a:p>
            <a:r>
              <a:rPr lang="ru-RU" sz="2000" b="1">
                <a:solidFill>
                  <a:srgbClr val="180A7C"/>
                </a:solidFill>
                <a:latin typeface="Times New Roman" pitchFamily="18" charset="0"/>
              </a:rPr>
              <a:t>ВПЧ</a:t>
            </a:r>
          </a:p>
          <a:p>
            <a:endParaRPr lang="ru-RU" sz="2000" b="1">
              <a:solidFill>
                <a:srgbClr val="180A7C"/>
              </a:solidFill>
              <a:latin typeface="Times New Roman" pitchFamily="18" charset="0"/>
            </a:endParaRPr>
          </a:p>
          <a:p>
            <a:endParaRPr lang="ru-RU" sz="2000" b="1">
              <a:solidFill>
                <a:srgbClr val="180A7C"/>
              </a:solidFill>
              <a:latin typeface="Times New Roman" pitchFamily="18" charset="0"/>
            </a:endParaRPr>
          </a:p>
          <a:p>
            <a:r>
              <a:rPr lang="ru-RU" sz="2000" b="1">
                <a:solidFill>
                  <a:srgbClr val="180A7C"/>
                </a:solidFill>
                <a:latin typeface="Times New Roman" pitchFamily="18" charset="0"/>
              </a:rPr>
              <a:t>гистология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object 2"/>
          <p:cNvSpPr>
            <a:spLocks noGrp="1"/>
          </p:cNvSpPr>
          <p:nvPr>
            <p:ph type="title"/>
          </p:nvPr>
        </p:nvSpPr>
        <p:spPr>
          <a:xfrm>
            <a:off x="844550" y="465138"/>
            <a:ext cx="7416800" cy="1050925"/>
          </a:xfrm>
        </p:spPr>
        <p:txBody>
          <a:bodyPr lIns="0" tIns="0" rIns="0" bIns="0">
            <a:spAutoFit/>
          </a:bodyPr>
          <a:lstStyle/>
          <a:p>
            <a:pPr marL="12700" algn="ctr" eaLnBrk="1" hangingPunct="1">
              <a:lnSpc>
                <a:spcPts val="4075"/>
              </a:lnSpc>
            </a:pPr>
            <a:r>
              <a:rPr lang="ru-RU" sz="3600" b="1" smtClean="0">
                <a:solidFill>
                  <a:srgbClr val="FF0000"/>
                </a:solidFill>
              </a:rPr>
              <a:t>Молекулярные методы выявления  HPV инфекции</a:t>
            </a:r>
          </a:p>
        </p:txBody>
      </p:sp>
      <p:sp>
        <p:nvSpPr>
          <p:cNvPr id="47106" name="object 3"/>
          <p:cNvSpPr txBox="1">
            <a:spLocks noChangeArrowheads="1"/>
          </p:cNvSpPr>
          <p:nvPr/>
        </p:nvSpPr>
        <p:spPr bwMode="auto">
          <a:xfrm>
            <a:off x="204788" y="1196975"/>
            <a:ext cx="8677275" cy="576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73050" indent="-273050">
              <a:lnSpc>
                <a:spcPts val="3025"/>
              </a:lnSpc>
              <a:spcBef>
                <a:spcPct val="20000"/>
              </a:spcBef>
              <a:buClr>
                <a:srgbClr val="AC956E"/>
              </a:buClr>
              <a:buSzPct val="95000"/>
              <a:tabLst>
                <a:tab pos="349250" algn="l"/>
              </a:tabLst>
            </a:pPr>
            <a:r>
              <a:rPr lang="ru-RU" sz="2800">
                <a:latin typeface="Arial Narrow" pitchFamily="34" charset="0"/>
              </a:rPr>
              <a:t>   </a:t>
            </a:r>
            <a:endParaRPr lang="ru-RU" sz="2600">
              <a:latin typeface="Times New Roman" pitchFamily="18" charset="0"/>
            </a:endParaRPr>
          </a:p>
          <a:p>
            <a:pPr marL="273050" indent="-273050">
              <a:spcBef>
                <a:spcPct val="20000"/>
              </a:spcBef>
              <a:buClr>
                <a:srgbClr val="AC956E"/>
              </a:buClr>
              <a:buSzPct val="95000"/>
              <a:buFont typeface="Wingdings 2" pitchFamily="18" charset="2"/>
              <a:buChar char=""/>
              <a:tabLst>
                <a:tab pos="349250" algn="l"/>
              </a:tabLst>
            </a:pPr>
            <a:r>
              <a:rPr lang="ru-RU" sz="2800">
                <a:solidFill>
                  <a:srgbClr val="002060"/>
                </a:solidFill>
                <a:latin typeface="Times New Roman" pitchFamily="18" charset="0"/>
              </a:rPr>
              <a:t>полимеразная цепная реакция (ПЦР) в режиме реального времени</a:t>
            </a:r>
          </a:p>
          <a:p>
            <a:pPr marL="273050" indent="-273050">
              <a:spcBef>
                <a:spcPct val="20000"/>
              </a:spcBef>
              <a:buClr>
                <a:srgbClr val="AC956E"/>
              </a:buClr>
              <a:buSzPct val="95000"/>
              <a:buFont typeface="Wingdings 2" pitchFamily="18" charset="2"/>
              <a:buChar char=""/>
              <a:tabLst>
                <a:tab pos="349250" algn="l"/>
              </a:tabLst>
            </a:pPr>
            <a:r>
              <a:rPr lang="ru-RU" sz="2800">
                <a:solidFill>
                  <a:srgbClr val="002060"/>
                </a:solidFill>
                <a:latin typeface="Times New Roman" pitchFamily="18" charset="0"/>
              </a:rPr>
              <a:t>Высокая чувствительность, низкая специфичность</a:t>
            </a:r>
          </a:p>
          <a:p>
            <a:pPr marL="273050" indent="-273050">
              <a:spcBef>
                <a:spcPct val="20000"/>
              </a:spcBef>
              <a:buClr>
                <a:srgbClr val="AC956E"/>
              </a:buClr>
              <a:buSzPct val="95000"/>
              <a:tabLst>
                <a:tab pos="349250" algn="l"/>
              </a:tabLst>
            </a:pPr>
            <a:endParaRPr lang="ru-RU" sz="2800">
              <a:solidFill>
                <a:srgbClr val="002060"/>
              </a:solidFill>
              <a:latin typeface="Times New Roman" pitchFamily="18" charset="0"/>
            </a:endParaRPr>
          </a:p>
          <a:p>
            <a:pPr marL="273050" indent="-273050">
              <a:spcBef>
                <a:spcPct val="20000"/>
              </a:spcBef>
              <a:buClr>
                <a:srgbClr val="AC956E"/>
              </a:buClr>
              <a:buSzPct val="95000"/>
              <a:buFont typeface="Wingdings 2" pitchFamily="18" charset="2"/>
              <a:buChar char=""/>
              <a:tabLst>
                <a:tab pos="349250" algn="l"/>
              </a:tabLst>
            </a:pPr>
            <a:r>
              <a:rPr lang="ru-RU" sz="2800" u="sng">
                <a:solidFill>
                  <a:srgbClr val="002060"/>
                </a:solidFill>
                <a:latin typeface="Times New Roman" pitchFamily="18" charset="0"/>
              </a:rPr>
              <a:t>Применяется: </a:t>
            </a:r>
            <a:endParaRPr lang="en-US" sz="2800" u="sng">
              <a:solidFill>
                <a:srgbClr val="002060"/>
              </a:solidFill>
              <a:latin typeface="Times New Roman" pitchFamily="18" charset="0"/>
            </a:endParaRPr>
          </a:p>
          <a:p>
            <a:pPr marL="273050" indent="-273050">
              <a:lnSpc>
                <a:spcPct val="110000"/>
              </a:lnSpc>
              <a:tabLst>
                <a:tab pos="349250" algn="l"/>
              </a:tabLst>
            </a:pPr>
            <a:r>
              <a:rPr lang="ru-RU" sz="2800">
                <a:solidFill>
                  <a:srgbClr val="002060"/>
                </a:solidFill>
                <a:latin typeface="Times New Roman" pitchFamily="18" charset="0"/>
              </a:rPr>
              <a:t>   -у женщин старше 30 лет в сочетании с                                         цитологическим исследованием (Европа, США)</a:t>
            </a:r>
          </a:p>
          <a:p>
            <a:pPr marL="273050" indent="-273050">
              <a:lnSpc>
                <a:spcPct val="110000"/>
              </a:lnSpc>
              <a:tabLst>
                <a:tab pos="349250" algn="l"/>
              </a:tabLst>
            </a:pPr>
            <a:r>
              <a:rPr lang="ru-RU" sz="2800">
                <a:solidFill>
                  <a:srgbClr val="002060"/>
                </a:solidFill>
                <a:latin typeface="Times New Roman" pitchFamily="18" charset="0"/>
              </a:rPr>
              <a:t>   -ASC-US</a:t>
            </a:r>
          </a:p>
          <a:p>
            <a:pPr marL="273050" indent="-273050">
              <a:lnSpc>
                <a:spcPct val="110000"/>
              </a:lnSpc>
              <a:tabLst>
                <a:tab pos="349250" algn="l"/>
              </a:tabLst>
            </a:pPr>
            <a:r>
              <a:rPr lang="ru-RU" sz="2800">
                <a:solidFill>
                  <a:srgbClr val="002060"/>
                </a:solidFill>
                <a:latin typeface="Times New Roman" pitchFamily="18" charset="0"/>
              </a:rPr>
              <a:t>   -для мониторинга терапии дисплазий</a:t>
            </a:r>
          </a:p>
          <a:p>
            <a:pPr marL="273050" indent="-273050">
              <a:spcBef>
                <a:spcPct val="20000"/>
              </a:spcBef>
              <a:buClr>
                <a:srgbClr val="AC956E"/>
              </a:buClr>
              <a:buSzPct val="95000"/>
              <a:buFont typeface="Wingdings 2" pitchFamily="18" charset="2"/>
              <a:buChar char=""/>
              <a:tabLst>
                <a:tab pos="349250" algn="l"/>
              </a:tabLst>
            </a:pPr>
            <a:endParaRPr lang="ru-RU" sz="2800">
              <a:solidFill>
                <a:srgbClr val="002060"/>
              </a:solidFill>
              <a:latin typeface="Times New Roman" pitchFamily="18" charset="0"/>
            </a:endParaRPr>
          </a:p>
          <a:p>
            <a:pPr marL="273050" indent="-273050">
              <a:lnSpc>
                <a:spcPts val="3025"/>
              </a:lnSpc>
              <a:spcBef>
                <a:spcPct val="20000"/>
              </a:spcBef>
              <a:buClr>
                <a:srgbClr val="AC956E"/>
              </a:buClr>
              <a:buSzPct val="95000"/>
              <a:tabLst>
                <a:tab pos="349250" algn="l"/>
              </a:tabLst>
            </a:pPr>
            <a:r>
              <a:rPr lang="en-US" sz="2800">
                <a:solidFill>
                  <a:srgbClr val="002060"/>
                </a:solidFill>
                <a:latin typeface="Times New Roman" pitchFamily="18" charset="0"/>
              </a:rPr>
              <a:t>   </a:t>
            </a:r>
            <a:endParaRPr lang="ru-RU" sz="280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76250"/>
            <a:ext cx="8713788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Box 3"/>
          <p:cNvSpPr txBox="1">
            <a:spLocks noChangeArrowheads="1"/>
          </p:cNvSpPr>
          <p:nvPr/>
        </p:nvSpPr>
        <p:spPr bwMode="auto">
          <a:xfrm>
            <a:off x="1609725" y="357188"/>
            <a:ext cx="611981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Times New Roman" pitchFamily="18" charset="0"/>
              </a:rPr>
              <a:t>Биологическое поведение ВПЧ-ассоциированных неоплазий</a:t>
            </a:r>
          </a:p>
        </p:txBody>
      </p:sp>
      <p:sp>
        <p:nvSpPr>
          <p:cNvPr id="49154" name="TextBox 4"/>
          <p:cNvSpPr txBox="1">
            <a:spLocks noChangeArrowheads="1"/>
          </p:cNvSpPr>
          <p:nvPr/>
        </p:nvSpPr>
        <p:spPr bwMode="auto">
          <a:xfrm>
            <a:off x="123825" y="1455738"/>
            <a:ext cx="3168650" cy="5857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B050"/>
                </a:solidFill>
                <a:latin typeface="Times New Roman" pitchFamily="18" charset="0"/>
              </a:rPr>
              <a:t>ВПЧ-инфекция</a:t>
            </a:r>
          </a:p>
        </p:txBody>
      </p:sp>
      <p:sp>
        <p:nvSpPr>
          <p:cNvPr id="49155" name="TextBox 5"/>
          <p:cNvSpPr txBox="1">
            <a:spLocks noChangeArrowheads="1"/>
          </p:cNvSpPr>
          <p:nvPr/>
        </p:nvSpPr>
        <p:spPr bwMode="auto">
          <a:xfrm>
            <a:off x="1547813" y="2560638"/>
            <a:ext cx="3887787" cy="584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B050"/>
                </a:solidFill>
                <a:latin typeface="Times New Roman" pitchFamily="18" charset="0"/>
              </a:rPr>
              <a:t>ВПЧ-носительство</a:t>
            </a:r>
          </a:p>
        </p:txBody>
      </p:sp>
      <p:sp>
        <p:nvSpPr>
          <p:cNvPr id="49156" name="TextBox 6"/>
          <p:cNvSpPr txBox="1">
            <a:spLocks noChangeArrowheads="1"/>
          </p:cNvSpPr>
          <p:nvPr/>
        </p:nvSpPr>
        <p:spPr bwMode="auto">
          <a:xfrm>
            <a:off x="3563938" y="3582988"/>
            <a:ext cx="1655762" cy="5857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00B050"/>
                </a:solidFill>
                <a:latin typeface="Times New Roman" pitchFamily="18" charset="0"/>
              </a:rPr>
              <a:t>CIN I</a:t>
            </a:r>
            <a:endParaRPr lang="ru-RU" sz="3200" b="1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49157" name="TextBox 7"/>
          <p:cNvSpPr txBox="1">
            <a:spLocks noChangeArrowheads="1"/>
          </p:cNvSpPr>
          <p:nvPr/>
        </p:nvSpPr>
        <p:spPr bwMode="auto">
          <a:xfrm>
            <a:off x="5022850" y="4500563"/>
            <a:ext cx="1655763" cy="584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00B050"/>
                </a:solidFill>
                <a:latin typeface="Times New Roman" pitchFamily="18" charset="0"/>
              </a:rPr>
              <a:t>CIN II</a:t>
            </a:r>
            <a:endParaRPr lang="ru-RU" sz="3200" b="1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49158" name="TextBox 8"/>
          <p:cNvSpPr txBox="1">
            <a:spLocks noChangeArrowheads="1"/>
          </p:cNvSpPr>
          <p:nvPr/>
        </p:nvSpPr>
        <p:spPr bwMode="auto">
          <a:xfrm>
            <a:off x="6246813" y="5373688"/>
            <a:ext cx="1655762" cy="584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00B050"/>
                </a:solidFill>
                <a:latin typeface="Times New Roman" pitchFamily="18" charset="0"/>
              </a:rPr>
              <a:t>CIN III</a:t>
            </a:r>
            <a:endParaRPr lang="ru-RU" sz="3200" b="1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49159" name="TextBox 9"/>
          <p:cNvSpPr txBox="1">
            <a:spLocks noChangeArrowheads="1"/>
          </p:cNvSpPr>
          <p:nvPr/>
        </p:nvSpPr>
        <p:spPr bwMode="auto">
          <a:xfrm>
            <a:off x="7380288" y="6178550"/>
            <a:ext cx="1655762" cy="584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B050"/>
                </a:solidFill>
                <a:latin typeface="Times New Roman" pitchFamily="18" charset="0"/>
              </a:rPr>
              <a:t>РАК</a:t>
            </a:r>
            <a:r>
              <a:rPr lang="ru-RU">
                <a:latin typeface="Times New Roman" pitchFamily="18" charset="0"/>
              </a:rPr>
              <a:t> </a:t>
            </a:r>
          </a:p>
        </p:txBody>
      </p:sp>
      <p:sp>
        <p:nvSpPr>
          <p:cNvPr id="49160" name="TextBox 10"/>
          <p:cNvSpPr txBox="1">
            <a:spLocks noChangeArrowheads="1"/>
          </p:cNvSpPr>
          <p:nvPr/>
        </p:nvSpPr>
        <p:spPr bwMode="auto">
          <a:xfrm>
            <a:off x="250825" y="6103938"/>
            <a:ext cx="3313113" cy="585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B050"/>
                </a:solidFill>
                <a:latin typeface="Times New Roman" pitchFamily="18" charset="0"/>
              </a:rPr>
              <a:t>выздоровление</a:t>
            </a:r>
            <a:r>
              <a:rPr lang="ru-RU">
                <a:latin typeface="Times New Roman" pitchFamily="18" charset="0"/>
              </a:rPr>
              <a:t> 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755650" y="2041525"/>
            <a:ext cx="0" cy="40513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46063" y="3711575"/>
            <a:ext cx="15478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60-70%</a:t>
            </a:r>
            <a:r>
              <a:rPr lang="ru-RU" sz="2800" b="1" dirty="0">
                <a:solidFill>
                  <a:srgbClr val="00B050"/>
                </a:solidFill>
                <a:latin typeface="+mn-lt"/>
              </a:rPr>
              <a:t> 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792163" y="2041525"/>
            <a:ext cx="1655762" cy="51911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292475" y="1989138"/>
            <a:ext cx="140335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30-40% </a:t>
            </a:r>
          </a:p>
        </p:txBody>
      </p:sp>
      <p:cxnSp>
        <p:nvCxnSpPr>
          <p:cNvPr id="20" name="Прямая со стрелкой 19"/>
          <p:cNvCxnSpPr>
            <a:stCxn id="49156" idx="2"/>
          </p:cNvCxnSpPr>
          <p:nvPr/>
        </p:nvCxnSpPr>
        <p:spPr>
          <a:xfrm flipH="1">
            <a:off x="1692275" y="4168775"/>
            <a:ext cx="2700338" cy="193516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49158" idx="1"/>
          </p:cNvCxnSpPr>
          <p:nvPr/>
        </p:nvCxnSpPr>
        <p:spPr>
          <a:xfrm flipH="1">
            <a:off x="3041650" y="5665788"/>
            <a:ext cx="3205163" cy="42703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588125" y="5957888"/>
            <a:ext cx="0" cy="51276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49159" idx="1"/>
          </p:cNvCxnSpPr>
          <p:nvPr/>
        </p:nvCxnSpPr>
        <p:spPr>
          <a:xfrm>
            <a:off x="6588125" y="6470650"/>
            <a:ext cx="792163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49156" idx="3"/>
          </p:cNvCxnSpPr>
          <p:nvPr/>
        </p:nvCxnSpPr>
        <p:spPr>
          <a:xfrm flipV="1">
            <a:off x="5219700" y="3875088"/>
            <a:ext cx="31686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6084888" y="3875088"/>
            <a:ext cx="0" cy="6334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8388350" y="3875088"/>
            <a:ext cx="0" cy="23034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6246813" y="5084763"/>
            <a:ext cx="917575" cy="28892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49155" idx="2"/>
            <a:endCxn id="49156" idx="0"/>
          </p:cNvCxnSpPr>
          <p:nvPr/>
        </p:nvCxnSpPr>
        <p:spPr>
          <a:xfrm>
            <a:off x="3492500" y="3144838"/>
            <a:ext cx="900113" cy="4381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519363" y="4527550"/>
            <a:ext cx="108108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60%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356600" y="4789488"/>
            <a:ext cx="8286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1%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227763" y="3986213"/>
            <a:ext cx="93662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10%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241800" y="5403850"/>
            <a:ext cx="9779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30%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562600" y="5957888"/>
            <a:ext cx="9350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10% </a:t>
            </a:r>
          </a:p>
        </p:txBody>
      </p:sp>
      <p:sp>
        <p:nvSpPr>
          <p:cNvPr id="49179" name="TextBox 44"/>
          <p:cNvSpPr txBox="1">
            <a:spLocks noChangeArrowheads="1"/>
          </p:cNvSpPr>
          <p:nvPr/>
        </p:nvSpPr>
        <p:spPr bwMode="auto">
          <a:xfrm>
            <a:off x="6254750" y="1543050"/>
            <a:ext cx="27368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</a:rPr>
              <a:t>КАЖДЫЙ СЛУЧАЙ РАКА-</a:t>
            </a:r>
          </a:p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</a:rPr>
              <a:t>УПУЩЕННАЯ ВОЗМОЖНОСТЬ СКРИНИНГА!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Рисунок 3" descr="Cervical-bann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2" name="TextBox 5"/>
          <p:cNvSpPr txBox="1">
            <a:spLocks noChangeArrowheads="1"/>
          </p:cNvSpPr>
          <p:nvPr/>
        </p:nvSpPr>
        <p:spPr bwMode="auto">
          <a:xfrm>
            <a:off x="428625" y="714375"/>
            <a:ext cx="51435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>
                <a:solidFill>
                  <a:schemeClr val="bg1"/>
                </a:solidFill>
                <a:latin typeface="Times New Roman" pitchFamily="18" charset="0"/>
              </a:rPr>
              <a:t>СПАСИБО ЗА ВНИМАНИЕ</a:t>
            </a:r>
            <a:r>
              <a:rPr lang="ru-RU" sz="54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5400">
                <a:solidFill>
                  <a:schemeClr val="bg1"/>
                </a:solidFill>
                <a:latin typeface="Times New Roman" pitchFamily="18" charset="0"/>
              </a:rPr>
              <a:t>!</a:t>
            </a:r>
            <a:r>
              <a:rPr lang="ru-RU" sz="54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endParaRPr lang="ru-RU">
              <a:latin typeface="Times New Roman" pitchFamily="18" charset="0"/>
            </a:endParaRPr>
          </a:p>
        </p:txBody>
      </p:sp>
      <p:pic>
        <p:nvPicPr>
          <p:cNvPr id="51203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75338" y="5516563"/>
            <a:ext cx="26638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0913" y="2060575"/>
            <a:ext cx="4641850" cy="1800225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</a:t>
            </a:r>
            <a:r>
              <a:rPr lang="ru-RU" dirty="0">
                <a:solidFill>
                  <a:srgbClr val="002060"/>
                </a:solidFill>
              </a:rPr>
              <a:t>Д</a:t>
            </a:r>
            <a:r>
              <a:rPr lang="ru-RU" dirty="0" smtClean="0">
                <a:solidFill>
                  <a:srgbClr val="002060"/>
                </a:solidFill>
              </a:rPr>
              <a:t>о </a:t>
            </a:r>
            <a:r>
              <a:rPr lang="ru-RU" dirty="0">
                <a:solidFill>
                  <a:srgbClr val="002060"/>
                </a:solidFill>
              </a:rPr>
              <a:t>99% случаев РШМ вызывается </a:t>
            </a:r>
            <a:endParaRPr lang="ru-RU" dirty="0" smtClean="0">
              <a:solidFill>
                <a:srgbClr val="00206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    ВПЧ: </a:t>
            </a:r>
            <a:r>
              <a:rPr lang="ru-RU" dirty="0">
                <a:solidFill>
                  <a:srgbClr val="002060"/>
                </a:solidFill>
              </a:rPr>
              <a:t>16, 18, 31, </a:t>
            </a:r>
            <a:r>
              <a:rPr lang="ru-RU" dirty="0" smtClean="0">
                <a:solidFill>
                  <a:srgbClr val="002060"/>
                </a:solidFill>
              </a:rPr>
              <a:t>33, 45 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    и другими типами вирусов</a:t>
            </a:r>
            <a:endParaRPr lang="ru-RU" dirty="0">
              <a:solidFill>
                <a:srgbClr val="002060"/>
              </a:solidFill>
            </a:endParaRPr>
          </a:p>
          <a:p>
            <a:pPr marL="6858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marL="6858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>
              <a:cs typeface="Arial Narrow"/>
            </a:endParaRPr>
          </a:p>
          <a:p>
            <a:pPr marL="6858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9458" name="Рисунок 4" descr="HPV uteru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3" y="3214688"/>
            <a:ext cx="4143375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5" descr="hpv1 type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773238"/>
            <a:ext cx="4572000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Box 1"/>
          <p:cNvSpPr txBox="1">
            <a:spLocks noChangeArrowheads="1"/>
          </p:cNvSpPr>
          <p:nvPr/>
        </p:nvSpPr>
        <p:spPr bwMode="auto">
          <a:xfrm>
            <a:off x="1292225" y="333375"/>
            <a:ext cx="60483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Times New Roman" pitchFamily="18" charset="0"/>
              </a:rPr>
              <a:t>РШМ- инфекционное заболевание вирусной природы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2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925" y="549275"/>
            <a:ext cx="9109075" cy="5543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>
          <a:xfrm>
            <a:off x="1116013" y="404813"/>
            <a:ext cx="6781800" cy="8636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FF0000"/>
                </a:solidFill>
                <a:latin typeface="Times New Roman" pitchFamily="18" charset="0"/>
              </a:rPr>
              <a:t>Меры борьбы с РШМ</a:t>
            </a:r>
            <a:r>
              <a:rPr lang="ru-RU" sz="4800" smtClean="0"/>
              <a:t> 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>
          <a:xfrm>
            <a:off x="684213" y="1052513"/>
            <a:ext cx="7986712" cy="555148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smtClean="0">
                <a:solidFill>
                  <a:srgbClr val="180A7C"/>
                </a:solidFill>
              </a:rPr>
              <a:t>ПЕРВИЧНАЯ ПРОФИЛАКТИКА- </a:t>
            </a:r>
            <a:r>
              <a:rPr lang="ru-RU" b="1" smtClean="0">
                <a:solidFill>
                  <a:schemeClr val="accent1"/>
                </a:solidFill>
              </a:rPr>
              <a:t>ВАКЦИНАЦИЯ</a:t>
            </a:r>
            <a:r>
              <a:rPr lang="ru-RU" b="1" smtClean="0">
                <a:solidFill>
                  <a:srgbClr val="660066"/>
                </a:solidFill>
              </a:rPr>
              <a:t> </a:t>
            </a:r>
            <a:endParaRPr lang="ru-RU" smtClean="0">
              <a:solidFill>
                <a:srgbClr val="660066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ru-RU" smtClean="0"/>
              <a:t>   </a:t>
            </a:r>
            <a:r>
              <a:rPr lang="ru-RU" smtClean="0">
                <a:solidFill>
                  <a:srgbClr val="180A7C"/>
                </a:solidFill>
              </a:rPr>
              <a:t>против вируса папилломы человека (ВПЧ)- девочки 9-13 лет до начала половой жизни.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solidFill>
                  <a:srgbClr val="180A7C"/>
                </a:solidFill>
              </a:rPr>
              <a:t>                Цель: предупреждения инфецирования </a:t>
            </a:r>
          </a:p>
          <a:p>
            <a:pPr eaLnBrk="1" hangingPunct="1">
              <a:buFont typeface="Arial" charset="0"/>
              <a:buNone/>
            </a:pPr>
            <a:endParaRPr lang="ru-RU" smtClean="0">
              <a:solidFill>
                <a:srgbClr val="180A7C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ru-RU" b="1" smtClean="0">
                <a:solidFill>
                  <a:srgbClr val="180A7C"/>
                </a:solidFill>
              </a:rPr>
              <a:t> ВТОРИЧНАЯ ПРОФИЛАКТИКА- </a:t>
            </a:r>
            <a:r>
              <a:rPr lang="ru-RU" b="1" smtClean="0">
                <a:solidFill>
                  <a:schemeClr val="accent1"/>
                </a:solidFill>
              </a:rPr>
              <a:t>СКРИНИНГ </a:t>
            </a:r>
          </a:p>
          <a:p>
            <a:pPr eaLnBrk="1" hangingPunct="1">
              <a:buFont typeface="Arial" charset="0"/>
              <a:buNone/>
            </a:pPr>
            <a:r>
              <a:rPr lang="ru-RU" smtClean="0">
                <a:solidFill>
                  <a:srgbClr val="180A7C"/>
                </a:solidFill>
              </a:rPr>
              <a:t>- цитология (ПАП-тест) 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rgbClr val="180A7C"/>
                </a:solidFill>
              </a:rPr>
              <a:t>- ПЦР на ВПЧ 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rgbClr val="180A7C"/>
                </a:solidFill>
              </a:rPr>
              <a:t>                Цель: выявление и лечение предрака</a:t>
            </a:r>
            <a:r>
              <a:rPr lang="ru-RU" smtClean="0"/>
              <a:t> </a:t>
            </a:r>
          </a:p>
          <a:p>
            <a:pPr eaLnBrk="1" hangingPunct="1">
              <a:buFontTx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ъект 2"/>
          <p:cNvSpPr>
            <a:spLocks noGrp="1"/>
          </p:cNvSpPr>
          <p:nvPr>
            <p:ph idx="4294967295"/>
          </p:nvPr>
        </p:nvSpPr>
        <p:spPr>
          <a:xfrm>
            <a:off x="860425" y="2133600"/>
            <a:ext cx="8258175" cy="4510088"/>
          </a:xfrm>
        </p:spPr>
        <p:txBody>
          <a:bodyPr anchor="t"/>
          <a:lstStyle/>
          <a:p>
            <a:r>
              <a:rPr lang="ru-RU" smtClean="0"/>
              <a:t>     </a:t>
            </a:r>
            <a:r>
              <a:rPr lang="ru-RU" u="sng" smtClean="0">
                <a:solidFill>
                  <a:srgbClr val="002060"/>
                </a:solidFill>
              </a:rPr>
              <a:t>ВОЗРАСТНЫЕ ГРУППЫ ЖЕНЩИН</a:t>
            </a:r>
          </a:p>
          <a:p>
            <a:pPr>
              <a:buFont typeface="Arial" charset="0"/>
              <a:buNone/>
            </a:pPr>
            <a:r>
              <a:rPr lang="ru-RU" smtClean="0">
                <a:solidFill>
                  <a:srgbClr val="002060"/>
                </a:solidFill>
              </a:rPr>
              <a:t>                   21 – 65 лет</a:t>
            </a:r>
          </a:p>
          <a:p>
            <a:pPr>
              <a:buFont typeface="Arial" charset="0"/>
              <a:buNone/>
            </a:pPr>
            <a:endParaRPr lang="ru-RU" smtClean="0">
              <a:solidFill>
                <a:srgbClr val="002060"/>
              </a:solidFill>
            </a:endParaRPr>
          </a:p>
          <a:p>
            <a:r>
              <a:rPr lang="ru-RU" smtClean="0">
                <a:solidFill>
                  <a:srgbClr val="002060"/>
                </a:solidFill>
              </a:rPr>
              <a:t>    </a:t>
            </a:r>
            <a:r>
              <a:rPr lang="ru-RU" u="sng" smtClean="0">
                <a:solidFill>
                  <a:srgbClr val="002060"/>
                </a:solidFill>
              </a:rPr>
              <a:t>ПЕРИОДИЧНОСТЬ: </a:t>
            </a:r>
          </a:p>
          <a:p>
            <a:pPr>
              <a:buFont typeface="Arial" charset="0"/>
              <a:buNone/>
            </a:pPr>
            <a:r>
              <a:rPr lang="ru-RU" smtClean="0">
                <a:solidFill>
                  <a:srgbClr val="002060"/>
                </a:solidFill>
              </a:rPr>
              <a:t>       21 - 49 лет – 1 раз в 3 года</a:t>
            </a:r>
          </a:p>
          <a:p>
            <a:pPr>
              <a:buFont typeface="Arial" charset="0"/>
              <a:buNone/>
            </a:pPr>
            <a:r>
              <a:rPr lang="ru-RU" smtClean="0">
                <a:solidFill>
                  <a:srgbClr val="002060"/>
                </a:solidFill>
              </a:rPr>
              <a:t>        50 – 65 лет - 1 раз в 5 лет.</a:t>
            </a:r>
          </a:p>
          <a:p>
            <a:endParaRPr lang="ru-RU" smtClean="0"/>
          </a:p>
        </p:txBody>
      </p:sp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2484438" y="836613"/>
            <a:ext cx="4679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FF0000"/>
                </a:solidFill>
                <a:latin typeface="Times New Roman" pitchFamily="18" charset="0"/>
              </a:rPr>
              <a:t>Скрининг РШМ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8229600" cy="1511300"/>
          </a:xfrm>
        </p:spPr>
        <p:txBody>
          <a:bodyPr/>
          <a:lstStyle/>
          <a:p>
            <a:pPr algn="ctr" eaLnBrk="1" hangingPunct="1"/>
            <a:r>
              <a:rPr lang="ru-RU" sz="4000" b="1" smtClean="0">
                <a:solidFill>
                  <a:srgbClr val="FF0000"/>
                </a:solidFill>
              </a:rPr>
              <a:t>Методы диагностики ВПЧ-ассоциированных неоплазий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00250"/>
            <a:ext cx="8472488" cy="4500563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Клинико-визуальный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Цитологический 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Молекулярно-генетический 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Расширенная </a:t>
            </a:r>
            <a:r>
              <a:rPr lang="ru-RU" sz="2800" dirty="0" err="1" smtClean="0">
                <a:solidFill>
                  <a:srgbClr val="002060"/>
                </a:solidFill>
              </a:rPr>
              <a:t>колькоскопия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Гистологический </a:t>
            </a:r>
            <a:r>
              <a:rPr lang="ru-RU" sz="2800" dirty="0">
                <a:solidFill>
                  <a:srgbClr val="002060"/>
                </a:solidFill>
              </a:rPr>
              <a:t>(«золотой стандарт</a:t>
            </a:r>
            <a:r>
              <a:rPr lang="ru-RU" sz="2800" dirty="0" smtClean="0">
                <a:solidFill>
                  <a:srgbClr val="002060"/>
                </a:solidFill>
              </a:rPr>
              <a:t>»)</a:t>
            </a:r>
            <a:endParaRPr lang="ru-RU" sz="2800" dirty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object 2"/>
          <p:cNvSpPr>
            <a:spLocks noGrp="1"/>
          </p:cNvSpPr>
          <p:nvPr>
            <p:ph type="title"/>
          </p:nvPr>
        </p:nvSpPr>
        <p:spPr>
          <a:xfrm>
            <a:off x="614363" y="620713"/>
            <a:ext cx="7772400" cy="671512"/>
          </a:xfrm>
        </p:spPr>
        <p:txBody>
          <a:bodyPr lIns="0" tIns="56134" rIns="0" bIns="0">
            <a:spAutoFit/>
          </a:bodyPr>
          <a:lstStyle/>
          <a:p>
            <a:pPr marL="222250" algn="ctr" eaLnBrk="1" hangingPunct="1"/>
            <a:r>
              <a:rPr lang="ru-RU" sz="4000" b="1" smtClean="0">
                <a:solidFill>
                  <a:srgbClr val="FF0000"/>
                </a:solidFill>
              </a:rPr>
              <a:t>ПАП-тест</a:t>
            </a:r>
            <a:endParaRPr lang="ru-RU" sz="4000" smtClean="0">
              <a:solidFill>
                <a:srgbClr val="FF0000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0825" y="1143000"/>
            <a:ext cx="4105275" cy="23860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endParaRPr sz="3400" dirty="0">
              <a:latin typeface="Arial Narrow"/>
              <a:cs typeface="Arial Narrow"/>
            </a:endParaRPr>
          </a:p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ru-RU" sz="2800" dirty="0">
                <a:solidFill>
                  <a:srgbClr val="002060"/>
                </a:solidFill>
                <a:latin typeface="+mn-lt"/>
              </a:rPr>
              <a:t>  </a:t>
            </a:r>
          </a:p>
          <a:p>
            <a:pPr marL="274320" indent="-27432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ru-RU" sz="2800" dirty="0">
              <a:solidFill>
                <a:srgbClr val="002060"/>
              </a:solidFill>
              <a:latin typeface="+mn-lt"/>
            </a:endParaRPr>
          </a:p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ru-RU" sz="2800" dirty="0">
                <a:solidFill>
                  <a:srgbClr val="FF0000"/>
                </a:solidFill>
                <a:latin typeface="+mn-lt"/>
              </a:rPr>
              <a:t>  </a:t>
            </a:r>
            <a:endParaRPr lang="ru-RU" sz="2800" dirty="0">
              <a:latin typeface="+mn-lt"/>
            </a:endParaRPr>
          </a:p>
          <a:p>
            <a:pPr marL="274320" indent="-27432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ru-RU" sz="2600" dirty="0">
              <a:latin typeface="+mn-lt"/>
            </a:endParaRPr>
          </a:p>
        </p:txBody>
      </p:sp>
      <p:pic>
        <p:nvPicPr>
          <p:cNvPr id="24579" name="Рисунок 3" descr="георгиос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38700" y="1571625"/>
            <a:ext cx="42862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2"/>
          <p:cNvSpPr txBox="1">
            <a:spLocks noChangeArrowheads="1"/>
          </p:cNvSpPr>
          <p:nvPr/>
        </p:nvSpPr>
        <p:spPr bwMode="auto">
          <a:xfrm>
            <a:off x="250825" y="1376363"/>
            <a:ext cx="4249738" cy="548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u="sng">
                <a:solidFill>
                  <a:srgbClr val="002060"/>
                </a:solidFill>
                <a:latin typeface="Times New Roman" pitchFamily="18" charset="0"/>
              </a:rPr>
              <a:t>ПРИМЕНЯЕМЫЕ ЦИТОЛОГИЧЕСКИЕ МЕТОДЫ:</a:t>
            </a:r>
          </a:p>
          <a:p>
            <a:pPr algn="ctr"/>
            <a:endParaRPr lang="ru-RU" sz="2000" u="sng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ru-RU" sz="200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2400">
                <a:solidFill>
                  <a:srgbClr val="002060"/>
                </a:solidFill>
                <a:latin typeface="Times New Roman" pitchFamily="18" charset="0"/>
              </a:rPr>
              <a:t>-традиционный (ТЦ)</a:t>
            </a:r>
          </a:p>
          <a:p>
            <a:r>
              <a:rPr lang="ru-RU" sz="2400">
                <a:solidFill>
                  <a:srgbClr val="002060"/>
                </a:solidFill>
                <a:latin typeface="Times New Roman" pitchFamily="18" charset="0"/>
              </a:rPr>
              <a:t> -метод жидкостной цитологии (ЖЦ)</a:t>
            </a:r>
          </a:p>
          <a:p>
            <a:pPr algn="ctr"/>
            <a:endParaRPr lang="ru-RU" sz="200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ru-RU" sz="2000" u="sng">
                <a:solidFill>
                  <a:srgbClr val="002060"/>
                </a:solidFill>
                <a:latin typeface="Times New Roman" pitchFamily="18" charset="0"/>
              </a:rPr>
              <a:t>ОКРАШИВАНИЕ ПРЕПАРАТОВ:</a:t>
            </a:r>
          </a:p>
          <a:p>
            <a:pPr algn="ctr"/>
            <a:endParaRPr lang="ru-RU" sz="2000" u="sng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ru-RU" sz="200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2400">
                <a:solidFill>
                  <a:srgbClr val="002060"/>
                </a:solidFill>
                <a:latin typeface="Times New Roman" pitchFamily="18" charset="0"/>
              </a:rPr>
              <a:t>-по Папаниколау</a:t>
            </a:r>
          </a:p>
          <a:p>
            <a:r>
              <a:rPr lang="ru-RU" sz="2400">
                <a:solidFill>
                  <a:srgbClr val="002060"/>
                </a:solidFill>
                <a:latin typeface="Times New Roman" pitchFamily="18" charset="0"/>
              </a:rPr>
              <a:t>-азуром-эозином (по Романовскому, Папенгейму, Лейшману, др.)</a:t>
            </a:r>
          </a:p>
          <a:p>
            <a:r>
              <a:rPr lang="ru-RU" sz="2400">
                <a:solidFill>
                  <a:srgbClr val="002060"/>
                </a:solidFill>
                <a:latin typeface="Times New Roman" pitchFamily="18" charset="0"/>
              </a:rPr>
              <a:t>-гематоксилином-эозином</a:t>
            </a:r>
          </a:p>
          <a:p>
            <a:endParaRPr lang="ru-RU" sz="2400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3811</TotalTime>
  <Words>704</Words>
  <Application>Microsoft Office PowerPoint</Application>
  <PresentationFormat>Экран (4:3)</PresentationFormat>
  <Paragraphs>222</Paragraphs>
  <Slides>34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34</vt:i4>
      </vt:variant>
    </vt:vector>
  </HeadingPairs>
  <TitlesOfParts>
    <vt:vector size="45" baseType="lpstr">
      <vt:lpstr>Arial</vt:lpstr>
      <vt:lpstr>Impact</vt:lpstr>
      <vt:lpstr>Times New Roman</vt:lpstr>
      <vt:lpstr>Calibri</vt:lpstr>
      <vt:lpstr>Arial Narrow</vt:lpstr>
      <vt:lpstr>Wingdings 2</vt:lpstr>
      <vt:lpstr>NewsPrint</vt:lpstr>
      <vt:lpstr>NewsPrint</vt:lpstr>
      <vt:lpstr>NewsPrint</vt:lpstr>
      <vt:lpstr>NewsPrint</vt:lpstr>
      <vt:lpstr>NewsPrint</vt:lpstr>
      <vt:lpstr>Цитологический скрининг рака шейки матки: от рутинного исследования  до жидкостной цитологии </vt:lpstr>
      <vt:lpstr>Слайд 2</vt:lpstr>
      <vt:lpstr>Слайд 3</vt:lpstr>
      <vt:lpstr>Слайд 4</vt:lpstr>
      <vt:lpstr>Слайд 5</vt:lpstr>
      <vt:lpstr>Меры борьбы с РШМ </vt:lpstr>
      <vt:lpstr>Слайд 7</vt:lpstr>
      <vt:lpstr>Методы диагностики ВПЧ-ассоциированных неоплазий</vt:lpstr>
      <vt:lpstr>ПАП-тест</vt:lpstr>
      <vt:lpstr>Значение ПАП-теста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Методика Папаниколау 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Классификация цитологических заключений</vt:lpstr>
      <vt:lpstr>Классификация по Папаниколау  </vt:lpstr>
      <vt:lpstr>Терминология системы Бетесда </vt:lpstr>
      <vt:lpstr>Молекулярные методы выявления  HPV инфекции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Bulgun</cp:lastModifiedBy>
  <cp:revision>272</cp:revision>
  <dcterms:created xsi:type="dcterms:W3CDTF">2016-07-19T07:30:06Z</dcterms:created>
  <dcterms:modified xsi:type="dcterms:W3CDTF">2017-02-16T09:44:34Z</dcterms:modified>
</cp:coreProperties>
</file>