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491" r:id="rId5"/>
    <p:sldId id="489" r:id="rId6"/>
    <p:sldId id="490" r:id="rId7"/>
    <p:sldId id="498" r:id="rId8"/>
    <p:sldId id="500" r:id="rId9"/>
    <p:sldId id="501" r:id="rId10"/>
    <p:sldId id="475" r:id="rId11"/>
    <p:sldId id="502" r:id="rId12"/>
    <p:sldId id="488" r:id="rId13"/>
    <p:sldId id="495" r:id="rId14"/>
    <p:sldId id="496" r:id="rId15"/>
    <p:sldId id="497" r:id="rId16"/>
    <p:sldId id="492" r:id="rId17"/>
    <p:sldId id="493" r:id="rId18"/>
    <p:sldId id="494" r:id="rId19"/>
    <p:sldId id="487" r:id="rId20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EF3"/>
    <a:srgbClr val="4BACC6"/>
    <a:srgbClr val="33A0AF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4555" autoAdjust="0"/>
  </p:normalViewPr>
  <p:slideViewPr>
    <p:cSldViewPr snapToGrid="0">
      <p:cViewPr>
        <p:scale>
          <a:sx n="119" d="100"/>
          <a:sy n="119" d="100"/>
        </p:scale>
        <p:origin x="-140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BFF9-D1B7-4573-9C02-81DE69DD356F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E4E9-1D1B-473E-BE19-806F9707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6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E78E74-45AE-495C-B5F7-029B8B172C1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3948-689D-4391-B57F-BD1A4A16F7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1EA0-DFAA-4E32-9ED4-37C7606F79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1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FC14-5A94-4B4E-8CA4-65F01E30DE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A978-66BF-4DDE-AAA2-35B495C85F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8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4739-D81E-4982-BA69-4E06D00CCD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864B-92A4-4CE3-9415-10AF411127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9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FBD1-DDFB-48C4-A0F7-D5413892C5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A7A0-5A10-479A-94E1-42400A1BD6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F9F0-5DCB-4A2F-B960-1CE670EFB6A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620B-36C0-4149-A8D0-D844211083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46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9A3B-4D5A-4ED8-96B4-289E9F863E9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3E0-5B3F-4A9B-A78A-6AFF7A05F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2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26ED-2514-49F9-BD57-0976A4FCA6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F837-161F-42EB-ACE3-E6E1AF697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5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02F4-6A8F-4B17-9BF3-4721ACF022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1542-F9D6-471E-AFAB-EA2E9C2F71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4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B14E-2933-406A-898B-57D5CE5702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DDBF-BB8C-46D8-A517-9FF27FBA83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37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E4EA-7C04-417E-B9DC-C5AF0E26CBE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C80C-9D3C-424F-8C16-12C28B9C1F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23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42C8-A30D-4AB1-97E5-214249F7F5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B2DA-256F-4B08-AE55-40BF4BABFE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8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0BEC-1EBC-488F-A98D-9F335482FC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15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91E7-4380-4301-B19D-23DB44532B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5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9567-ED3B-4433-8C3B-A0C93C14F2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1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FDEA-CB6D-4991-A36E-FAB5EBCAA2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1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5AF-AB7A-4DDC-8E32-BEE7267FE4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97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7A0-F582-4ADB-8140-DC5B20014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48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13C-ED40-4AE5-B36A-3E4F0A395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6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BE0-0CF5-4977-BD12-89EEDEE0B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6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9C1-E339-4D6F-8E0D-B4E4977D0A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F1-126B-4B99-892B-94BD5F5062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B6BA-B786-47E4-BC25-584D9810A6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C7C87-5C29-4056-8331-06B8AC217F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D9011-B22C-4448-8495-790CF522A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EF09-16E6-45FB-900D-0B77703A30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onsultant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ocs.spbmiac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27470" y="2132856"/>
            <a:ext cx="8489060" cy="259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государственная информационная система социального обеспечения (ЕГИССО)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990" y="5475994"/>
            <a:ext cx="219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</a:rPr>
              <a:t>19 января 2018 </a:t>
            </a:r>
            <a:r>
              <a:rPr lang="ru-RU" b="1" dirty="0">
                <a:solidFill>
                  <a:prstClr val="white"/>
                </a:solidFill>
              </a:rPr>
              <a:t>года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427984" y="5445224"/>
            <a:ext cx="47160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Алексеев П.С. –  заместитель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 директора СПб ГБУЗ МИАЦ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Санкт-Петербурга </a:t>
            </a:r>
          </a:p>
        </p:txBody>
      </p:sp>
    </p:spTree>
    <p:extLst>
      <p:ext uri="{BB962C8B-B14F-4D97-AF65-F5344CB8AC3E}">
        <p14:creationId xmlns:p14="http://schemas.microsoft.com/office/powerpoint/2010/main" val="27621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10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2. Локальный классификатор мер социальной защиты (поддержки)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11" y="1216217"/>
            <a:ext cx="3960743" cy="516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2507" y="1760439"/>
            <a:ext cx="4192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Участниками информационного взаимодействия при формировании Классификатора являются поставщики информации ЕГИССО, к которым относятся ИОГВ либо организации, находящиеся в их ведении и предоставляющие меры социальной защиты (поддержки)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11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2. Локальный классификатор мер социальной защиты (поддержки)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55286"/>
              </p:ext>
            </p:extLst>
          </p:nvPr>
        </p:nvGraphicFramePr>
        <p:xfrm>
          <a:off x="457200" y="1868907"/>
          <a:ext cx="8229599" cy="298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101"/>
                <a:gridCol w="2001040"/>
                <a:gridCol w="2003187"/>
                <a:gridCol w="858815"/>
                <a:gridCol w="858815"/>
                <a:gridCol w="695641"/>
              </a:tblGrid>
              <a:tr h="1954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</a:tr>
              <a:tr h="717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Организация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МСЗ, указанное в заявке для СПб ГБУЗ МИАЦ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Используемое наименование ЛМСЗ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Начало действия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Окончание действия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Периодичность представления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</a:tr>
              <a:tr h="195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</a:tr>
              <a:tr h="5853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СПб ГКУЗ "Городская станция переливания крови"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Бесплатное медицинское обследование донора до </a:t>
                      </a:r>
                      <a:r>
                        <a:rPr lang="ru-RU" sz="1200" u="none" strike="noStrike" dirty="0" err="1">
                          <a:effectLst/>
                        </a:rPr>
                        <a:t>донации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Бесплатное медицинское обследование донора до </a:t>
                      </a:r>
                      <a:r>
                        <a:rPr lang="ru-RU" sz="1200" u="none" strike="noStrike" dirty="0" err="1">
                          <a:effectLst/>
                        </a:rPr>
                        <a:t>донации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25.07.2012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бессрочно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04" marR="7304" marT="7304" marB="0" anchor="ctr"/>
                </a:tc>
              </a:tr>
              <a:tr h="662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Обеспечение бесплатным питанием в день сдачи крови и (или) ее компонентов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Обеспечение бесплатным питанием в день сдачи крови и (или) ее компонентов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22.11.2011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бессрочно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04" marR="7304" marT="7304" marB="0" anchor="ctr"/>
                </a:tc>
              </a:tr>
              <a:tr h="607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Награждение нагрудным знаком "Почетный донор России"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Награждение нагрудным знаком "Почетный донор России"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04" marR="7304" marT="730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09.03.2013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бессрочно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4" marR="7304" marT="7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04" marR="7304" marT="73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2. Локальный классификатор мер социальной защиты (поддержки)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63552"/>
              </p:ext>
            </p:extLst>
          </p:nvPr>
        </p:nvGraphicFramePr>
        <p:xfrm>
          <a:off x="341530" y="1264535"/>
          <a:ext cx="8483677" cy="4896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479"/>
                <a:gridCol w="380288"/>
                <a:gridCol w="639210"/>
                <a:gridCol w="455133"/>
                <a:gridCol w="2362646"/>
                <a:gridCol w="867786"/>
                <a:gridCol w="857672"/>
                <a:gridCol w="946676"/>
                <a:gridCol w="695848"/>
                <a:gridCol w="703939"/>
              </a:tblGrid>
              <a:tr h="17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</a:tr>
              <a:tr h="532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Код раздела КМСЗ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Код МСЗ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Код формы предоставления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Код уровня НПА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Используемое наименование категории получателей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Код типовой категории КМСЗ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Код источника финансирования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Доля финансирования в процентах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Расчетная сумма (Правила расчета)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Территории предоставления ЛМСЗ  (ОКТМО)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</a:tr>
              <a:tr h="177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9.2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10.1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10.2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не заполнять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</a:tr>
              <a:tr h="553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03.01.02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0701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Доноры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08 00 00 03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40000000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</a:tr>
              <a:tr h="626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03.01.02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0702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Доноры, безвозмездно сдавший кровь и (или) ее компоненты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08 00 00 04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40000000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</a:tr>
              <a:tr h="1347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03.01.02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0704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Доноры, сдавшие безвозмездно сорок и более раз, либо кровь и (или) ее компоненты двадцать пять и более раз и плазму крови в общем количестве крови и (или) ее компонентов и плазмы крови сорок раз, либо кровь и (или) ее компоненты менее двадцати пяти раз и плазму крови в общем количестве крови и (или) ее компонентов и плазмы крови шестьдесят и более раз, либо плазму крови шестьдесят и более раз (за исключением плазмы крови)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08 00 00 06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40000000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90" marR="5890" marT="589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2. Локальный классификатор мер социальной защиты (поддержки)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05675"/>
              </p:ext>
            </p:extLst>
          </p:nvPr>
        </p:nvGraphicFramePr>
        <p:xfrm>
          <a:off x="341530" y="1780674"/>
          <a:ext cx="8513712" cy="3946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124"/>
                <a:gridCol w="1068902"/>
                <a:gridCol w="3724280"/>
                <a:gridCol w="900128"/>
                <a:gridCol w="915130"/>
                <a:gridCol w="1035148"/>
              </a:tblGrid>
              <a:tr h="22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69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Номер НПА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Дата принятия НПА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НПА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Орган принявший НПА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Ссылка на НПА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КБК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3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12.1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12.2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12.5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69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125-ФЗ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25.07.2012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«О донорстве крови и ее компонентов»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ГД РФ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4"/>
                        </a:rPr>
                        <a:t>http://www.consultant.ru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7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728-132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22.11.2011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«Социальный кодекс Санкт-Петербурга»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ЗС СПб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4"/>
                        </a:rPr>
                        <a:t>http://www.consultant.ru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73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09.03.2013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«О предоставлении субвенций из Федерального бюджета бюджетам субъектов Российской Федерации на осуществление переданного полномочия Российской Федерации по осуществлению ежегодной денежной выплаты лицам, награжденным нагрудным знаком «Почетный донор России»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Правительство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>
                          <a:effectLst/>
                          <a:hlinkClick r:id="rId4"/>
                        </a:rPr>
                        <a:t>http://www.consultant.ru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3. Реестр </a:t>
            </a:r>
            <a:r>
              <a:rPr lang="ru-RU" sz="2400" b="1" dirty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фактов назначения мер социальной защиты (поддержки)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32666"/>
              </p:ext>
            </p:extLst>
          </p:nvPr>
        </p:nvGraphicFramePr>
        <p:xfrm>
          <a:off x="341530" y="1319463"/>
          <a:ext cx="8580827" cy="4632157"/>
        </p:xfrm>
        <a:graphic>
          <a:graphicData uri="http://schemas.openxmlformats.org/drawingml/2006/table">
            <a:tbl>
              <a:tblPr/>
              <a:tblGrid>
                <a:gridCol w="468596"/>
                <a:gridCol w="946797"/>
                <a:gridCol w="821040"/>
                <a:gridCol w="497600"/>
                <a:gridCol w="696639"/>
                <a:gridCol w="522479"/>
                <a:gridCol w="276444"/>
                <a:gridCol w="586063"/>
                <a:gridCol w="409137"/>
                <a:gridCol w="630293"/>
                <a:gridCol w="190747"/>
                <a:gridCol w="210097"/>
                <a:gridCol w="210097"/>
                <a:gridCol w="621999"/>
                <a:gridCol w="1492799"/>
              </a:tblGrid>
              <a:tr h="297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локальных МСЗ и категориях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получателе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RecType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LMSZID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categoryID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ONMSZCode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SNILS_recip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FamilyName_recip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Patronymic_recip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Gender_recip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BirthDate_recip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doctype_recip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doc_Series_recip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doc_Number_recip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doc_IssueDate_recip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doc_Issuer_recip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21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Тип записи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Идентификатор назначенной МСЗ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Идентификатор локальной категории получателей МСЗ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ОНМСЗ, осуществившего назначение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СНИЛС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Имя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Отчество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рождения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Тип документа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Серия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Номер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выдачи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 выдан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158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Перечислимое значение (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Fact, Reason)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uuid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uuid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Строка(11)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Строка(11)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Строка(100)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Строка(100)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Строка(100)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Перечислимое значение 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Male, Female)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Строка(4)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Строка(6)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Строка(200)</a:t>
                      </a:r>
                    </a:p>
                  </a:txBody>
                  <a:tcPr marL="7752" marR="7752" marT="77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8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15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55100243-3354-DC46-A823-E42841172162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C3AAB821-6E99-864B-87E7-5BF10F939B8F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0001.092002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18369482118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Имя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Отчество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21.04.1939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02.09.2014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ОУФМС РОССИИ ПО Г.СЕВАСТОПОЛЮ В ГАГАРИНСКОМ РАЙОНЕ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0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15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3. Реестр </a:t>
            </a:r>
            <a:r>
              <a:rPr lang="ru-RU" sz="2400" b="1" dirty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фактов назначения мер социальной защиты (поддержки)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11203"/>
              </p:ext>
            </p:extLst>
          </p:nvPr>
        </p:nvGraphicFramePr>
        <p:xfrm>
          <a:off x="545433" y="1331496"/>
          <a:ext cx="8109282" cy="4794668"/>
        </p:xfrm>
        <a:graphic>
          <a:graphicData uri="http://schemas.openxmlformats.org/drawingml/2006/table">
            <a:tbl>
              <a:tblPr/>
              <a:tblGrid>
                <a:gridCol w="908643"/>
                <a:gridCol w="681482"/>
                <a:gridCol w="360573"/>
                <a:gridCol w="735569"/>
                <a:gridCol w="533647"/>
                <a:gridCol w="822106"/>
                <a:gridCol w="822106"/>
                <a:gridCol w="274035"/>
                <a:gridCol w="274035"/>
                <a:gridCol w="822106"/>
                <a:gridCol w="1874980"/>
              </a:tblGrid>
              <a:tr h="315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лице, являющимся основанием для возникновения права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9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SNILS_reason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FamilyName_reason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Name_reason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Patronymic_reason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Gender_reason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BirthDate_reason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doctype_reason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doc_Series_reason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doc_Number_reason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doc_IssueDate_reason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doc_Issuer_reason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398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СНИЛС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Имя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Отчество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рождения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Тип документа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Серия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Номер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выдачи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 выдан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2262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Строка(11)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Строка(100)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Перечислимое значение (М, Ж)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Строка(4)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Строка(6)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7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36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18369482118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Имя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Отчество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21.04.1939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02.09.2014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ОУФМС РОССИИ ПО Г.СЕВАСТОПОЛЮ В ГАГАРИНСКОМ РАЙОНЕ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16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3. Реестр </a:t>
            </a:r>
            <a:r>
              <a:rPr lang="ru-RU" sz="2400" b="1" dirty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фактов назначения мер социальной защиты (поддержки)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0154"/>
              </p:ext>
            </p:extLst>
          </p:nvPr>
        </p:nvGraphicFramePr>
        <p:xfrm>
          <a:off x="401052" y="1283369"/>
          <a:ext cx="8438147" cy="4842796"/>
        </p:xfrm>
        <a:graphic>
          <a:graphicData uri="http://schemas.openxmlformats.org/drawingml/2006/table">
            <a:tbl>
              <a:tblPr/>
              <a:tblGrid>
                <a:gridCol w="1108875"/>
                <a:gridCol w="1108875"/>
                <a:gridCol w="661433"/>
                <a:gridCol w="919199"/>
                <a:gridCol w="919199"/>
                <a:gridCol w="1094285"/>
                <a:gridCol w="894881"/>
                <a:gridCol w="705252"/>
                <a:gridCol w="286898"/>
                <a:gridCol w="369625"/>
                <a:gridCol w="369625"/>
              </a:tblGrid>
              <a:tr h="3184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сроках действия назначения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нуждаемости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ведения о фактах назначения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2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decision_date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dateStart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dateFinish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usingSign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criteria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FormCode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amount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measuryCode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monetization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content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comment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12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принятия решения о назначении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начала действия назначения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окончания действия назначения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Признак использования критериев нуждаемости при назначении МСЗ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использованных критериев нуждаемости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формы предоставления из справочника форм предоставления КМСЗ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(Количество, Сумма)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единицы измерения по справочнику ЕГИССО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Признак монетизации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Комментарий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8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Перечислимое значение (Да, Нет)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Строка(500)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Логический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Строка(200)</a:t>
                      </a:r>
                    </a:p>
                  </a:txBody>
                  <a:tcPr marL="7928" marR="7928" marT="79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9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1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31.12.2014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01.01.2015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12389,27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15616" y="2924870"/>
            <a:ext cx="7272808" cy="43212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3200" b="1" dirty="0" smtClean="0">
                <a:solidFill>
                  <a:srgbClr val="6B6B6B"/>
                </a:solidFill>
                <a:latin typeface="Myriad Pro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684" y="3645024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6B6B6B"/>
                </a:solidFill>
                <a:latin typeface="Myriad Pro"/>
              </a:rPr>
              <a:t>Данная презентация размещена в</a:t>
            </a:r>
          </a:p>
          <a:p>
            <a:r>
              <a:rPr lang="ru-RU" sz="3200" b="1" dirty="0">
                <a:solidFill>
                  <a:srgbClr val="6B6B6B"/>
                </a:solidFill>
                <a:latin typeface="Myriad Pro"/>
              </a:rPr>
              <a:t>Документационном центре МИАЦ</a:t>
            </a:r>
          </a:p>
          <a:p>
            <a:r>
              <a:rPr lang="en-US" sz="3200" b="1" dirty="0">
                <a:solidFill>
                  <a:srgbClr val="0070C0"/>
                </a:solidFill>
                <a:latin typeface="Myriad Pro"/>
                <a:hlinkClick r:id="rId3" action="ppaction://hlinkfile"/>
              </a:rPr>
              <a:t>docs.spbmiac.ru</a:t>
            </a:r>
            <a:endParaRPr lang="ru-RU" sz="32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3968" y="116632"/>
            <a:ext cx="47525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B6B6B"/>
                </a:solidFill>
              </a:rPr>
              <a:t>Единая государственная информационная система социального обеспечения (ЕГИССО)</a:t>
            </a:r>
            <a:endParaRPr lang="ru-RU" sz="2800" dirty="0">
              <a:solidFill>
                <a:srgbClr val="6B6B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1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Единая государственная система социального обеспечения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958" y="1295218"/>
            <a:ext cx="82107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33A0AF"/>
              </a:buClr>
            </a:pPr>
            <a:r>
              <a:rPr lang="ru-RU" sz="2400" dirty="0" smtClean="0"/>
              <a:t>ЕГИССО – это национальный центр учета и анализа государственных социальных расходов</a:t>
            </a:r>
          </a:p>
          <a:p>
            <a:pPr algn="just">
              <a:buClr>
                <a:srgbClr val="33A0AF"/>
              </a:buClr>
            </a:pPr>
            <a:endParaRPr lang="ru-RU" dirty="0" smtClean="0"/>
          </a:p>
          <a:p>
            <a:pPr algn="just">
              <a:buClr>
                <a:srgbClr val="33A0AF"/>
              </a:buClr>
            </a:pPr>
            <a:r>
              <a:rPr lang="ru-RU" dirty="0"/>
              <a:t>	</a:t>
            </a:r>
            <a:r>
              <a:rPr lang="ru-RU" dirty="0" smtClean="0"/>
              <a:t>Цели: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Учет и анализ социальных расходов госучреждений;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Ведение классификатора мер социальной защиты (поддержки);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Информирование граждан о мерах социальной защиты (поддержки)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endParaRPr lang="ru-RU" sz="1400" dirty="0"/>
          </a:p>
          <a:p>
            <a:pPr algn="just">
              <a:buClr>
                <a:srgbClr val="33A0AF"/>
              </a:buClr>
            </a:pPr>
            <a:r>
              <a:rPr lang="ru-RU" dirty="0" smtClean="0"/>
              <a:t>	Задачи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Повышение качества планирования затрат;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Разгрузка ИОГВ от непрофильной деятельности и избыточности функций;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Исключение дублирования данных;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 smtClean="0"/>
              <a:t>Повышение эффективности расходования бюджетных средств</a:t>
            </a:r>
            <a:endParaRPr lang="ru-RU" sz="1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3" y="1989722"/>
            <a:ext cx="29051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49" y="4211053"/>
            <a:ext cx="2673351" cy="216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Сайт Пенсионного Фонда Российской Федерации </a:t>
            </a:r>
            <a:r>
              <a:rPr lang="en-US" sz="2400" b="1" dirty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http://www.pfrf.ru</a:t>
            </a:r>
            <a:endParaRPr lang="ru-RU" sz="2400" b="1" dirty="0" smtClean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25" y="1069679"/>
            <a:ext cx="6957336" cy="52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Сайт Пенсионного Фонда Российской Федерации </a:t>
            </a:r>
            <a:r>
              <a:rPr lang="en-US" sz="2400" b="1" dirty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http://www.pfrf.ru</a:t>
            </a:r>
            <a:endParaRPr lang="ru-RU" sz="2400" b="1" dirty="0" smtClean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24" y="1216217"/>
            <a:ext cx="6904655" cy="51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5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Нормативные документы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958" y="1295218"/>
            <a:ext cx="821075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/>
              <a:t>Приказ Министерства труда и социальной защиты Российской Федерации от 30 июня 2017 г. № 542н «Об утверждении Порядка формирования классификатора мер социальной защиты (поддержки), его актуализации и использования участниками информационного взаимодействия при размещении информации в Единой государственной информационной системе социального обеспечения.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b="1" dirty="0"/>
              <a:t>Федеральный закон от 29.12.2015 № 388-ФЗ «О внесении изменений в отдельные законодательные акты Российской Федерации в части учета и совершенствования предоставления мер социальной поддержки исходя из обязанности соблюдения принципа адресности и применения критериев нуждаемости»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b="1" dirty="0"/>
              <a:t>Постановление Правительства Российской Федерации от 14 февраля 2017 г. N 181 г. Москва "О Единой государственной информационной системе социального обеспечения"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/>
              <a:t>Приказ Минтруда России от 08.06.2017 № 477н «Об утверждении состава информации, предоставляемой конкретному пользователю Единой государственной информационной системы социального обеспечения, направившему запрос о предоставлении информации» (Зарегистрирован в Минюсте России 29.06.2017 № 47254)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/>
              <a:t>Приказ </a:t>
            </a:r>
            <a:r>
              <a:rPr lang="ru-RU" sz="1400" dirty="0" err="1"/>
              <a:t>Минкомсвязи</a:t>
            </a:r>
            <a:r>
              <a:rPr lang="ru-RU" sz="1400" dirty="0"/>
              <a:t> России от 21.03.2017 № 126 «Об утверждении порядка предоставления инфраструктуры, обеспечивающей функционирование единой государственной информационной системы социального обеспечения» (Зарегистрировано в Минюсте России 02.06.2017 № 46933)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/>
              <a:t>План мероприятий Пенсионного фонда Российской Федерации по созданию Единой государственной информационной системы социального обеспечения утвержденным распоряжением Правления ПФР от 30 марта 2017 г. № 147-ра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sz="1400" dirty="0"/>
              <a:t>План мероприятий Министерства труда и социальной защиты Российской Федерации по реализации постановления Правительства Российской Федерации от 14 февраля 2017 г. №181 «О Единой государственной информационной системы социального обеспечения»</a:t>
            </a:r>
          </a:p>
        </p:txBody>
      </p:sp>
    </p:spTree>
    <p:extLst>
      <p:ext uri="{BB962C8B-B14F-4D97-AF65-F5344CB8AC3E}">
        <p14:creationId xmlns:p14="http://schemas.microsoft.com/office/powerpoint/2010/main" val="11515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6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Структура ЕГИССО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7" y="1216217"/>
            <a:ext cx="6858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7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Структура ЕГИССО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17458"/>
            <a:ext cx="6781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772903"/>
            <a:ext cx="67341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8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Этапы внедрения ЕГИССО*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958" y="1295218"/>
            <a:ext cx="82107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dirty="0" smtClean="0"/>
              <a:t>Осуществить сверку реестров лиц, являющихся получателями мер социальной защиты (</a:t>
            </a:r>
            <a:r>
              <a:rPr lang="ru-RU" dirty="0"/>
              <a:t>поддержки</a:t>
            </a:r>
            <a:r>
              <a:rPr lang="ru-RU" dirty="0" smtClean="0"/>
              <a:t>) – до 31.10.2017;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dirty="0" smtClean="0"/>
              <a:t>Заключить Соглашение о первичной загрузки сведений о лицах, являющихся получателями мер социальной защиты (поддержки) между Отделением ПФР по Санкт-Петербургу и ЛО и Комитетом по здравоохранению в ЕГИССО – до 17.11.2017;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dirty="0" smtClean="0"/>
              <a:t>Представить </a:t>
            </a:r>
            <a:r>
              <a:rPr lang="ru-RU" dirty="0"/>
              <a:t>в Отделение ПФР по </a:t>
            </a:r>
            <a:r>
              <a:rPr lang="ru-RU" dirty="0" smtClean="0"/>
              <a:t>Санкт-Петербургу консолидированной заявки на регистрацию в Реестре поставщиков информации ЕГИССО </a:t>
            </a:r>
            <a:r>
              <a:rPr lang="ru-RU" dirty="0"/>
              <a:t>– до 17.11.2017</a:t>
            </a:r>
            <a:r>
              <a:rPr lang="ru-RU" dirty="0" smtClean="0"/>
              <a:t>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dirty="0" smtClean="0"/>
              <a:t>Представить в Отделение ПФР по Санкт-Петербургу Реестр локальных мер социальной защиты – до 24.11.2017;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r>
              <a:rPr lang="ru-RU" dirty="0" smtClean="0"/>
              <a:t>Представить в Отделение ПФР по Санкт-Петербургу Реестра фактов назначения мер социальной защиты (поддержки) поставщика информации в формате </a:t>
            </a:r>
            <a:r>
              <a:rPr lang="en-US" dirty="0" smtClean="0"/>
              <a:t>XML</a:t>
            </a:r>
            <a:r>
              <a:rPr lang="ru-RU" dirty="0" smtClean="0"/>
              <a:t> или </a:t>
            </a:r>
            <a:r>
              <a:rPr lang="en-US" dirty="0" smtClean="0"/>
              <a:t>CSV</a:t>
            </a:r>
            <a:r>
              <a:rPr lang="ru-RU" dirty="0" smtClean="0"/>
              <a:t> – до 30.11.2017</a:t>
            </a:r>
          </a:p>
          <a:p>
            <a:pPr marL="285750" indent="-285750" algn="just">
              <a:buClr>
                <a:srgbClr val="33A0AF"/>
              </a:buClr>
              <a:buFont typeface="Wingdings" pitchFamily="2" charset="2"/>
              <a:buChar char="q"/>
            </a:pPr>
            <a:endParaRPr lang="ru-RU" dirty="0"/>
          </a:p>
          <a:p>
            <a:pPr algn="just">
              <a:buClr>
                <a:srgbClr val="33A0AF"/>
              </a:buClr>
            </a:pPr>
            <a:r>
              <a:rPr lang="ru-RU" b="1" dirty="0" smtClean="0"/>
              <a:t>* письмо заместителя управляющего ОПФ РФ по Санкт-Петербургу и ЛО </a:t>
            </a:r>
            <a:r>
              <a:rPr lang="ru-RU" b="1" dirty="0" err="1" smtClean="0"/>
              <a:t>И.В.Золотовой</a:t>
            </a:r>
            <a:r>
              <a:rPr lang="ru-RU" b="1" dirty="0" smtClean="0"/>
              <a:t> от 15.11.2017 № 23/38970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prstClr val="white"/>
                </a:solidFill>
              </a:rPr>
              <a:pPr/>
              <a:t>9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3019577" cy="107336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1530" y="74057"/>
            <a:ext cx="5895655" cy="50748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480"/>
              </a:lnSpc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25C6C"/>
                </a:solidFill>
                <a:latin typeface="Calibri"/>
                <a:ea typeface="Verdana" pitchFamily="34" charset="0"/>
                <a:cs typeface="Arial" pitchFamily="34" charset="0"/>
              </a:rPr>
              <a:t>1. Заявка на регистрацию организации в реестре поставщиков информации ЕГИССО</a:t>
            </a:r>
            <a:endParaRPr lang="ru-RU" sz="2400" b="1" dirty="0">
              <a:solidFill>
                <a:srgbClr val="225C6C"/>
              </a:solidFill>
              <a:latin typeface="Calibri"/>
              <a:ea typeface="Verdana" pitchFamily="34" charset="0"/>
              <a:cs typeface="Arial" pitchFamily="34" charset="0"/>
            </a:endParaRPr>
          </a:p>
          <a:p>
            <a:pPr algn="ctr">
              <a:buFont typeface="Georgia" pitchFamily="18" charset="0"/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55900"/>
              </p:ext>
            </p:extLst>
          </p:nvPr>
        </p:nvGraphicFramePr>
        <p:xfrm>
          <a:off x="457200" y="2084109"/>
          <a:ext cx="8229599" cy="4026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11"/>
                <a:gridCol w="1283368"/>
                <a:gridCol w="665747"/>
                <a:gridCol w="497306"/>
                <a:gridCol w="473242"/>
                <a:gridCol w="457200"/>
                <a:gridCol w="818147"/>
                <a:gridCol w="705853"/>
                <a:gridCol w="705852"/>
                <a:gridCol w="641685"/>
                <a:gridCol w="779480"/>
                <a:gridCol w="484554"/>
                <a:gridCol w="484554"/>
              </a:tblGrid>
              <a:tr h="2995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ОГРН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КПП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Адрес места нахождения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Номера контактных телефонов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Перечень кодов ОКТМО обслуживаемых территорий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НПА, устанавливающий право на запрос сведений о назначенных МСЗ(П).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Контактная информация для граждан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Фактический адрес места нахождения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Адрес электронной почты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адрес веб-сайта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</a:tr>
              <a:tr h="1326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Сокращен-ное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Санкт-Петербургское государственное бюджетное учреждение здравоохранения «Медицинский информационно-аналитический центр»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МИАЦ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1027810283170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7810289256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783901001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198095, г. Санкт-Петербург, ул.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Шкапина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д.30, лит. 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(812)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576-22-43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40306000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Санкт-Петербург, ул. </a:t>
                      </a:r>
                      <a:r>
                        <a:rPr lang="ru-RU" sz="10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Шкапина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 д.30, лит. 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Mail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@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spbmiac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http://www.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spbmiac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</a:tr>
              <a:tr h="179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</a:tr>
              <a:tr h="179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</a:tr>
              <a:tr h="179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216217"/>
            <a:ext cx="855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перечень организаций, осуществляющих назначение МСЗ(П), находящихся в ведении поставщика информации ****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22150</TotalTime>
  <Words>1386</Words>
  <Application>Microsoft Office PowerPoint</Application>
  <PresentationFormat>Экран (4:3)</PresentationFormat>
  <Paragraphs>478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4_Тема Office</vt:lpstr>
      <vt:lpstr>Единая государственная информационная система социального обеспечения (ЕГИССО)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мониторинга уровня смертности по основным классам причин смерти в динамике</dc:title>
  <dc:creator>Шеина Дарья Сергеевна</dc:creator>
  <cp:lastModifiedBy>Гаджиев Алимпаша Расулович</cp:lastModifiedBy>
  <cp:revision>152</cp:revision>
  <dcterms:created xsi:type="dcterms:W3CDTF">2017-09-06T11:42:11Z</dcterms:created>
  <dcterms:modified xsi:type="dcterms:W3CDTF">2018-01-19T07:40:48Z</dcterms:modified>
</cp:coreProperties>
</file>