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64" r:id="rId3"/>
    <p:sldId id="265" r:id="rId4"/>
    <p:sldId id="266" r:id="rId5"/>
    <p:sldId id="267" r:id="rId6"/>
    <p:sldId id="257" r:id="rId7"/>
    <p:sldId id="271" r:id="rId8"/>
    <p:sldId id="268" r:id="rId9"/>
    <p:sldId id="269" r:id="rId10"/>
    <p:sldId id="272" r:id="rId11"/>
    <p:sldId id="273" r:id="rId12"/>
    <p:sldId id="274" r:id="rId13"/>
    <p:sldId id="275" r:id="rId14"/>
    <p:sldId id="258" r:id="rId15"/>
    <p:sldId id="283" r:id="rId16"/>
    <p:sldId id="284" r:id="rId17"/>
    <p:sldId id="259" r:id="rId18"/>
    <p:sldId id="260" r:id="rId19"/>
    <p:sldId id="261" r:id="rId20"/>
    <p:sldId id="26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6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8C1A3-86F6-4DE0-AE3F-F18183128F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93D093-6641-485F-B23A-85145C84116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допускается оформление ИДС в электронной форме (ч. 7 ст. 20);</a:t>
          </a:r>
          <a:endParaRPr lang="ru-RU" sz="1800" dirty="0"/>
        </a:p>
      </dgm:t>
    </dgm:pt>
    <dgm:pt modelId="{743762E0-A1FD-4A93-BF72-9DD9E8B430FF}" type="parTrans" cxnId="{DC9E47AD-6EE2-4E65-84C6-55B5065AF575}">
      <dgm:prSet/>
      <dgm:spPr/>
      <dgm:t>
        <a:bodyPr/>
        <a:lstStyle/>
        <a:p>
          <a:endParaRPr lang="ru-RU"/>
        </a:p>
      </dgm:t>
    </dgm:pt>
    <dgm:pt modelId="{A4917D10-3E26-48DE-B2DE-816161402D8A}" type="sibTrans" cxnId="{DC9E47AD-6EE2-4E65-84C6-55B5065AF575}">
      <dgm:prSet/>
      <dgm:spPr/>
      <dgm:t>
        <a:bodyPr/>
        <a:lstStyle/>
        <a:p>
          <a:endParaRPr lang="ru-RU"/>
        </a:p>
      </dgm:t>
    </dgm:pt>
    <dgm:pt modelId="{09C6B9F0-32EF-40CF-8D04-2FB804D8395F}">
      <dgm:prSet phldrT="[Текст]"/>
      <dgm:spPr/>
      <dgm:t>
        <a:bodyPr/>
        <a:lstStyle/>
        <a:p>
          <a:endParaRPr lang="ru-RU" dirty="0"/>
        </a:p>
      </dgm:t>
    </dgm:pt>
    <dgm:pt modelId="{67B19A9E-AE96-4BC5-B7D9-EE7D4D3D96AD}" type="parTrans" cxnId="{C49435C2-7CF5-4D2F-9DED-8BD17354B8EE}">
      <dgm:prSet/>
      <dgm:spPr/>
      <dgm:t>
        <a:bodyPr/>
        <a:lstStyle/>
        <a:p>
          <a:endParaRPr lang="ru-RU"/>
        </a:p>
      </dgm:t>
    </dgm:pt>
    <dgm:pt modelId="{64ADB2F4-09E5-4C55-A319-0AF3BBE30285}" type="sibTrans" cxnId="{C49435C2-7CF5-4D2F-9DED-8BD17354B8EE}">
      <dgm:prSet/>
      <dgm:spPr/>
      <dgm:t>
        <a:bodyPr/>
        <a:lstStyle/>
        <a:p>
          <a:endParaRPr lang="ru-RU"/>
        </a:p>
      </dgm:t>
    </dgm:pt>
    <dgm:pt modelId="{83075565-5174-49CF-AC4B-6416205EBF96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определяется особенность медицинской помощи, оказываемой с применением телемедицинских технологий (ст. 36.2);</a:t>
          </a:r>
          <a:endParaRPr lang="ru-RU" sz="1800" dirty="0"/>
        </a:p>
      </dgm:t>
    </dgm:pt>
    <dgm:pt modelId="{148003D3-F323-4AD2-B543-7B690CF3DE64}" type="parTrans" cxnId="{A1944468-C6C5-4AF3-891E-FAA64291FA7E}">
      <dgm:prSet/>
      <dgm:spPr/>
      <dgm:t>
        <a:bodyPr/>
        <a:lstStyle/>
        <a:p>
          <a:endParaRPr lang="ru-RU"/>
        </a:p>
      </dgm:t>
    </dgm:pt>
    <dgm:pt modelId="{14C64FEF-85F8-4BEC-A549-9CE69A63635B}" type="sibTrans" cxnId="{A1944468-C6C5-4AF3-891E-FAA64291FA7E}">
      <dgm:prSet/>
      <dgm:spPr/>
      <dgm:t>
        <a:bodyPr/>
        <a:lstStyle/>
        <a:p>
          <a:endParaRPr lang="ru-RU"/>
        </a:p>
      </dgm:t>
    </dgm:pt>
    <dgm:pt modelId="{E0D9F313-3B84-4558-8388-3629774EFE19}">
      <dgm:prSet phldrT="[Текст]" phldr="1"/>
      <dgm:spPr/>
      <dgm:t>
        <a:bodyPr/>
        <a:lstStyle/>
        <a:p>
          <a:endParaRPr lang="ru-RU"/>
        </a:p>
      </dgm:t>
    </dgm:pt>
    <dgm:pt modelId="{29FFDEB3-87C3-45DA-B4FA-9E8EBD433A94}" type="parTrans" cxnId="{EA240CAD-6AC1-41E5-8BE7-E09F465362DA}">
      <dgm:prSet/>
      <dgm:spPr/>
      <dgm:t>
        <a:bodyPr/>
        <a:lstStyle/>
        <a:p>
          <a:endParaRPr lang="ru-RU"/>
        </a:p>
      </dgm:t>
    </dgm:pt>
    <dgm:pt modelId="{D739ECFC-E93F-4761-94CE-790EAD7C0321}" type="sibTrans" cxnId="{EA240CAD-6AC1-41E5-8BE7-E09F465362DA}">
      <dgm:prSet/>
      <dgm:spPr/>
      <dgm:t>
        <a:bodyPr/>
        <a:lstStyle/>
        <a:p>
          <a:endParaRPr lang="ru-RU"/>
        </a:p>
      </dgm:t>
    </dgm:pt>
    <dgm:pt modelId="{D4B70B80-2978-462F-AFBB-3F5DCDD611C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разрешается выдача заключений, справок, рецептов на ЛП и МИ в форме электронного документа с использованием усиленной квалифицированной электронной подписи (п. 3 ст. 78)</a:t>
          </a:r>
          <a:endParaRPr lang="ru-RU" sz="1800" dirty="0"/>
        </a:p>
      </dgm:t>
    </dgm:pt>
    <dgm:pt modelId="{C2DA2F5C-E1BE-4B90-8942-27B604CE9C63}" type="parTrans" cxnId="{FBBA11A3-DECA-47E6-A546-8C9372AEE169}">
      <dgm:prSet/>
      <dgm:spPr/>
      <dgm:t>
        <a:bodyPr/>
        <a:lstStyle/>
        <a:p>
          <a:endParaRPr lang="ru-RU"/>
        </a:p>
      </dgm:t>
    </dgm:pt>
    <dgm:pt modelId="{6FEC6BB9-A744-43B2-B9AA-9825AD8376BD}" type="sibTrans" cxnId="{FBBA11A3-DECA-47E6-A546-8C9372AEE169}">
      <dgm:prSet/>
      <dgm:spPr/>
      <dgm:t>
        <a:bodyPr/>
        <a:lstStyle/>
        <a:p>
          <a:endParaRPr lang="ru-RU"/>
        </a:p>
      </dgm:t>
    </dgm:pt>
    <dgm:pt modelId="{63A5906F-8500-4EA2-9477-4F8245E7AE93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определяется порядок информационного обеспечения в здравоохранении (ст. 91)</a:t>
          </a:r>
          <a:endParaRPr lang="ru-RU" sz="1800" dirty="0"/>
        </a:p>
      </dgm:t>
    </dgm:pt>
    <dgm:pt modelId="{D2411440-D9D6-40A2-B3E6-D8EAA911F873}" type="parTrans" cxnId="{43E1ED8A-3A47-46A1-ADCD-C4A1B8BE960B}">
      <dgm:prSet/>
      <dgm:spPr/>
      <dgm:t>
        <a:bodyPr/>
        <a:lstStyle/>
        <a:p>
          <a:endParaRPr lang="ru-RU"/>
        </a:p>
      </dgm:t>
    </dgm:pt>
    <dgm:pt modelId="{CED86C4F-A7AF-4C91-AA69-0FF5A1067F17}" type="sibTrans" cxnId="{43E1ED8A-3A47-46A1-ADCD-C4A1B8BE960B}">
      <dgm:prSet/>
      <dgm:spPr/>
      <dgm:t>
        <a:bodyPr/>
        <a:lstStyle/>
        <a:p>
          <a:endParaRPr lang="ru-RU"/>
        </a:p>
      </dgm:t>
    </dgm:pt>
    <dgm:pt modelId="{61BAC89E-D30C-47E7-AA50-20707DCBCA0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положения  об ЕГИСЗ в сфере здравоохранения (ст. 91.1).</a:t>
          </a:r>
          <a:endParaRPr lang="ru-RU" sz="1800" dirty="0"/>
        </a:p>
      </dgm:t>
    </dgm:pt>
    <dgm:pt modelId="{ACEFE631-F5F0-4E97-B156-DA345774E383}" type="parTrans" cxnId="{44925CF6-364A-4C65-9ECB-B81E8740AF0A}">
      <dgm:prSet/>
      <dgm:spPr/>
      <dgm:t>
        <a:bodyPr/>
        <a:lstStyle/>
        <a:p>
          <a:endParaRPr lang="ru-RU"/>
        </a:p>
      </dgm:t>
    </dgm:pt>
    <dgm:pt modelId="{56F943B2-63CC-4DD0-B38A-01766B2BEC15}" type="sibTrans" cxnId="{44925CF6-364A-4C65-9ECB-B81E8740AF0A}">
      <dgm:prSet/>
      <dgm:spPr/>
      <dgm:t>
        <a:bodyPr/>
        <a:lstStyle/>
        <a:p>
          <a:endParaRPr lang="ru-RU"/>
        </a:p>
      </dgm:t>
    </dgm:pt>
    <dgm:pt modelId="{4E463A28-8D12-4640-A547-6C109DD24759}" type="pres">
      <dgm:prSet presAssocID="{0CF8C1A3-86F6-4DE0-AE3F-F18183128FC3}" presName="linear" presStyleCnt="0">
        <dgm:presLayoutVars>
          <dgm:animLvl val="lvl"/>
          <dgm:resizeHandles val="exact"/>
        </dgm:presLayoutVars>
      </dgm:prSet>
      <dgm:spPr/>
    </dgm:pt>
    <dgm:pt modelId="{4FD7B968-0DBB-4BCF-A1B5-77E9C1FB556B}" type="pres">
      <dgm:prSet presAssocID="{F893D093-6641-485F-B23A-85145C84116E}" presName="parentText" presStyleLbl="node1" presStyleIdx="0" presStyleCnt="5" custLinFactNeighborX="153" custLinFactNeighborY="51175">
        <dgm:presLayoutVars>
          <dgm:chMax val="0"/>
          <dgm:bulletEnabled val="1"/>
        </dgm:presLayoutVars>
      </dgm:prSet>
      <dgm:spPr/>
    </dgm:pt>
    <dgm:pt modelId="{DCFB720E-29D8-4321-9CC2-F9CDBEE65074}" type="pres">
      <dgm:prSet presAssocID="{F893D093-6641-485F-B23A-85145C84116E}" presName="childText" presStyleLbl="revTx" presStyleIdx="0" presStyleCnt="2">
        <dgm:presLayoutVars>
          <dgm:bulletEnabled val="1"/>
        </dgm:presLayoutVars>
      </dgm:prSet>
      <dgm:spPr/>
    </dgm:pt>
    <dgm:pt modelId="{DECAC1BB-3995-41D6-80E1-B9C21AC94635}" type="pres">
      <dgm:prSet presAssocID="{83075565-5174-49CF-AC4B-6416205EBF96}" presName="parentText" presStyleLbl="node1" presStyleIdx="1" presStyleCnt="5" custLinFactNeighborX="-153" custLinFactNeighborY="2422">
        <dgm:presLayoutVars>
          <dgm:chMax val="0"/>
          <dgm:bulletEnabled val="1"/>
        </dgm:presLayoutVars>
      </dgm:prSet>
      <dgm:spPr/>
    </dgm:pt>
    <dgm:pt modelId="{B1567437-69D5-4FFA-940F-C51FD0BE8487}" type="pres">
      <dgm:prSet presAssocID="{83075565-5174-49CF-AC4B-6416205EBF96}" presName="childText" presStyleLbl="revTx" presStyleIdx="1" presStyleCnt="2">
        <dgm:presLayoutVars>
          <dgm:bulletEnabled val="1"/>
        </dgm:presLayoutVars>
      </dgm:prSet>
      <dgm:spPr/>
    </dgm:pt>
    <dgm:pt modelId="{B9D349C1-99B7-4214-8AF3-F64DEBB00D38}" type="pres">
      <dgm:prSet presAssocID="{D4B70B80-2978-462F-AFBB-3F5DCDD611C0}" presName="parentText" presStyleLbl="node1" presStyleIdx="2" presStyleCnt="5" custScaleY="142517" custLinFactY="-18918" custLinFactNeighborX="307" custLinFactNeighborY="-100000">
        <dgm:presLayoutVars>
          <dgm:chMax val="0"/>
          <dgm:bulletEnabled val="1"/>
        </dgm:presLayoutVars>
      </dgm:prSet>
      <dgm:spPr/>
    </dgm:pt>
    <dgm:pt modelId="{5EA38095-B98C-44F2-AC49-D39F96FE285D}" type="pres">
      <dgm:prSet presAssocID="{6FEC6BB9-A744-43B2-B9AA-9825AD8376BD}" presName="spacer" presStyleCnt="0"/>
      <dgm:spPr/>
    </dgm:pt>
    <dgm:pt modelId="{96B6CA96-DB75-4C53-9228-41D931601BFA}" type="pres">
      <dgm:prSet presAssocID="{63A5906F-8500-4EA2-9477-4F8245E7AE93}" presName="parentText" presStyleLbl="node1" presStyleIdx="3" presStyleCnt="5" custLinFactY="-3475" custLinFactNeighborX="-307" custLinFactNeighborY="-100000">
        <dgm:presLayoutVars>
          <dgm:chMax val="0"/>
          <dgm:bulletEnabled val="1"/>
        </dgm:presLayoutVars>
      </dgm:prSet>
      <dgm:spPr/>
    </dgm:pt>
    <dgm:pt modelId="{E152598E-7BC5-41F2-B2DC-25E6D8804F4B}" type="pres">
      <dgm:prSet presAssocID="{CED86C4F-A7AF-4C91-AA69-0FF5A1067F17}" presName="spacer" presStyleCnt="0"/>
      <dgm:spPr/>
    </dgm:pt>
    <dgm:pt modelId="{29D67E01-AD09-4931-8B5E-299664F9AB1F}" type="pres">
      <dgm:prSet presAssocID="{61BAC89E-D30C-47E7-AA50-20707DCBCA0C}" presName="parentText" presStyleLbl="node1" presStyleIdx="4" presStyleCnt="5" custLinFactY="114527" custLinFactNeighborX="-717" custLinFactNeighborY="200000">
        <dgm:presLayoutVars>
          <dgm:chMax val="0"/>
          <dgm:bulletEnabled val="1"/>
        </dgm:presLayoutVars>
      </dgm:prSet>
      <dgm:spPr/>
    </dgm:pt>
  </dgm:ptLst>
  <dgm:cxnLst>
    <dgm:cxn modelId="{910FFD14-A8CD-41A7-9DEF-7D64F155C1F8}" type="presOf" srcId="{83075565-5174-49CF-AC4B-6416205EBF96}" destId="{DECAC1BB-3995-41D6-80E1-B9C21AC94635}" srcOrd="0" destOrd="0" presId="urn:microsoft.com/office/officeart/2005/8/layout/vList2"/>
    <dgm:cxn modelId="{9A544168-F61E-402C-8CCD-5E6E8F1A7D64}" type="presOf" srcId="{09C6B9F0-32EF-40CF-8D04-2FB804D8395F}" destId="{DCFB720E-29D8-4321-9CC2-F9CDBEE65074}" srcOrd="0" destOrd="0" presId="urn:microsoft.com/office/officeart/2005/8/layout/vList2"/>
    <dgm:cxn modelId="{A1944468-C6C5-4AF3-891E-FAA64291FA7E}" srcId="{0CF8C1A3-86F6-4DE0-AE3F-F18183128FC3}" destId="{83075565-5174-49CF-AC4B-6416205EBF96}" srcOrd="1" destOrd="0" parTransId="{148003D3-F323-4AD2-B543-7B690CF3DE64}" sibTransId="{14C64FEF-85F8-4BEC-A549-9CE69A63635B}"/>
    <dgm:cxn modelId="{503E6283-9E07-4E97-ACDC-A43470813AD2}" type="presOf" srcId="{61BAC89E-D30C-47E7-AA50-20707DCBCA0C}" destId="{29D67E01-AD09-4931-8B5E-299664F9AB1F}" srcOrd="0" destOrd="0" presId="urn:microsoft.com/office/officeart/2005/8/layout/vList2"/>
    <dgm:cxn modelId="{43E1ED8A-3A47-46A1-ADCD-C4A1B8BE960B}" srcId="{0CF8C1A3-86F6-4DE0-AE3F-F18183128FC3}" destId="{63A5906F-8500-4EA2-9477-4F8245E7AE93}" srcOrd="3" destOrd="0" parTransId="{D2411440-D9D6-40A2-B3E6-D8EAA911F873}" sibTransId="{CED86C4F-A7AF-4C91-AA69-0FF5A1067F17}"/>
    <dgm:cxn modelId="{FBBA11A3-DECA-47E6-A546-8C9372AEE169}" srcId="{0CF8C1A3-86F6-4DE0-AE3F-F18183128FC3}" destId="{D4B70B80-2978-462F-AFBB-3F5DCDD611C0}" srcOrd="2" destOrd="0" parTransId="{C2DA2F5C-E1BE-4B90-8942-27B604CE9C63}" sibTransId="{6FEC6BB9-A744-43B2-B9AA-9825AD8376BD}"/>
    <dgm:cxn modelId="{EA240CAD-6AC1-41E5-8BE7-E09F465362DA}" srcId="{83075565-5174-49CF-AC4B-6416205EBF96}" destId="{E0D9F313-3B84-4558-8388-3629774EFE19}" srcOrd="0" destOrd="0" parTransId="{29FFDEB3-87C3-45DA-B4FA-9E8EBD433A94}" sibTransId="{D739ECFC-E93F-4761-94CE-790EAD7C0321}"/>
    <dgm:cxn modelId="{DC9E47AD-6EE2-4E65-84C6-55B5065AF575}" srcId="{0CF8C1A3-86F6-4DE0-AE3F-F18183128FC3}" destId="{F893D093-6641-485F-B23A-85145C84116E}" srcOrd="0" destOrd="0" parTransId="{743762E0-A1FD-4A93-BF72-9DD9E8B430FF}" sibTransId="{A4917D10-3E26-48DE-B2DE-816161402D8A}"/>
    <dgm:cxn modelId="{E9B354B7-1D2F-492A-B9D4-DE268C74979D}" type="presOf" srcId="{D4B70B80-2978-462F-AFBB-3F5DCDD611C0}" destId="{B9D349C1-99B7-4214-8AF3-F64DEBB00D38}" srcOrd="0" destOrd="0" presId="urn:microsoft.com/office/officeart/2005/8/layout/vList2"/>
    <dgm:cxn modelId="{C49435C2-7CF5-4D2F-9DED-8BD17354B8EE}" srcId="{F893D093-6641-485F-B23A-85145C84116E}" destId="{09C6B9F0-32EF-40CF-8D04-2FB804D8395F}" srcOrd="0" destOrd="0" parTransId="{67B19A9E-AE96-4BC5-B7D9-EE7D4D3D96AD}" sibTransId="{64ADB2F4-09E5-4C55-A319-0AF3BBE30285}"/>
    <dgm:cxn modelId="{401B84C2-2127-437C-BCE6-03480ADB1375}" type="presOf" srcId="{F893D093-6641-485F-B23A-85145C84116E}" destId="{4FD7B968-0DBB-4BCF-A1B5-77E9C1FB556B}" srcOrd="0" destOrd="0" presId="urn:microsoft.com/office/officeart/2005/8/layout/vList2"/>
    <dgm:cxn modelId="{91C3C2DF-B8C5-47A5-B17A-585121D20542}" type="presOf" srcId="{0CF8C1A3-86F6-4DE0-AE3F-F18183128FC3}" destId="{4E463A28-8D12-4640-A547-6C109DD24759}" srcOrd="0" destOrd="0" presId="urn:microsoft.com/office/officeart/2005/8/layout/vList2"/>
    <dgm:cxn modelId="{1DDC8EE3-61AC-4685-8E59-5EAA27A92599}" type="presOf" srcId="{63A5906F-8500-4EA2-9477-4F8245E7AE93}" destId="{96B6CA96-DB75-4C53-9228-41D931601BFA}" srcOrd="0" destOrd="0" presId="urn:microsoft.com/office/officeart/2005/8/layout/vList2"/>
    <dgm:cxn modelId="{46AD8DE6-6F6A-41C6-9998-25BA2D598CC5}" type="presOf" srcId="{E0D9F313-3B84-4558-8388-3629774EFE19}" destId="{B1567437-69D5-4FFA-940F-C51FD0BE8487}" srcOrd="0" destOrd="0" presId="urn:microsoft.com/office/officeart/2005/8/layout/vList2"/>
    <dgm:cxn modelId="{44925CF6-364A-4C65-9ECB-B81E8740AF0A}" srcId="{0CF8C1A3-86F6-4DE0-AE3F-F18183128FC3}" destId="{61BAC89E-D30C-47E7-AA50-20707DCBCA0C}" srcOrd="4" destOrd="0" parTransId="{ACEFE631-F5F0-4E97-B156-DA345774E383}" sibTransId="{56F943B2-63CC-4DD0-B38A-01766B2BEC15}"/>
    <dgm:cxn modelId="{D9E87ABF-235A-4F29-AE93-BCE008EDA45A}" type="presParOf" srcId="{4E463A28-8D12-4640-A547-6C109DD24759}" destId="{4FD7B968-0DBB-4BCF-A1B5-77E9C1FB556B}" srcOrd="0" destOrd="0" presId="urn:microsoft.com/office/officeart/2005/8/layout/vList2"/>
    <dgm:cxn modelId="{03ACE3D2-295C-48CD-AEE7-4A8DD95DC92E}" type="presParOf" srcId="{4E463A28-8D12-4640-A547-6C109DD24759}" destId="{DCFB720E-29D8-4321-9CC2-F9CDBEE65074}" srcOrd="1" destOrd="0" presId="urn:microsoft.com/office/officeart/2005/8/layout/vList2"/>
    <dgm:cxn modelId="{04F217E5-917F-483D-9617-FF7AF239072F}" type="presParOf" srcId="{4E463A28-8D12-4640-A547-6C109DD24759}" destId="{DECAC1BB-3995-41D6-80E1-B9C21AC94635}" srcOrd="2" destOrd="0" presId="urn:microsoft.com/office/officeart/2005/8/layout/vList2"/>
    <dgm:cxn modelId="{A276854E-2454-4700-A4F9-0798ED22143D}" type="presParOf" srcId="{4E463A28-8D12-4640-A547-6C109DD24759}" destId="{B1567437-69D5-4FFA-940F-C51FD0BE8487}" srcOrd="3" destOrd="0" presId="urn:microsoft.com/office/officeart/2005/8/layout/vList2"/>
    <dgm:cxn modelId="{BFC759CE-6545-4771-852F-BBDABD5C668F}" type="presParOf" srcId="{4E463A28-8D12-4640-A547-6C109DD24759}" destId="{B9D349C1-99B7-4214-8AF3-F64DEBB00D38}" srcOrd="4" destOrd="0" presId="urn:microsoft.com/office/officeart/2005/8/layout/vList2"/>
    <dgm:cxn modelId="{EC02DD14-F6C7-4161-801C-3C81C8F74E39}" type="presParOf" srcId="{4E463A28-8D12-4640-A547-6C109DD24759}" destId="{5EA38095-B98C-44F2-AC49-D39F96FE285D}" srcOrd="5" destOrd="0" presId="urn:microsoft.com/office/officeart/2005/8/layout/vList2"/>
    <dgm:cxn modelId="{4A457EBF-745F-4D24-BB80-381115D6D8D0}" type="presParOf" srcId="{4E463A28-8D12-4640-A547-6C109DD24759}" destId="{96B6CA96-DB75-4C53-9228-41D931601BFA}" srcOrd="6" destOrd="0" presId="urn:microsoft.com/office/officeart/2005/8/layout/vList2"/>
    <dgm:cxn modelId="{AC9528B9-F20E-4B90-BD73-957AA281D831}" type="presParOf" srcId="{4E463A28-8D12-4640-A547-6C109DD24759}" destId="{E152598E-7BC5-41F2-B2DC-25E6D8804F4B}" srcOrd="7" destOrd="0" presId="urn:microsoft.com/office/officeart/2005/8/layout/vList2"/>
    <dgm:cxn modelId="{D6949D73-CC63-4A74-BEC2-2AF3FD244F18}" type="presParOf" srcId="{4E463A28-8D12-4640-A547-6C109DD24759}" destId="{29D67E01-AD09-4931-8B5E-299664F9AB1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F324B6-1C7B-4FEC-AA6E-A33F3CC6788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53C96-9C2B-4686-87B6-D5F27B9499A8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ч. 1. ст. 200.6 </a:t>
          </a:r>
        </a:p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УК РФ</a:t>
          </a:r>
        </a:p>
      </dgm:t>
    </dgm:pt>
    <dgm:pt modelId="{44ACE593-A513-4168-8651-774170870A51}" type="parTrans" cxnId="{768374A6-3CE6-4107-A149-E8BA0D84A29D}">
      <dgm:prSet/>
      <dgm:spPr/>
      <dgm:t>
        <a:bodyPr/>
        <a:lstStyle/>
        <a:p>
          <a:endParaRPr lang="ru-RU"/>
        </a:p>
      </dgm:t>
    </dgm:pt>
    <dgm:pt modelId="{F504AEB6-DB69-454B-A7B8-F361EE7F0922}" type="sibTrans" cxnId="{768374A6-3CE6-4107-A149-E8BA0D84A29D}">
      <dgm:prSet/>
      <dgm:spPr/>
      <dgm:t>
        <a:bodyPr/>
        <a:lstStyle/>
        <a:p>
          <a:endParaRPr lang="ru-RU"/>
        </a:p>
      </dgm:t>
    </dgm:pt>
    <dgm:pt modelId="{9B387E2F-D8EB-4A6A-814F-CB3BF60B1A8A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ответственность за умышленное нарушение должностным лицом аккредитованного удостоверяющего центра </a:t>
          </a:r>
          <a:r>
            <a: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порядка выдачи 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квалифицированного сертификата</a:t>
          </a:r>
        </a:p>
      </dgm:t>
    </dgm:pt>
    <dgm:pt modelId="{EB069F18-327D-4BFE-820B-05D8810CE751}" type="parTrans" cxnId="{9135509B-C806-467E-8CAE-CDE7AEBA2D24}">
      <dgm:prSet/>
      <dgm:spPr/>
      <dgm:t>
        <a:bodyPr/>
        <a:lstStyle/>
        <a:p>
          <a:endParaRPr lang="ru-RU"/>
        </a:p>
      </dgm:t>
    </dgm:pt>
    <dgm:pt modelId="{3CB60791-B1DF-4991-BD8C-CA15DB4613AE}" type="sibTrans" cxnId="{9135509B-C806-467E-8CAE-CDE7AEBA2D24}">
      <dgm:prSet/>
      <dgm:spPr/>
      <dgm:t>
        <a:bodyPr/>
        <a:lstStyle/>
        <a:p>
          <a:endParaRPr lang="ru-RU"/>
        </a:p>
      </dgm:t>
    </dgm:pt>
    <dgm:pt modelId="{47A3C531-7686-40A6-A79A-EC3E1C1A0AB0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ч. 2. ст. 200.6 </a:t>
          </a:r>
        </a:p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УК РФ</a:t>
          </a:r>
        </a:p>
      </dgm:t>
    </dgm:pt>
    <dgm:pt modelId="{467B0B28-2C2B-4C53-936B-FCE8B1A06061}" type="parTrans" cxnId="{77B3D03B-82E3-4821-8846-804057D66AB4}">
      <dgm:prSet/>
      <dgm:spPr/>
      <dgm:t>
        <a:bodyPr/>
        <a:lstStyle/>
        <a:p>
          <a:endParaRPr lang="ru-RU"/>
        </a:p>
      </dgm:t>
    </dgm:pt>
    <dgm:pt modelId="{CDEAA207-E38F-42DE-A38A-ADF87F862A6D}" type="sibTrans" cxnId="{77B3D03B-82E3-4821-8846-804057D66AB4}">
      <dgm:prSet/>
      <dgm:spPr/>
      <dgm:t>
        <a:bodyPr/>
        <a:lstStyle/>
        <a:p>
          <a:endParaRPr lang="ru-RU"/>
        </a:p>
      </dgm:t>
    </dgm:pt>
    <dgm:pt modelId="{5B3F33FC-73AA-4A3F-938E-125B98076170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ч. 3. ст. 200.6 </a:t>
          </a:r>
        </a:p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УК РФ</a:t>
          </a:r>
        </a:p>
      </dgm:t>
    </dgm:pt>
    <dgm:pt modelId="{57505374-1514-4921-A31A-B62958229A17}" type="parTrans" cxnId="{727A8B6C-09AA-4024-9B53-8324C154F89C}">
      <dgm:prSet/>
      <dgm:spPr/>
      <dgm:t>
        <a:bodyPr/>
        <a:lstStyle/>
        <a:p>
          <a:endParaRPr lang="ru-RU"/>
        </a:p>
      </dgm:t>
    </dgm:pt>
    <dgm:pt modelId="{8BBFA567-ACDB-4C10-B197-5C557751E7A7}" type="sibTrans" cxnId="{727A8B6C-09AA-4024-9B53-8324C154F89C}">
      <dgm:prSet/>
      <dgm:spPr/>
      <dgm:t>
        <a:bodyPr/>
        <a:lstStyle/>
        <a:p>
          <a:endParaRPr lang="ru-RU"/>
        </a:p>
      </dgm:t>
    </dgm:pt>
    <dgm:pt modelId="{7474D65B-F6B6-4E1F-B743-11E57D845313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ответственность за умышленное нарушение должностным лицом АУЦ порядка хранения ключа ЭП, а также порядка создания ЭП при помощи указанного ключа по поручению владельца квалифицированного сертификата</a:t>
          </a:r>
        </a:p>
      </dgm:t>
    </dgm:pt>
    <dgm:pt modelId="{127E4ACD-5E33-46D6-9877-DDC5FAD28198}" type="parTrans" cxnId="{779637C5-A39F-44C0-A203-E46F89B8D835}">
      <dgm:prSet/>
      <dgm:spPr/>
      <dgm:t>
        <a:bodyPr/>
        <a:lstStyle/>
        <a:p>
          <a:endParaRPr lang="ru-RU"/>
        </a:p>
      </dgm:t>
    </dgm:pt>
    <dgm:pt modelId="{13EDD3D2-CC03-4600-80A3-11C05FEEAEB3}" type="sibTrans" cxnId="{779637C5-A39F-44C0-A203-E46F89B8D835}">
      <dgm:prSet/>
      <dgm:spPr/>
      <dgm:t>
        <a:bodyPr/>
        <a:lstStyle/>
        <a:p>
          <a:endParaRPr lang="ru-RU"/>
        </a:p>
      </dgm:t>
    </dgm:pt>
    <dgm:pt modelId="{894BE9BD-889C-41B2-8856-FB8D94B4F04E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ответственность за умышленную выдачу должностным лицом аккредитованного удостоверяющего центра квалифицированного сертификата</a:t>
          </a:r>
        </a:p>
      </dgm:t>
    </dgm:pt>
    <dgm:pt modelId="{DBF3A1F3-4540-4996-AE9E-FD31CFCBDD24}" type="parTrans" cxnId="{1C71C406-9101-4CDA-8937-33D85744C35F}">
      <dgm:prSet/>
      <dgm:spPr/>
      <dgm:t>
        <a:bodyPr/>
        <a:lstStyle/>
        <a:p>
          <a:endParaRPr lang="ru-RU"/>
        </a:p>
      </dgm:t>
    </dgm:pt>
    <dgm:pt modelId="{54E0C62F-C142-4C97-954D-89B211AEECBC}" type="sibTrans" cxnId="{1C71C406-9101-4CDA-8937-33D85744C35F}">
      <dgm:prSet/>
      <dgm:spPr/>
      <dgm:t>
        <a:bodyPr/>
        <a:lstStyle/>
        <a:p>
          <a:endParaRPr lang="ru-RU"/>
        </a:p>
      </dgm:t>
    </dgm:pt>
    <dgm:pt modelId="{234292A2-2F76-4F9E-A262-046289819DFF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7479D96-0670-4AA5-B54D-B7F6FC75241B}" type="parTrans" cxnId="{9FA8FA12-01CA-4C04-9364-DCD4CB71B66D}">
      <dgm:prSet/>
      <dgm:spPr/>
      <dgm:t>
        <a:bodyPr/>
        <a:lstStyle/>
        <a:p>
          <a:endParaRPr lang="ru-RU"/>
        </a:p>
      </dgm:t>
    </dgm:pt>
    <dgm:pt modelId="{B40E3FFE-5CD6-4DAC-A69B-13C00958AAED}" type="sibTrans" cxnId="{9FA8FA12-01CA-4C04-9364-DCD4CB71B66D}">
      <dgm:prSet/>
      <dgm:spPr/>
      <dgm:t>
        <a:bodyPr/>
        <a:lstStyle/>
        <a:p>
          <a:endParaRPr lang="ru-RU"/>
        </a:p>
      </dgm:t>
    </dgm:pt>
    <dgm:pt modelId="{6663AEF2-A33A-4CB8-92DE-A0B0B3AE85DE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7B62A06-5D61-42D0-BCFC-23006E66F35D}" type="parTrans" cxnId="{FBCD140C-A4E8-49B1-8047-491ECD78BFCB}">
      <dgm:prSet/>
      <dgm:spPr/>
      <dgm:t>
        <a:bodyPr/>
        <a:lstStyle/>
        <a:p>
          <a:endParaRPr lang="ru-RU"/>
        </a:p>
      </dgm:t>
    </dgm:pt>
    <dgm:pt modelId="{F79F518E-E880-4B7B-BE9B-12163D49E4E0}" type="sibTrans" cxnId="{FBCD140C-A4E8-49B1-8047-491ECD78BFCB}">
      <dgm:prSet/>
      <dgm:spPr/>
      <dgm:t>
        <a:bodyPr/>
        <a:lstStyle/>
        <a:p>
          <a:endParaRPr lang="ru-RU"/>
        </a:p>
      </dgm:t>
    </dgm:pt>
    <dgm:pt modelId="{37886DEA-CB3C-4C5F-828C-21D1A84F85FD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D3664B0-7B2F-4BD3-9806-585805BB4EBB}" type="parTrans" cxnId="{2386618B-834A-4B5F-9518-1CECC6687D1F}">
      <dgm:prSet/>
      <dgm:spPr/>
      <dgm:t>
        <a:bodyPr/>
        <a:lstStyle/>
        <a:p>
          <a:endParaRPr lang="ru-RU"/>
        </a:p>
      </dgm:t>
    </dgm:pt>
    <dgm:pt modelId="{BDCCEBBA-445E-4B68-9BB5-721348791057}" type="sibTrans" cxnId="{2386618B-834A-4B5F-9518-1CECC6687D1F}">
      <dgm:prSet/>
      <dgm:spPr/>
      <dgm:t>
        <a:bodyPr/>
        <a:lstStyle/>
        <a:p>
          <a:endParaRPr lang="ru-RU"/>
        </a:p>
      </dgm:t>
    </dgm:pt>
    <dgm:pt modelId="{7737EA3A-82A4-4E43-B980-A95C48E8513C}" type="pres">
      <dgm:prSet presAssocID="{78F324B6-1C7B-4FEC-AA6E-A33F3CC67880}" presName="Name0" presStyleCnt="0">
        <dgm:presLayoutVars>
          <dgm:dir/>
          <dgm:animLvl val="lvl"/>
          <dgm:resizeHandles/>
        </dgm:presLayoutVars>
      </dgm:prSet>
      <dgm:spPr/>
    </dgm:pt>
    <dgm:pt modelId="{624E350C-69AD-4AC9-B0D8-4BA69876C16F}" type="pres">
      <dgm:prSet presAssocID="{C2D53C96-9C2B-4686-87B6-D5F27B9499A8}" presName="linNode" presStyleCnt="0"/>
      <dgm:spPr/>
    </dgm:pt>
    <dgm:pt modelId="{3F2D4F1A-7890-40CF-8604-73F5BF157CD2}" type="pres">
      <dgm:prSet presAssocID="{C2D53C96-9C2B-4686-87B6-D5F27B9499A8}" presName="parentShp" presStyleLbl="node1" presStyleIdx="0" presStyleCnt="3" custScaleX="66741" custScaleY="79987" custLinFactNeighborX="-1376" custLinFactNeighborY="5772">
        <dgm:presLayoutVars>
          <dgm:bulletEnabled val="1"/>
        </dgm:presLayoutVars>
      </dgm:prSet>
      <dgm:spPr/>
    </dgm:pt>
    <dgm:pt modelId="{EFCD5DA4-7FB9-4405-8C3B-100944060EC8}" type="pres">
      <dgm:prSet presAssocID="{C2D53C96-9C2B-4686-87B6-D5F27B9499A8}" presName="childShp" presStyleLbl="bgAccFollowNode1" presStyleIdx="0" presStyleCnt="3" custScaleX="121092" custScaleY="83337" custLinFactNeighborX="-1135" custLinFactNeighborY="-454">
        <dgm:presLayoutVars>
          <dgm:bulletEnabled val="1"/>
        </dgm:presLayoutVars>
      </dgm:prSet>
      <dgm:spPr/>
    </dgm:pt>
    <dgm:pt modelId="{80E97473-3FDF-4B98-9525-9F8B11F3062A}" type="pres">
      <dgm:prSet presAssocID="{F504AEB6-DB69-454B-A7B8-F361EE7F0922}" presName="spacing" presStyleCnt="0"/>
      <dgm:spPr/>
    </dgm:pt>
    <dgm:pt modelId="{C2C10C60-FD86-4C41-911B-1A20E02CB63C}" type="pres">
      <dgm:prSet presAssocID="{47A3C531-7686-40A6-A79A-EC3E1C1A0AB0}" presName="linNode" presStyleCnt="0"/>
      <dgm:spPr/>
    </dgm:pt>
    <dgm:pt modelId="{475180A3-A5AD-47A4-B435-C8724ECC3C4D}" type="pres">
      <dgm:prSet presAssocID="{47A3C531-7686-40A6-A79A-EC3E1C1A0AB0}" presName="parentShp" presStyleLbl="node1" presStyleIdx="1" presStyleCnt="3" custScaleX="66537" custScaleY="80287" custLinFactNeighborX="-1251" custLinFactNeighborY="-4183">
        <dgm:presLayoutVars>
          <dgm:bulletEnabled val="1"/>
        </dgm:presLayoutVars>
      </dgm:prSet>
      <dgm:spPr/>
    </dgm:pt>
    <dgm:pt modelId="{2B4DC7BF-7EF6-4ADA-9C67-4687B471D1F8}" type="pres">
      <dgm:prSet presAssocID="{47A3C531-7686-40A6-A79A-EC3E1C1A0AB0}" presName="childShp" presStyleLbl="bgAccFollowNode1" presStyleIdx="1" presStyleCnt="3" custScaleX="119806" custScaleY="103521" custLinFactNeighborX="-684" custLinFactNeighborY="-6493">
        <dgm:presLayoutVars>
          <dgm:bulletEnabled val="1"/>
        </dgm:presLayoutVars>
      </dgm:prSet>
      <dgm:spPr/>
    </dgm:pt>
    <dgm:pt modelId="{1AFFB0AB-A678-4A49-8521-046F7F9B62BA}" type="pres">
      <dgm:prSet presAssocID="{CDEAA207-E38F-42DE-A38A-ADF87F862A6D}" presName="spacing" presStyleCnt="0"/>
      <dgm:spPr/>
    </dgm:pt>
    <dgm:pt modelId="{82499380-87AE-4832-8B2B-90387FE886E7}" type="pres">
      <dgm:prSet presAssocID="{5B3F33FC-73AA-4A3F-938E-125B98076170}" presName="linNode" presStyleCnt="0"/>
      <dgm:spPr/>
    </dgm:pt>
    <dgm:pt modelId="{1FDE41A5-9DA8-421D-B2DC-0F7B2AADB8D7}" type="pres">
      <dgm:prSet presAssocID="{5B3F33FC-73AA-4A3F-938E-125B98076170}" presName="parentShp" presStyleLbl="node1" presStyleIdx="2" presStyleCnt="3" custScaleX="79935" custScaleY="62552" custLinFactNeighborX="-14979" custLinFactNeighborY="-5310">
        <dgm:presLayoutVars>
          <dgm:bulletEnabled val="1"/>
        </dgm:presLayoutVars>
      </dgm:prSet>
      <dgm:spPr/>
    </dgm:pt>
    <dgm:pt modelId="{AE7B7B89-75C7-4596-89DD-34F040EB60AA}" type="pres">
      <dgm:prSet presAssocID="{5B3F33FC-73AA-4A3F-938E-125B98076170}" presName="childShp" presStyleLbl="bgAccFollowNode1" presStyleIdx="2" presStyleCnt="3" custScaleX="139053" custScaleY="77647" custLinFactNeighborX="-1785" custLinFactNeighborY="-9438">
        <dgm:presLayoutVars>
          <dgm:bulletEnabled val="1"/>
        </dgm:presLayoutVars>
      </dgm:prSet>
      <dgm:spPr/>
    </dgm:pt>
  </dgm:ptLst>
  <dgm:cxnLst>
    <dgm:cxn modelId="{1C71C406-9101-4CDA-8937-33D85744C35F}" srcId="{47A3C531-7686-40A6-A79A-EC3E1C1A0AB0}" destId="{894BE9BD-889C-41B2-8856-FB8D94B4F04E}" srcOrd="1" destOrd="0" parTransId="{DBF3A1F3-4540-4996-AE9E-FD31CFCBDD24}" sibTransId="{54E0C62F-C142-4C97-954D-89B211AEECBC}"/>
    <dgm:cxn modelId="{FBCD140C-A4E8-49B1-8047-491ECD78BFCB}" srcId="{47A3C531-7686-40A6-A79A-EC3E1C1A0AB0}" destId="{6663AEF2-A33A-4CB8-92DE-A0B0B3AE85DE}" srcOrd="0" destOrd="0" parTransId="{D7B62A06-5D61-42D0-BCFC-23006E66F35D}" sibTransId="{F79F518E-E880-4B7B-BE9B-12163D49E4E0}"/>
    <dgm:cxn modelId="{9FA8FA12-01CA-4C04-9364-DCD4CB71B66D}" srcId="{5B3F33FC-73AA-4A3F-938E-125B98076170}" destId="{234292A2-2F76-4F9E-A262-046289819DFF}" srcOrd="0" destOrd="0" parTransId="{07479D96-0670-4AA5-B54D-B7F6FC75241B}" sibTransId="{B40E3FFE-5CD6-4DAC-A69B-13C00958AAED}"/>
    <dgm:cxn modelId="{A0F80B25-23CD-4F33-88A0-553764173B51}" type="presOf" srcId="{234292A2-2F76-4F9E-A262-046289819DFF}" destId="{AE7B7B89-75C7-4596-89DD-34F040EB60AA}" srcOrd="0" destOrd="0" presId="urn:microsoft.com/office/officeart/2005/8/layout/vList6"/>
    <dgm:cxn modelId="{77B3D03B-82E3-4821-8846-804057D66AB4}" srcId="{78F324B6-1C7B-4FEC-AA6E-A33F3CC67880}" destId="{47A3C531-7686-40A6-A79A-EC3E1C1A0AB0}" srcOrd="1" destOrd="0" parTransId="{467B0B28-2C2B-4C53-936B-FCE8B1A06061}" sibTransId="{CDEAA207-E38F-42DE-A38A-ADF87F862A6D}"/>
    <dgm:cxn modelId="{F987F33E-A5C8-4747-9B1F-5AF44DD1DA36}" type="presOf" srcId="{C2D53C96-9C2B-4686-87B6-D5F27B9499A8}" destId="{3F2D4F1A-7890-40CF-8604-73F5BF157CD2}" srcOrd="0" destOrd="0" presId="urn:microsoft.com/office/officeart/2005/8/layout/vList6"/>
    <dgm:cxn modelId="{00703840-8497-40CF-BA58-FF2833F96BA0}" type="presOf" srcId="{9B387E2F-D8EB-4A6A-814F-CB3BF60B1A8A}" destId="{EFCD5DA4-7FB9-4405-8C3B-100944060EC8}" srcOrd="0" destOrd="1" presId="urn:microsoft.com/office/officeart/2005/8/layout/vList6"/>
    <dgm:cxn modelId="{8A4AFE60-01A6-4A9F-BA66-3BFE8BD7775C}" type="presOf" srcId="{37886DEA-CB3C-4C5F-828C-21D1A84F85FD}" destId="{EFCD5DA4-7FB9-4405-8C3B-100944060EC8}" srcOrd="0" destOrd="0" presId="urn:microsoft.com/office/officeart/2005/8/layout/vList6"/>
    <dgm:cxn modelId="{E5930965-F985-4575-AB24-D542DF1A40F8}" type="presOf" srcId="{47A3C531-7686-40A6-A79A-EC3E1C1A0AB0}" destId="{475180A3-A5AD-47A4-B435-C8724ECC3C4D}" srcOrd="0" destOrd="0" presId="urn:microsoft.com/office/officeart/2005/8/layout/vList6"/>
    <dgm:cxn modelId="{727A8B6C-09AA-4024-9B53-8324C154F89C}" srcId="{78F324B6-1C7B-4FEC-AA6E-A33F3CC67880}" destId="{5B3F33FC-73AA-4A3F-938E-125B98076170}" srcOrd="2" destOrd="0" parTransId="{57505374-1514-4921-A31A-B62958229A17}" sibTransId="{8BBFA567-ACDB-4C10-B197-5C557751E7A7}"/>
    <dgm:cxn modelId="{ED9D947A-E4A8-40D4-90E2-183B9FAFB6FE}" type="presOf" srcId="{6663AEF2-A33A-4CB8-92DE-A0B0B3AE85DE}" destId="{2B4DC7BF-7EF6-4ADA-9C67-4687B471D1F8}" srcOrd="0" destOrd="0" presId="urn:microsoft.com/office/officeart/2005/8/layout/vList6"/>
    <dgm:cxn modelId="{B189B07A-AC48-4799-A1CF-A46151FEB1E5}" type="presOf" srcId="{7474D65B-F6B6-4E1F-B743-11E57D845313}" destId="{AE7B7B89-75C7-4596-89DD-34F040EB60AA}" srcOrd="0" destOrd="1" presId="urn:microsoft.com/office/officeart/2005/8/layout/vList6"/>
    <dgm:cxn modelId="{2386618B-834A-4B5F-9518-1CECC6687D1F}" srcId="{C2D53C96-9C2B-4686-87B6-D5F27B9499A8}" destId="{37886DEA-CB3C-4C5F-828C-21D1A84F85FD}" srcOrd="0" destOrd="0" parTransId="{CD3664B0-7B2F-4BD3-9806-585805BB4EBB}" sibTransId="{BDCCEBBA-445E-4B68-9BB5-721348791057}"/>
    <dgm:cxn modelId="{9135509B-C806-467E-8CAE-CDE7AEBA2D24}" srcId="{C2D53C96-9C2B-4686-87B6-D5F27B9499A8}" destId="{9B387E2F-D8EB-4A6A-814F-CB3BF60B1A8A}" srcOrd="1" destOrd="0" parTransId="{EB069F18-327D-4BFE-820B-05D8810CE751}" sibTransId="{3CB60791-B1DF-4991-BD8C-CA15DB4613AE}"/>
    <dgm:cxn modelId="{2C34B2A1-3A63-4773-93D4-83623EB24DEB}" type="presOf" srcId="{5B3F33FC-73AA-4A3F-938E-125B98076170}" destId="{1FDE41A5-9DA8-421D-B2DC-0F7B2AADB8D7}" srcOrd="0" destOrd="0" presId="urn:microsoft.com/office/officeart/2005/8/layout/vList6"/>
    <dgm:cxn modelId="{768374A6-3CE6-4107-A149-E8BA0D84A29D}" srcId="{78F324B6-1C7B-4FEC-AA6E-A33F3CC67880}" destId="{C2D53C96-9C2B-4686-87B6-D5F27B9499A8}" srcOrd="0" destOrd="0" parTransId="{44ACE593-A513-4168-8651-774170870A51}" sibTransId="{F504AEB6-DB69-454B-A7B8-F361EE7F0922}"/>
    <dgm:cxn modelId="{779637C5-A39F-44C0-A203-E46F89B8D835}" srcId="{5B3F33FC-73AA-4A3F-938E-125B98076170}" destId="{7474D65B-F6B6-4E1F-B743-11E57D845313}" srcOrd="1" destOrd="0" parTransId="{127E4ACD-5E33-46D6-9877-DDC5FAD28198}" sibTransId="{13EDD3D2-CC03-4600-80A3-11C05FEEAEB3}"/>
    <dgm:cxn modelId="{883F08E1-B70F-4817-9B2C-BCBDDBA868E9}" type="presOf" srcId="{78F324B6-1C7B-4FEC-AA6E-A33F3CC67880}" destId="{7737EA3A-82A4-4E43-B980-A95C48E8513C}" srcOrd="0" destOrd="0" presId="urn:microsoft.com/office/officeart/2005/8/layout/vList6"/>
    <dgm:cxn modelId="{B4A4C6E1-1012-456D-A363-40640AD74CDB}" type="presOf" srcId="{894BE9BD-889C-41B2-8856-FB8D94B4F04E}" destId="{2B4DC7BF-7EF6-4ADA-9C67-4687B471D1F8}" srcOrd="0" destOrd="1" presId="urn:microsoft.com/office/officeart/2005/8/layout/vList6"/>
    <dgm:cxn modelId="{67D786DA-2F19-454F-AAE7-DD7038ED4959}" type="presParOf" srcId="{7737EA3A-82A4-4E43-B980-A95C48E8513C}" destId="{624E350C-69AD-4AC9-B0D8-4BA69876C16F}" srcOrd="0" destOrd="0" presId="urn:microsoft.com/office/officeart/2005/8/layout/vList6"/>
    <dgm:cxn modelId="{697AC633-964F-45FE-AF78-08E9957F979B}" type="presParOf" srcId="{624E350C-69AD-4AC9-B0D8-4BA69876C16F}" destId="{3F2D4F1A-7890-40CF-8604-73F5BF157CD2}" srcOrd="0" destOrd="0" presId="urn:microsoft.com/office/officeart/2005/8/layout/vList6"/>
    <dgm:cxn modelId="{03D7BC34-E615-4F4C-8262-F4BEA3612EA4}" type="presParOf" srcId="{624E350C-69AD-4AC9-B0D8-4BA69876C16F}" destId="{EFCD5DA4-7FB9-4405-8C3B-100944060EC8}" srcOrd="1" destOrd="0" presId="urn:microsoft.com/office/officeart/2005/8/layout/vList6"/>
    <dgm:cxn modelId="{AF9372E0-B40D-4AEE-88F0-977F44E05CDD}" type="presParOf" srcId="{7737EA3A-82A4-4E43-B980-A95C48E8513C}" destId="{80E97473-3FDF-4B98-9525-9F8B11F3062A}" srcOrd="1" destOrd="0" presId="urn:microsoft.com/office/officeart/2005/8/layout/vList6"/>
    <dgm:cxn modelId="{BE7A5E4F-ED15-49E3-B7A4-0A56EB8A0C37}" type="presParOf" srcId="{7737EA3A-82A4-4E43-B980-A95C48E8513C}" destId="{C2C10C60-FD86-4C41-911B-1A20E02CB63C}" srcOrd="2" destOrd="0" presId="urn:microsoft.com/office/officeart/2005/8/layout/vList6"/>
    <dgm:cxn modelId="{41F7CC21-E2BB-4467-A5FD-7AB1FD4DE4EF}" type="presParOf" srcId="{C2C10C60-FD86-4C41-911B-1A20E02CB63C}" destId="{475180A3-A5AD-47A4-B435-C8724ECC3C4D}" srcOrd="0" destOrd="0" presId="urn:microsoft.com/office/officeart/2005/8/layout/vList6"/>
    <dgm:cxn modelId="{9D4F6419-4D2C-4AF7-8CC6-E1DED5D1B38F}" type="presParOf" srcId="{C2C10C60-FD86-4C41-911B-1A20E02CB63C}" destId="{2B4DC7BF-7EF6-4ADA-9C67-4687B471D1F8}" srcOrd="1" destOrd="0" presId="urn:microsoft.com/office/officeart/2005/8/layout/vList6"/>
    <dgm:cxn modelId="{B0C4CE39-5FDC-414A-93BC-7F8DBBE0863A}" type="presParOf" srcId="{7737EA3A-82A4-4E43-B980-A95C48E8513C}" destId="{1AFFB0AB-A678-4A49-8521-046F7F9B62BA}" srcOrd="3" destOrd="0" presId="urn:microsoft.com/office/officeart/2005/8/layout/vList6"/>
    <dgm:cxn modelId="{06A0CF07-E453-494E-8ED9-02CD93AA212F}" type="presParOf" srcId="{7737EA3A-82A4-4E43-B980-A95C48E8513C}" destId="{82499380-87AE-4832-8B2B-90387FE886E7}" srcOrd="4" destOrd="0" presId="urn:microsoft.com/office/officeart/2005/8/layout/vList6"/>
    <dgm:cxn modelId="{BAB2EA65-B7F3-4AB2-9EB9-8AE4200ADCC9}" type="presParOf" srcId="{82499380-87AE-4832-8B2B-90387FE886E7}" destId="{1FDE41A5-9DA8-421D-B2DC-0F7B2AADB8D7}" srcOrd="0" destOrd="0" presId="urn:microsoft.com/office/officeart/2005/8/layout/vList6"/>
    <dgm:cxn modelId="{DD8DFF9B-D30F-4506-A60B-EDCEB323D98B}" type="presParOf" srcId="{82499380-87AE-4832-8B2B-90387FE886E7}" destId="{AE7B7B89-75C7-4596-89DD-34F040EB60A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7378A7-6AD1-47FE-B7BB-B429DAC24A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B0F10CE-4EE6-403E-AC1D-1A7DCE8AE13B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ч. 1 ст. 10 Закона № 63-ФЗ: устанавливает обязанность участников электронного взаимодействия обеспечивать конфиденциальность ключей электронных подписей и, в частности, не допускать использование принадлежащих им ключей электронных подписей без их согласия</a:t>
          </a:r>
        </a:p>
      </dgm:t>
    </dgm:pt>
    <dgm:pt modelId="{DAE90A41-7DD1-48D8-9210-1FAC0E9417D1}" type="parTrans" cxnId="{D21B8897-E53C-42D3-9665-DDF9E6403F7D}">
      <dgm:prSet/>
      <dgm:spPr/>
      <dgm:t>
        <a:bodyPr/>
        <a:lstStyle/>
        <a:p>
          <a:endParaRPr lang="ru-RU"/>
        </a:p>
      </dgm:t>
    </dgm:pt>
    <dgm:pt modelId="{8F9252FB-B5E1-42BB-9626-5F955501D0FD}" type="sibTrans" cxnId="{D21B8897-E53C-42D3-9665-DDF9E6403F7D}">
      <dgm:prSet/>
      <dgm:spPr/>
      <dgm:t>
        <a:bodyPr/>
        <a:lstStyle/>
        <a:p>
          <a:endParaRPr lang="ru-RU"/>
        </a:p>
      </dgm:t>
    </dgm:pt>
    <dgm:pt modelId="{6BE3FD80-05AF-4425-BB16-6895FF3B71A5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порядок оформления согласия и порядок использования ключа КЭП третьими лицами законодательно не регламентируется</a:t>
          </a:r>
        </a:p>
      </dgm:t>
    </dgm:pt>
    <dgm:pt modelId="{987726AF-AEA9-4E05-BD7D-CD8DDE610EE6}" type="parTrans" cxnId="{EB24F53E-A284-4A9B-B2FD-3BD868E350C4}">
      <dgm:prSet/>
      <dgm:spPr/>
      <dgm:t>
        <a:bodyPr/>
        <a:lstStyle/>
        <a:p>
          <a:endParaRPr lang="ru-RU"/>
        </a:p>
      </dgm:t>
    </dgm:pt>
    <dgm:pt modelId="{6189C9C4-3BC2-46C9-80DE-8E1E860D74FE}" type="sibTrans" cxnId="{EB24F53E-A284-4A9B-B2FD-3BD868E350C4}">
      <dgm:prSet/>
      <dgm:spPr/>
      <dgm:t>
        <a:bodyPr/>
        <a:lstStyle/>
        <a:p>
          <a:endParaRPr lang="ru-RU"/>
        </a:p>
      </dgm:t>
    </dgm:pt>
    <dgm:pt modelId="{01BB8918-E497-483A-88EE-65793581F9ED}">
      <dgm:prSet custT="1"/>
      <dgm:spPr>
        <a:solidFill>
          <a:srgbClr val="00B0F0"/>
        </a:solidFill>
      </dgm:spPr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сложности в установлении виновности отдельных медицинских работников и в привлечении их к уголовной ответственности</a:t>
          </a:r>
        </a:p>
      </dgm:t>
    </dgm:pt>
    <dgm:pt modelId="{574E6EE9-A0D2-4E12-9A6E-17BD4B119B3E}" type="parTrans" cxnId="{AE4C3760-7914-4B9A-9153-14328BBC59E9}">
      <dgm:prSet/>
      <dgm:spPr/>
      <dgm:t>
        <a:bodyPr/>
        <a:lstStyle/>
        <a:p>
          <a:endParaRPr lang="ru-RU"/>
        </a:p>
      </dgm:t>
    </dgm:pt>
    <dgm:pt modelId="{1F135E0B-87F1-4729-ABB3-99BF9C2D0BAD}" type="sibTrans" cxnId="{AE4C3760-7914-4B9A-9153-14328BBC59E9}">
      <dgm:prSet/>
      <dgm:spPr/>
      <dgm:t>
        <a:bodyPr/>
        <a:lstStyle/>
        <a:p>
          <a:endParaRPr lang="ru-RU"/>
        </a:p>
      </dgm:t>
    </dgm:pt>
    <dgm:pt modelId="{B14719ED-279F-480D-BB41-035255602099}" type="pres">
      <dgm:prSet presAssocID="{EA7378A7-6AD1-47FE-B7BB-B429DAC24AC2}" presName="CompostProcess" presStyleCnt="0">
        <dgm:presLayoutVars>
          <dgm:dir/>
          <dgm:resizeHandles val="exact"/>
        </dgm:presLayoutVars>
      </dgm:prSet>
      <dgm:spPr/>
    </dgm:pt>
    <dgm:pt modelId="{DDD6EAC0-0062-4110-8C65-C3C3B1B19FE6}" type="pres">
      <dgm:prSet presAssocID="{EA7378A7-6AD1-47FE-B7BB-B429DAC24AC2}" presName="arrow" presStyleLbl="bgShp" presStyleIdx="0" presStyleCnt="1"/>
      <dgm:spPr/>
    </dgm:pt>
    <dgm:pt modelId="{1F474B4A-B4BB-4565-A1B2-75A9C8F8B268}" type="pres">
      <dgm:prSet presAssocID="{EA7378A7-6AD1-47FE-B7BB-B429DAC24AC2}" presName="linearProcess" presStyleCnt="0"/>
      <dgm:spPr/>
    </dgm:pt>
    <dgm:pt modelId="{91943999-3A6E-476F-9768-007E04D6A62D}" type="pres">
      <dgm:prSet presAssocID="{DB0F10CE-4EE6-403E-AC1D-1A7DCE8AE13B}" presName="textNode" presStyleLbl="node1" presStyleIdx="0" presStyleCnt="3" custScaleX="93698" custScaleY="250000">
        <dgm:presLayoutVars>
          <dgm:bulletEnabled val="1"/>
        </dgm:presLayoutVars>
      </dgm:prSet>
      <dgm:spPr/>
    </dgm:pt>
    <dgm:pt modelId="{A34C0953-3370-421F-8489-444C4B3208DD}" type="pres">
      <dgm:prSet presAssocID="{8F9252FB-B5E1-42BB-9626-5F955501D0FD}" presName="sibTrans" presStyleCnt="0"/>
      <dgm:spPr/>
    </dgm:pt>
    <dgm:pt modelId="{096BC35C-10CD-4227-B7AD-AD3F33D9AD4C}" type="pres">
      <dgm:prSet presAssocID="{6BE3FD80-05AF-4425-BB16-6895FF3B71A5}" presName="textNode" presStyleLbl="node1" presStyleIdx="1" presStyleCnt="3" custScaleX="70242" custScaleY="249069" custLinFactNeighborX="27356" custLinFactNeighborY="-465">
        <dgm:presLayoutVars>
          <dgm:bulletEnabled val="1"/>
        </dgm:presLayoutVars>
      </dgm:prSet>
      <dgm:spPr/>
    </dgm:pt>
    <dgm:pt modelId="{23913928-70E5-4116-9EA2-FB2DA86CB8B4}" type="pres">
      <dgm:prSet presAssocID="{6189C9C4-3BC2-46C9-80DE-8E1E860D74FE}" presName="sibTrans" presStyleCnt="0"/>
      <dgm:spPr/>
    </dgm:pt>
    <dgm:pt modelId="{654D8C9A-9B48-4E73-8256-4EE911541977}" type="pres">
      <dgm:prSet presAssocID="{01BB8918-E497-483A-88EE-65793581F9ED}" presName="textNode" presStyleLbl="node1" presStyleIdx="2" presStyleCnt="3" custScaleY="246414">
        <dgm:presLayoutVars>
          <dgm:bulletEnabled val="1"/>
        </dgm:presLayoutVars>
      </dgm:prSet>
      <dgm:spPr/>
    </dgm:pt>
  </dgm:ptLst>
  <dgm:cxnLst>
    <dgm:cxn modelId="{4E750315-E481-4BE4-B890-D329D235AF38}" type="presOf" srcId="{01BB8918-E497-483A-88EE-65793581F9ED}" destId="{654D8C9A-9B48-4E73-8256-4EE911541977}" srcOrd="0" destOrd="0" presId="urn:microsoft.com/office/officeart/2005/8/layout/hProcess9"/>
    <dgm:cxn modelId="{EB24F53E-A284-4A9B-B2FD-3BD868E350C4}" srcId="{EA7378A7-6AD1-47FE-B7BB-B429DAC24AC2}" destId="{6BE3FD80-05AF-4425-BB16-6895FF3B71A5}" srcOrd="1" destOrd="0" parTransId="{987726AF-AEA9-4E05-BD7D-CD8DDE610EE6}" sibTransId="{6189C9C4-3BC2-46C9-80DE-8E1E860D74FE}"/>
    <dgm:cxn modelId="{AE4C3760-7914-4B9A-9153-14328BBC59E9}" srcId="{EA7378A7-6AD1-47FE-B7BB-B429DAC24AC2}" destId="{01BB8918-E497-483A-88EE-65793581F9ED}" srcOrd="2" destOrd="0" parTransId="{574E6EE9-A0D2-4E12-9A6E-17BD4B119B3E}" sibTransId="{1F135E0B-87F1-4729-ABB3-99BF9C2D0BAD}"/>
    <dgm:cxn modelId="{0F248A80-F99C-40F6-AF71-0489D61C7512}" type="presOf" srcId="{EA7378A7-6AD1-47FE-B7BB-B429DAC24AC2}" destId="{B14719ED-279F-480D-BB41-035255602099}" srcOrd="0" destOrd="0" presId="urn:microsoft.com/office/officeart/2005/8/layout/hProcess9"/>
    <dgm:cxn modelId="{D21B8897-E53C-42D3-9665-DDF9E6403F7D}" srcId="{EA7378A7-6AD1-47FE-B7BB-B429DAC24AC2}" destId="{DB0F10CE-4EE6-403E-AC1D-1A7DCE8AE13B}" srcOrd="0" destOrd="0" parTransId="{DAE90A41-7DD1-48D8-9210-1FAC0E9417D1}" sibTransId="{8F9252FB-B5E1-42BB-9626-5F955501D0FD}"/>
    <dgm:cxn modelId="{BD32B0AF-2290-4EB7-96B5-2AE1F53E25EC}" type="presOf" srcId="{6BE3FD80-05AF-4425-BB16-6895FF3B71A5}" destId="{096BC35C-10CD-4227-B7AD-AD3F33D9AD4C}" srcOrd="0" destOrd="0" presId="urn:microsoft.com/office/officeart/2005/8/layout/hProcess9"/>
    <dgm:cxn modelId="{AAF0FBBA-CF1C-488B-BF2D-40E98BBB91CF}" type="presOf" srcId="{DB0F10CE-4EE6-403E-AC1D-1A7DCE8AE13B}" destId="{91943999-3A6E-476F-9768-007E04D6A62D}" srcOrd="0" destOrd="0" presId="urn:microsoft.com/office/officeart/2005/8/layout/hProcess9"/>
    <dgm:cxn modelId="{13FDAC90-1626-45BF-9BA4-3ACCDACFBF09}" type="presParOf" srcId="{B14719ED-279F-480D-BB41-035255602099}" destId="{DDD6EAC0-0062-4110-8C65-C3C3B1B19FE6}" srcOrd="0" destOrd="0" presId="urn:microsoft.com/office/officeart/2005/8/layout/hProcess9"/>
    <dgm:cxn modelId="{5C0FF0A1-A001-4840-91C5-5F89E80E6E76}" type="presParOf" srcId="{B14719ED-279F-480D-BB41-035255602099}" destId="{1F474B4A-B4BB-4565-A1B2-75A9C8F8B268}" srcOrd="1" destOrd="0" presId="urn:microsoft.com/office/officeart/2005/8/layout/hProcess9"/>
    <dgm:cxn modelId="{68D39425-5073-4E5A-9FAE-0ED1024D8C74}" type="presParOf" srcId="{1F474B4A-B4BB-4565-A1B2-75A9C8F8B268}" destId="{91943999-3A6E-476F-9768-007E04D6A62D}" srcOrd="0" destOrd="0" presId="urn:microsoft.com/office/officeart/2005/8/layout/hProcess9"/>
    <dgm:cxn modelId="{7254CA6D-C338-4CE1-B76E-1CC4CBDE742E}" type="presParOf" srcId="{1F474B4A-B4BB-4565-A1B2-75A9C8F8B268}" destId="{A34C0953-3370-421F-8489-444C4B3208DD}" srcOrd="1" destOrd="0" presId="urn:microsoft.com/office/officeart/2005/8/layout/hProcess9"/>
    <dgm:cxn modelId="{38BC40AA-8602-4E0A-A4B4-7F31095E6DBF}" type="presParOf" srcId="{1F474B4A-B4BB-4565-A1B2-75A9C8F8B268}" destId="{096BC35C-10CD-4227-B7AD-AD3F33D9AD4C}" srcOrd="2" destOrd="0" presId="urn:microsoft.com/office/officeart/2005/8/layout/hProcess9"/>
    <dgm:cxn modelId="{89A37DA1-9998-4E42-83BE-3F5CCEAA0708}" type="presParOf" srcId="{1F474B4A-B4BB-4565-A1B2-75A9C8F8B268}" destId="{23913928-70E5-4116-9EA2-FB2DA86CB8B4}" srcOrd="3" destOrd="0" presId="urn:microsoft.com/office/officeart/2005/8/layout/hProcess9"/>
    <dgm:cxn modelId="{4E16C5C6-62ED-4D0E-9134-BF2CF49A3298}" type="presParOf" srcId="{1F474B4A-B4BB-4565-A1B2-75A9C8F8B268}" destId="{654D8C9A-9B48-4E73-8256-4EE91154197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7B968-0DBB-4BCF-A1B5-77E9C1FB556B}">
      <dsp:nvSpPr>
        <dsp:cNvPr id="0" name=""/>
        <dsp:cNvSpPr/>
      </dsp:nvSpPr>
      <dsp:spPr>
        <a:xfrm>
          <a:off x="0" y="194093"/>
          <a:ext cx="9461943" cy="69015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допускается оформление ИДС в электронной форме (ч. 7 ст. 20);</a:t>
          </a:r>
          <a:endParaRPr lang="ru-RU" sz="1800" kern="1200" dirty="0"/>
        </a:p>
      </dsp:txBody>
      <dsp:txXfrm>
        <a:off x="33690" y="227783"/>
        <a:ext cx="9394563" cy="622773"/>
      </dsp:txXfrm>
    </dsp:sp>
    <dsp:sp modelId="{DCFB720E-29D8-4321-9CC2-F9CDBEE65074}">
      <dsp:nvSpPr>
        <dsp:cNvPr id="0" name=""/>
        <dsp:cNvSpPr/>
      </dsp:nvSpPr>
      <dsp:spPr>
        <a:xfrm>
          <a:off x="0" y="697806"/>
          <a:ext cx="946194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41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700" kern="1200" dirty="0"/>
        </a:p>
      </dsp:txBody>
      <dsp:txXfrm>
        <a:off x="0" y="697806"/>
        <a:ext cx="9461943" cy="364320"/>
      </dsp:txXfrm>
    </dsp:sp>
    <dsp:sp modelId="{DECAC1BB-3995-41D6-80E1-B9C21AC94635}">
      <dsp:nvSpPr>
        <dsp:cNvPr id="0" name=""/>
        <dsp:cNvSpPr/>
      </dsp:nvSpPr>
      <dsp:spPr>
        <a:xfrm>
          <a:off x="0" y="1070950"/>
          <a:ext cx="9461943" cy="69015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определяется особенность медицинской помощи, оказываемой с применением телемедицинских технологий (ст. 36.2);</a:t>
          </a:r>
          <a:endParaRPr lang="ru-RU" sz="1800" kern="1200" dirty="0"/>
        </a:p>
      </dsp:txBody>
      <dsp:txXfrm>
        <a:off x="33690" y="1104640"/>
        <a:ext cx="9394563" cy="622773"/>
      </dsp:txXfrm>
    </dsp:sp>
    <dsp:sp modelId="{B1567437-69D5-4FFA-940F-C51FD0BE8487}">
      <dsp:nvSpPr>
        <dsp:cNvPr id="0" name=""/>
        <dsp:cNvSpPr/>
      </dsp:nvSpPr>
      <dsp:spPr>
        <a:xfrm>
          <a:off x="0" y="1752280"/>
          <a:ext cx="946194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41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700" kern="1200"/>
        </a:p>
      </dsp:txBody>
      <dsp:txXfrm>
        <a:off x="0" y="1752280"/>
        <a:ext cx="9461943" cy="364320"/>
      </dsp:txXfrm>
    </dsp:sp>
    <dsp:sp modelId="{B9D349C1-99B7-4214-8AF3-F64DEBB00D38}">
      <dsp:nvSpPr>
        <dsp:cNvPr id="0" name=""/>
        <dsp:cNvSpPr/>
      </dsp:nvSpPr>
      <dsp:spPr>
        <a:xfrm>
          <a:off x="0" y="1922677"/>
          <a:ext cx="9461943" cy="983586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разрешается выдача заключений, справок, рецептов на ЛП и МИ в форме электронного документа с использованием усиленной квалифицированной электронной подписи (п. 3 ст. 78)</a:t>
          </a:r>
          <a:endParaRPr lang="ru-RU" sz="1800" kern="1200" dirty="0"/>
        </a:p>
      </dsp:txBody>
      <dsp:txXfrm>
        <a:off x="48015" y="1970692"/>
        <a:ext cx="9365913" cy="887556"/>
      </dsp:txXfrm>
    </dsp:sp>
    <dsp:sp modelId="{96B6CA96-DB75-4C53-9228-41D931601BFA}">
      <dsp:nvSpPr>
        <dsp:cNvPr id="0" name=""/>
        <dsp:cNvSpPr/>
      </dsp:nvSpPr>
      <dsp:spPr>
        <a:xfrm>
          <a:off x="0" y="3076203"/>
          <a:ext cx="9461943" cy="69015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определяется порядок информационного обеспечения в здравоохранении (ст. 91)</a:t>
          </a:r>
          <a:endParaRPr lang="ru-RU" sz="1800" kern="1200" dirty="0"/>
        </a:p>
      </dsp:txBody>
      <dsp:txXfrm>
        <a:off x="33690" y="3109893"/>
        <a:ext cx="9394563" cy="622773"/>
      </dsp:txXfrm>
    </dsp:sp>
    <dsp:sp modelId="{29D67E01-AD09-4931-8B5E-299664F9AB1F}">
      <dsp:nvSpPr>
        <dsp:cNvPr id="0" name=""/>
        <dsp:cNvSpPr/>
      </dsp:nvSpPr>
      <dsp:spPr>
        <a:xfrm>
          <a:off x="0" y="3924713"/>
          <a:ext cx="9461943" cy="69015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положения  об ЕГИСЗ в сфере здравоохранения (ст. 91.1).</a:t>
          </a:r>
          <a:endParaRPr lang="ru-RU" sz="1800" kern="1200" dirty="0"/>
        </a:p>
      </dsp:txBody>
      <dsp:txXfrm>
        <a:off x="33690" y="3958403"/>
        <a:ext cx="9394563" cy="622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D5DA4-7FB9-4405-8C3B-100944060EC8}">
      <dsp:nvSpPr>
        <dsp:cNvPr id="0" name=""/>
        <dsp:cNvSpPr/>
      </dsp:nvSpPr>
      <dsp:spPr>
        <a:xfrm>
          <a:off x="3111613" y="0"/>
          <a:ext cx="8509741" cy="13283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ответственность за умышленное нарушение должностным лицом аккредитованного удостоверяющего центра </a:t>
          </a:r>
          <a:r>
            <a:rPr lang="ru-RU" sz="2000" b="1" kern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порядка выдачи 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квалифицированного сертификата</a:t>
          </a:r>
        </a:p>
      </dsp:txBody>
      <dsp:txXfrm>
        <a:off x="3111613" y="166040"/>
        <a:ext cx="8011621" cy="996239"/>
      </dsp:txXfrm>
    </dsp:sp>
    <dsp:sp modelId="{3F2D4F1A-7890-40CF-8604-73F5BF157CD2}">
      <dsp:nvSpPr>
        <dsp:cNvPr id="0" name=""/>
        <dsp:cNvSpPr/>
      </dsp:nvSpPr>
      <dsp:spPr>
        <a:xfrm>
          <a:off x="0" y="121368"/>
          <a:ext cx="3126816" cy="1274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ч. 1. ст. 200.6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УК РФ</a:t>
          </a:r>
        </a:p>
      </dsp:txBody>
      <dsp:txXfrm>
        <a:off x="62237" y="183605"/>
        <a:ext cx="3002342" cy="1150449"/>
      </dsp:txXfrm>
    </dsp:sp>
    <dsp:sp modelId="{2B4DC7BF-7EF6-4ADA-9C67-4687B471D1F8}">
      <dsp:nvSpPr>
        <dsp:cNvPr id="0" name=""/>
        <dsp:cNvSpPr/>
      </dsp:nvSpPr>
      <dsp:spPr>
        <a:xfrm>
          <a:off x="3175771" y="1386887"/>
          <a:ext cx="8411146" cy="16500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ответственность за умышленную выдачу должностным лицом аккредитованного удостоверяющего центра квалифицированного сертификата</a:t>
          </a:r>
        </a:p>
      </dsp:txBody>
      <dsp:txXfrm>
        <a:off x="3175771" y="1593141"/>
        <a:ext cx="7792383" cy="1237526"/>
      </dsp:txXfrm>
    </dsp:sp>
    <dsp:sp modelId="{475180A3-A5AD-47A4-B435-C8724ECC3C4D}">
      <dsp:nvSpPr>
        <dsp:cNvPr id="0" name=""/>
        <dsp:cNvSpPr/>
      </dsp:nvSpPr>
      <dsp:spPr>
        <a:xfrm>
          <a:off x="5742" y="1608872"/>
          <a:ext cx="3114214" cy="12797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ч. 2. ст. 200.6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УК РФ</a:t>
          </a:r>
        </a:p>
      </dsp:txBody>
      <dsp:txXfrm>
        <a:off x="68212" y="1671342"/>
        <a:ext cx="2989274" cy="1154764"/>
      </dsp:txXfrm>
    </dsp:sp>
    <dsp:sp modelId="{AE7B7B89-75C7-4596-89DD-34F040EB60AA}">
      <dsp:nvSpPr>
        <dsp:cNvPr id="0" name=""/>
        <dsp:cNvSpPr/>
      </dsp:nvSpPr>
      <dsp:spPr>
        <a:xfrm>
          <a:off x="3173487" y="3149372"/>
          <a:ext cx="8464571" cy="1237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ответственность за умышленное нарушение должностным лицом АУЦ порядка хранения ключа ЭП, а также порядка создания ЭП при помощи указанного ключа по поручению владельца квалифицированного сертификата</a:t>
          </a:r>
        </a:p>
      </dsp:txBody>
      <dsp:txXfrm>
        <a:off x="3173487" y="3304075"/>
        <a:ext cx="8000462" cy="928219"/>
      </dsp:txXfrm>
    </dsp:sp>
    <dsp:sp modelId="{1FDE41A5-9DA8-421D-B2DC-0F7B2AADB8D7}">
      <dsp:nvSpPr>
        <dsp:cNvPr id="0" name=""/>
        <dsp:cNvSpPr/>
      </dsp:nvSpPr>
      <dsp:spPr>
        <a:xfrm>
          <a:off x="0" y="3335470"/>
          <a:ext cx="3243921" cy="997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ч. 3. ст. 200.6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УК РФ</a:t>
          </a:r>
        </a:p>
      </dsp:txBody>
      <dsp:txXfrm>
        <a:off x="48671" y="3384141"/>
        <a:ext cx="3146579" cy="899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6EAC0-0062-4110-8C65-C3C3B1B19FE6}">
      <dsp:nvSpPr>
        <dsp:cNvPr id="0" name=""/>
        <dsp:cNvSpPr/>
      </dsp:nvSpPr>
      <dsp:spPr>
        <a:xfrm>
          <a:off x="686084" y="0"/>
          <a:ext cx="7775618" cy="33443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43999-3A6E-476F-9768-007E04D6A62D}">
      <dsp:nvSpPr>
        <dsp:cNvPr id="0" name=""/>
        <dsp:cNvSpPr/>
      </dsp:nvSpPr>
      <dsp:spPr>
        <a:xfrm>
          <a:off x="2683" y="0"/>
          <a:ext cx="2970546" cy="3344391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ч. 1 ст. 10 Закона № 63-ФЗ: устанавливает обязанность участников электронного взаимодействия обеспечивать конфиденциальность ключей электронных подписей и, в частности, не допускать использование принадлежащих им ключей электронных подписей без их согласия</a:t>
          </a:r>
        </a:p>
      </dsp:txBody>
      <dsp:txXfrm>
        <a:off x="147693" y="145010"/>
        <a:ext cx="2680526" cy="3054371"/>
      </dsp:txXfrm>
    </dsp:sp>
    <dsp:sp modelId="{096BC35C-10CD-4227-B7AD-AD3F33D9AD4C}">
      <dsp:nvSpPr>
        <dsp:cNvPr id="0" name=""/>
        <dsp:cNvSpPr/>
      </dsp:nvSpPr>
      <dsp:spPr>
        <a:xfrm>
          <a:off x="3466493" y="6"/>
          <a:ext cx="2226911" cy="3331936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порядок оформления согласия и порядок использования ключа КЭП третьими лицами законодательно не регламентируется</a:t>
          </a:r>
        </a:p>
      </dsp:txBody>
      <dsp:txXfrm>
        <a:off x="3575202" y="108715"/>
        <a:ext cx="2009493" cy="3114518"/>
      </dsp:txXfrm>
    </dsp:sp>
    <dsp:sp modelId="{654D8C9A-9B48-4E73-8256-4EE911541977}">
      <dsp:nvSpPr>
        <dsp:cNvPr id="0" name=""/>
        <dsp:cNvSpPr/>
      </dsp:nvSpPr>
      <dsp:spPr>
        <a:xfrm>
          <a:off x="5974762" y="23985"/>
          <a:ext cx="3170341" cy="3296419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сложности в установлении виновности отдельных медицинских работников и в привлечении их к уголовной ответственности</a:t>
          </a:r>
        </a:p>
      </dsp:txBody>
      <dsp:txXfrm>
        <a:off x="6129525" y="178748"/>
        <a:ext cx="2860815" cy="2986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A71A2-5069-4D1D-B415-8510E4F831AB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94383-8821-40A9-BE66-27F5ED06CD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F13A-F13B-478F-B899-71207576DAA2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316-F00D-4D8E-8F8C-72FC5CEEEF6A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0899-C005-4A37-AEFA-C45FBAA18FE8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28B-B736-4D1F-AC50-6CDAB998AA87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0AF0-3490-4C49-9E2F-C4113D839C9C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7C39-E3C3-4179-8136-64602E5D5E7D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D215-3E71-4827-8D27-3455F678AA48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3F-C8D5-491A-B899-F406139B4F98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F83F-DC93-4032-936C-E53978C5888F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FCA7-5841-4B1C-8F7E-CA51D035D221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3017-514D-4B65-95D5-FFFCD0BBF1A0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7BE-89FB-432A-9DD0-85E44B201B1F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7DB2-5A73-4ED0-9C5C-E245DCF89C64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03BB-7D12-4815-A120-39607023C3AE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D2C9-2C5E-478E-A11E-C2204FF00F57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2494-6B4B-48FA-AFD0-5912C88E7A8B}" type="datetime1">
              <a:rPr lang="en-US" smtClean="0"/>
              <a:t>10/21/2019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0440-4F30-4592-BD8A-A8A7F3DFD233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B8E7E-1B1C-45DE-9362-5BBDAAE3E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38201"/>
            <a:ext cx="7766936" cy="208597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цифровой контур здравоохранения: правовые проблемы и перспективы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0223FA-1B84-4D7F-A716-BAF5DA0BF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775" y="3190876"/>
            <a:ext cx="10102047" cy="32156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Чеснокова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Александровна,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кафедры организации здравоохранения и медицинского права Санкт-Петербургского государственного университета, кандидат медицинских наук,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LLM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магистр права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Игорь Михайлович,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кафедрой организации здравоохранения и медицинского права Санкт-Петербургского государственного университета, доктор медицинских наук, профессор.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Пресняков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Андреевич,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LLM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9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E5820EAA-B79F-4836-807C-A0C7A6596EEE}"/>
              </a:ext>
            </a:extLst>
          </p:cNvPr>
          <p:cNvSpPr/>
          <p:nvPr/>
        </p:nvSpPr>
        <p:spPr>
          <a:xfrm>
            <a:off x="131372" y="293466"/>
            <a:ext cx="5629232" cy="350387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Rectangle: Rounded Corners 35">
            <a:extLst>
              <a:ext uri="{FF2B5EF4-FFF2-40B4-BE49-F238E27FC236}">
                <a16:creationId xmlns:a16="http://schemas.microsoft.com/office/drawing/2014/main" id="{F94F8C32-37BF-4E8C-BA5F-3EA290465012}"/>
              </a:ext>
            </a:extLst>
          </p:cNvPr>
          <p:cNvSpPr/>
          <p:nvPr/>
        </p:nvSpPr>
        <p:spPr>
          <a:xfrm>
            <a:off x="291958" y="3874288"/>
            <a:ext cx="5629232" cy="27161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: Rounded Corners 38">
            <a:extLst>
              <a:ext uri="{FF2B5EF4-FFF2-40B4-BE49-F238E27FC236}">
                <a16:creationId xmlns:a16="http://schemas.microsoft.com/office/drawing/2014/main" id="{21A0365C-19CE-4E6B-9B73-A9603F9E70F8}"/>
              </a:ext>
            </a:extLst>
          </p:cNvPr>
          <p:cNvSpPr/>
          <p:nvPr/>
        </p:nvSpPr>
        <p:spPr>
          <a:xfrm>
            <a:off x="6422577" y="289223"/>
            <a:ext cx="5629232" cy="334339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Rectangle: Rounded Corners 39">
            <a:extLst>
              <a:ext uri="{FF2B5EF4-FFF2-40B4-BE49-F238E27FC236}">
                <a16:creationId xmlns:a16="http://schemas.microsoft.com/office/drawing/2014/main" id="{54203A37-6A33-43DD-8814-F29C3665DF08}"/>
              </a:ext>
            </a:extLst>
          </p:cNvPr>
          <p:cNvSpPr/>
          <p:nvPr/>
        </p:nvSpPr>
        <p:spPr>
          <a:xfrm>
            <a:off x="6232685" y="3663118"/>
            <a:ext cx="5821618" cy="299392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Freeform: Shape 46">
            <a:extLst>
              <a:ext uri="{FF2B5EF4-FFF2-40B4-BE49-F238E27FC236}">
                <a16:creationId xmlns:a16="http://schemas.microsoft.com/office/drawing/2014/main" id="{9D74E8A5-B7B5-45D3-83E0-546495107610}"/>
              </a:ext>
            </a:extLst>
          </p:cNvPr>
          <p:cNvSpPr/>
          <p:nvPr/>
        </p:nvSpPr>
        <p:spPr>
          <a:xfrm>
            <a:off x="6062647" y="2578573"/>
            <a:ext cx="936183" cy="1014188"/>
          </a:xfrm>
          <a:custGeom>
            <a:avLst/>
            <a:gdLst>
              <a:gd name="connsiteX0" fmla="*/ 0 w 720670"/>
              <a:gd name="connsiteY0" fmla="*/ 0 h 722625"/>
              <a:gd name="connsiteX1" fmla="*/ 43470 w 720670"/>
              <a:gd name="connsiteY1" fmla="*/ 6634 h 722625"/>
              <a:gd name="connsiteX2" fmla="*/ 713684 w 720670"/>
              <a:gd name="connsiteY2" fmla="*/ 676848 h 722625"/>
              <a:gd name="connsiteX3" fmla="*/ 720670 w 720670"/>
              <a:gd name="connsiteY3" fmla="*/ 722625 h 722625"/>
              <a:gd name="connsiteX4" fmla="*/ 314545 w 720670"/>
              <a:gd name="connsiteY4" fmla="*/ 722625 h 722625"/>
              <a:gd name="connsiteX5" fmla="*/ 0 w 720670"/>
              <a:gd name="connsiteY5" fmla="*/ 408080 h 722625"/>
              <a:gd name="connsiteX6" fmla="*/ 0 w 720670"/>
              <a:gd name="connsiteY6" fmla="*/ 0 h 7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0" h="722625">
                <a:moveTo>
                  <a:pt x="0" y="0"/>
                </a:moveTo>
                <a:lnTo>
                  <a:pt x="43470" y="6634"/>
                </a:lnTo>
                <a:cubicBezTo>
                  <a:pt x="379879" y="75474"/>
                  <a:pt x="644845" y="340440"/>
                  <a:pt x="713684" y="676848"/>
                </a:cubicBezTo>
                <a:lnTo>
                  <a:pt x="720670" y="722625"/>
                </a:lnTo>
                <a:lnTo>
                  <a:pt x="314545" y="722625"/>
                </a:lnTo>
                <a:cubicBezTo>
                  <a:pt x="140827" y="722625"/>
                  <a:pt x="0" y="581798"/>
                  <a:pt x="0" y="40808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: Shape 47">
            <a:extLst>
              <a:ext uri="{FF2B5EF4-FFF2-40B4-BE49-F238E27FC236}">
                <a16:creationId xmlns:a16="http://schemas.microsoft.com/office/drawing/2014/main" id="{367309B6-EA9C-441F-9AAD-CE5CF8F3B375}"/>
              </a:ext>
            </a:extLst>
          </p:cNvPr>
          <p:cNvSpPr/>
          <p:nvPr/>
        </p:nvSpPr>
        <p:spPr>
          <a:xfrm>
            <a:off x="5080727" y="3556801"/>
            <a:ext cx="942178" cy="1015181"/>
          </a:xfrm>
          <a:custGeom>
            <a:avLst/>
            <a:gdLst>
              <a:gd name="connsiteX0" fmla="*/ 0 w 725285"/>
              <a:gd name="connsiteY0" fmla="*/ 0 h 723332"/>
              <a:gd name="connsiteX1" fmla="*/ 410740 w 725285"/>
              <a:gd name="connsiteY1" fmla="*/ 0 h 723332"/>
              <a:gd name="connsiteX2" fmla="*/ 725285 w 725285"/>
              <a:gd name="connsiteY2" fmla="*/ 314545 h 723332"/>
              <a:gd name="connsiteX3" fmla="*/ 725285 w 725285"/>
              <a:gd name="connsiteY3" fmla="*/ 723332 h 723332"/>
              <a:gd name="connsiteX4" fmla="*/ 677200 w 725285"/>
              <a:gd name="connsiteY4" fmla="*/ 715993 h 723332"/>
              <a:gd name="connsiteX5" fmla="*/ 6986 w 725285"/>
              <a:gd name="connsiteY5" fmla="*/ 45779 h 723332"/>
              <a:gd name="connsiteX6" fmla="*/ 0 w 725285"/>
              <a:gd name="connsiteY6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32">
                <a:moveTo>
                  <a:pt x="0" y="0"/>
                </a:moveTo>
                <a:lnTo>
                  <a:pt x="410740" y="0"/>
                </a:lnTo>
                <a:cubicBezTo>
                  <a:pt x="584458" y="0"/>
                  <a:pt x="725285" y="140827"/>
                  <a:pt x="725285" y="314545"/>
                </a:cubicBezTo>
                <a:lnTo>
                  <a:pt x="725285" y="723332"/>
                </a:lnTo>
                <a:lnTo>
                  <a:pt x="677200" y="715993"/>
                </a:lnTo>
                <a:cubicBezTo>
                  <a:pt x="340792" y="647154"/>
                  <a:pt x="75826" y="382187"/>
                  <a:pt x="6986" y="457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: Shape 48">
            <a:extLst>
              <a:ext uri="{FF2B5EF4-FFF2-40B4-BE49-F238E27FC236}">
                <a16:creationId xmlns:a16="http://schemas.microsoft.com/office/drawing/2014/main" id="{7D730DF7-1444-4791-9DBD-CAE11B79ADB3}"/>
              </a:ext>
            </a:extLst>
          </p:cNvPr>
          <p:cNvSpPr/>
          <p:nvPr/>
        </p:nvSpPr>
        <p:spPr>
          <a:xfrm>
            <a:off x="6062648" y="3556802"/>
            <a:ext cx="936184" cy="1014191"/>
          </a:xfrm>
          <a:custGeom>
            <a:avLst/>
            <a:gdLst>
              <a:gd name="connsiteX0" fmla="*/ 314545 w 720671"/>
              <a:gd name="connsiteY0" fmla="*/ 0 h 722627"/>
              <a:gd name="connsiteX1" fmla="*/ 720671 w 720671"/>
              <a:gd name="connsiteY1" fmla="*/ 0 h 722627"/>
              <a:gd name="connsiteX2" fmla="*/ 713684 w 720671"/>
              <a:gd name="connsiteY2" fmla="*/ 45779 h 722627"/>
              <a:gd name="connsiteX3" fmla="*/ 43470 w 720671"/>
              <a:gd name="connsiteY3" fmla="*/ 715993 h 722627"/>
              <a:gd name="connsiteX4" fmla="*/ 0 w 720671"/>
              <a:gd name="connsiteY4" fmla="*/ 722627 h 722627"/>
              <a:gd name="connsiteX5" fmla="*/ 0 w 720671"/>
              <a:gd name="connsiteY5" fmla="*/ 314545 h 722627"/>
              <a:gd name="connsiteX6" fmla="*/ 314545 w 720671"/>
              <a:gd name="connsiteY6" fmla="*/ 0 h 7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1" h="722627">
                <a:moveTo>
                  <a:pt x="314545" y="0"/>
                </a:moveTo>
                <a:lnTo>
                  <a:pt x="720671" y="0"/>
                </a:lnTo>
                <a:lnTo>
                  <a:pt x="713684" y="45779"/>
                </a:lnTo>
                <a:cubicBezTo>
                  <a:pt x="644845" y="382187"/>
                  <a:pt x="379879" y="647154"/>
                  <a:pt x="43470" y="715993"/>
                </a:cubicBezTo>
                <a:lnTo>
                  <a:pt x="0" y="722627"/>
                </a:lnTo>
                <a:lnTo>
                  <a:pt x="0" y="314545"/>
                </a:lnTo>
                <a:cubicBezTo>
                  <a:pt x="0" y="140827"/>
                  <a:pt x="140827" y="0"/>
                  <a:pt x="3145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2" name="Group 49">
            <a:extLst>
              <a:ext uri="{FF2B5EF4-FFF2-40B4-BE49-F238E27FC236}">
                <a16:creationId xmlns:a16="http://schemas.microsoft.com/office/drawing/2014/main" id="{6B93CEB9-7CBA-4BE2-9ECE-DDCA712747D6}"/>
              </a:ext>
            </a:extLst>
          </p:cNvPr>
          <p:cNvGrpSpPr/>
          <p:nvPr/>
        </p:nvGrpSpPr>
        <p:grpSpPr>
          <a:xfrm>
            <a:off x="182034" y="289223"/>
            <a:ext cx="5403373" cy="3087808"/>
            <a:chOff x="-415464" y="1687649"/>
            <a:chExt cx="4159495" cy="2392772"/>
          </a:xfrm>
        </p:grpSpPr>
        <p:sp>
          <p:nvSpPr>
            <p:cNvPr id="26" name="TextBox 50">
              <a:extLst>
                <a:ext uri="{FF2B5EF4-FFF2-40B4-BE49-F238E27FC236}">
                  <a16:creationId xmlns:a16="http://schemas.microsoft.com/office/drawing/2014/main" id="{05249AE9-C461-43C5-9FF3-5869537BD263}"/>
                </a:ext>
              </a:extLst>
            </p:cNvPr>
            <p:cNvSpPr txBox="1"/>
            <p:nvPr/>
          </p:nvSpPr>
          <p:spPr>
            <a:xfrm>
              <a:off x="-170984" y="1687649"/>
              <a:ext cx="2937088" cy="5920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 1 </a:t>
              </a:r>
              <a:b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Отсутствие единых стандартов медицинских данных</a:t>
              </a:r>
              <a:endPara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52">
              <a:extLst>
                <a:ext uri="{FF2B5EF4-FFF2-40B4-BE49-F238E27FC236}">
                  <a16:creationId xmlns:a16="http://schemas.microsoft.com/office/drawing/2014/main" id="{8DED4599-5AEB-4E95-8F1A-35D85ED943DE}"/>
                </a:ext>
              </a:extLst>
            </p:cNvPr>
            <p:cNvSpPr txBox="1"/>
            <p:nvPr/>
          </p:nvSpPr>
          <p:spPr>
            <a:xfrm>
              <a:off x="-415464" y="2339378"/>
              <a:ext cx="4159495" cy="174104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На уровне ИЭМК пациента: Проблемы в интеграции данных;</a:t>
              </a:r>
            </a:p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На уровне МИС: проблемы в обмене информацией;</a:t>
              </a:r>
            </a:p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На уровне национальных и региональных ИС: препятствия для искусственного интеллекта и машинного обучения на базе единой электронной платформы для качественной обработки и выполнение задач по прогнозированию заболеваемости и рисков для здоровья;</a:t>
              </a:r>
            </a:p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На наднациональном уровне: проблемы в обмене информацией.</a:t>
              </a:r>
            </a:p>
          </p:txBody>
        </p:sp>
      </p:grpSp>
      <p:grpSp>
        <p:nvGrpSpPr>
          <p:cNvPr id="13" name="Group 53">
            <a:extLst>
              <a:ext uri="{FF2B5EF4-FFF2-40B4-BE49-F238E27FC236}">
                <a16:creationId xmlns:a16="http://schemas.microsoft.com/office/drawing/2014/main" id="{98DF75E2-F2A7-45DE-B40E-E6AB1ABB5047}"/>
              </a:ext>
            </a:extLst>
          </p:cNvPr>
          <p:cNvGrpSpPr/>
          <p:nvPr/>
        </p:nvGrpSpPr>
        <p:grpSpPr>
          <a:xfrm>
            <a:off x="1057741" y="3874287"/>
            <a:ext cx="3851389" cy="2410871"/>
            <a:chOff x="315501" y="2742593"/>
            <a:chExt cx="2964784" cy="1717781"/>
          </a:xfrm>
        </p:grpSpPr>
        <p:sp>
          <p:nvSpPr>
            <p:cNvPr id="24" name="TextBox 55">
              <a:extLst>
                <a:ext uri="{FF2B5EF4-FFF2-40B4-BE49-F238E27FC236}">
                  <a16:creationId xmlns:a16="http://schemas.microsoft.com/office/drawing/2014/main" id="{DFE8AFCC-E57B-4D2E-89F4-CCA134BC6CF9}"/>
                </a:ext>
              </a:extLst>
            </p:cNvPr>
            <p:cNvSpPr txBox="1"/>
            <p:nvPr/>
          </p:nvSpPr>
          <p:spPr>
            <a:xfrm>
              <a:off x="315501" y="2742593"/>
              <a:ext cx="2937088" cy="111840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 4</a:t>
              </a:r>
              <a:b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Необходимость адаптации действующей нормативно-правовой базы к современным реалиям в целях реализации новых перспектив использования цифровых данных</a:t>
              </a:r>
            </a:p>
          </p:txBody>
        </p:sp>
        <p:sp>
          <p:nvSpPr>
            <p:cNvPr id="25" name="TextBox 58">
              <a:extLst>
                <a:ext uri="{FF2B5EF4-FFF2-40B4-BE49-F238E27FC236}">
                  <a16:creationId xmlns:a16="http://schemas.microsoft.com/office/drawing/2014/main" id="{0619D0E5-7D1C-4B28-867C-DED920406D7A}"/>
                </a:ext>
              </a:extLst>
            </p:cNvPr>
            <p:cNvSpPr txBox="1"/>
            <p:nvPr/>
          </p:nvSpPr>
          <p:spPr>
            <a:xfrm>
              <a:off x="350992" y="3934065"/>
              <a:ext cx="2929293" cy="5263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Единая стандартизация</a:t>
              </a: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регистрации и применения МИ</a:t>
              </a: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Доступ к персональным данным</a:t>
              </a:r>
            </a:p>
          </p:txBody>
        </p:sp>
      </p:grpSp>
      <p:grpSp>
        <p:nvGrpSpPr>
          <p:cNvPr id="14" name="Group 60">
            <a:extLst>
              <a:ext uri="{FF2B5EF4-FFF2-40B4-BE49-F238E27FC236}">
                <a16:creationId xmlns:a16="http://schemas.microsoft.com/office/drawing/2014/main" id="{6CE9011F-9418-4944-BA49-1E412C4694EE}"/>
              </a:ext>
            </a:extLst>
          </p:cNvPr>
          <p:cNvGrpSpPr/>
          <p:nvPr/>
        </p:nvGrpSpPr>
        <p:grpSpPr>
          <a:xfrm>
            <a:off x="6998830" y="331993"/>
            <a:ext cx="5011136" cy="3036781"/>
            <a:chOff x="639335" y="1989343"/>
            <a:chExt cx="3857552" cy="2163753"/>
          </a:xfrm>
        </p:grpSpPr>
        <p:sp>
          <p:nvSpPr>
            <p:cNvPr id="22" name="TextBox 63">
              <a:extLst>
                <a:ext uri="{FF2B5EF4-FFF2-40B4-BE49-F238E27FC236}">
                  <a16:creationId xmlns:a16="http://schemas.microsoft.com/office/drawing/2014/main" id="{F8BBA4E1-BB7C-4B3F-8661-695FE49E1109}"/>
                </a:ext>
              </a:extLst>
            </p:cNvPr>
            <p:cNvSpPr txBox="1"/>
            <p:nvPr/>
          </p:nvSpPr>
          <p:spPr>
            <a:xfrm>
              <a:off x="864014" y="1989343"/>
              <a:ext cx="2937088" cy="111840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 2</a:t>
              </a:r>
              <a:b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безопасной обработки, хранения и передачи персональных данных о пациентах и, в частности, информации, составляющей медицинскую тайну</a:t>
              </a:r>
              <a:endPara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65">
              <a:extLst>
                <a:ext uri="{FF2B5EF4-FFF2-40B4-BE49-F238E27FC236}">
                  <a16:creationId xmlns:a16="http://schemas.microsoft.com/office/drawing/2014/main" id="{B8F71BA0-E587-4ED9-923C-9C395E5B3E52}"/>
                </a:ext>
              </a:extLst>
            </p:cNvPr>
            <p:cNvSpPr txBox="1"/>
            <p:nvPr/>
          </p:nvSpPr>
          <p:spPr>
            <a:xfrm>
              <a:off x="639335" y="3166266"/>
              <a:ext cx="3857552" cy="98683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развитых странах мира объем информации, связанной со здоровьем пациентов, занимает большой сектор данных - 30% объема информации в мире генерируется в отрасли здравоохранения и смежных отраслях. Информация о пациенте за год составляет около 80 мегабайт, которая инкорпорируется в электронную медицинскую карту.</a:t>
              </a:r>
            </a:p>
          </p:txBody>
        </p:sp>
      </p:grpSp>
      <p:grpSp>
        <p:nvGrpSpPr>
          <p:cNvPr id="15" name="Group 68">
            <a:extLst>
              <a:ext uri="{FF2B5EF4-FFF2-40B4-BE49-F238E27FC236}">
                <a16:creationId xmlns:a16="http://schemas.microsoft.com/office/drawing/2014/main" id="{B5B5B82E-4F2B-4699-B6B1-68DE643E8823}"/>
              </a:ext>
            </a:extLst>
          </p:cNvPr>
          <p:cNvGrpSpPr/>
          <p:nvPr/>
        </p:nvGrpSpPr>
        <p:grpSpPr>
          <a:xfrm>
            <a:off x="6463323" y="3714747"/>
            <a:ext cx="5669979" cy="2849788"/>
            <a:chOff x="183846" y="2554831"/>
            <a:chExt cx="4364727" cy="2047901"/>
          </a:xfrm>
        </p:grpSpPr>
        <p:sp>
          <p:nvSpPr>
            <p:cNvPr id="20" name="TextBox 69">
              <a:extLst>
                <a:ext uri="{FF2B5EF4-FFF2-40B4-BE49-F238E27FC236}">
                  <a16:creationId xmlns:a16="http://schemas.microsoft.com/office/drawing/2014/main" id="{5CA1C6D9-1B84-4E68-B5FE-6FA86D86AC37}"/>
                </a:ext>
              </a:extLst>
            </p:cNvPr>
            <p:cNvSpPr txBox="1"/>
            <p:nvPr/>
          </p:nvSpPr>
          <p:spPr>
            <a:xfrm>
              <a:off x="988931" y="2554831"/>
              <a:ext cx="3559642" cy="942971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 3</a:t>
              </a:r>
              <a:b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Риски нарушения международного и конституционного принципа неприкосновенности частной жизни, иных прав пациента и гражданина</a:t>
              </a:r>
              <a:endPara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70">
              <a:extLst>
                <a:ext uri="{FF2B5EF4-FFF2-40B4-BE49-F238E27FC236}">
                  <a16:creationId xmlns:a16="http://schemas.microsoft.com/office/drawing/2014/main" id="{003DD9EA-784F-42B7-804E-F2B53EFF41EB}"/>
                </a:ext>
              </a:extLst>
            </p:cNvPr>
            <p:cNvSpPr txBox="1"/>
            <p:nvPr/>
          </p:nvSpPr>
          <p:spPr>
            <a:xfrm>
              <a:off x="183846" y="3452633"/>
              <a:ext cx="4187399" cy="11500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Баланс публичного и частного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на отказ от цифровизации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на анонимность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на забвение</a:t>
              </a: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пациента на регулирование доступа к информации</a:t>
              </a: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Необходимость учитывать технические и материальные возможности, уровень компьютерной грамотности</a:t>
              </a:r>
            </a:p>
          </p:txBody>
        </p:sp>
      </p:grpSp>
      <p:sp>
        <p:nvSpPr>
          <p:cNvPr id="17" name="Freeform 297">
            <a:extLst>
              <a:ext uri="{FF2B5EF4-FFF2-40B4-BE49-F238E27FC236}">
                <a16:creationId xmlns:a16="http://schemas.microsoft.com/office/drawing/2014/main" id="{29A6AB06-08D2-4151-BBAF-EAE5A22154F3}"/>
              </a:ext>
            </a:extLst>
          </p:cNvPr>
          <p:cNvSpPr/>
          <p:nvPr/>
        </p:nvSpPr>
        <p:spPr>
          <a:xfrm>
            <a:off x="6463323" y="437881"/>
            <a:ext cx="906667" cy="979060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 297">
            <a:extLst>
              <a:ext uri="{FF2B5EF4-FFF2-40B4-BE49-F238E27FC236}">
                <a16:creationId xmlns:a16="http://schemas.microsoft.com/office/drawing/2014/main" id="{EE95C063-B878-462B-A587-3CE8EF7B8CDA}"/>
              </a:ext>
            </a:extLst>
          </p:cNvPr>
          <p:cNvSpPr/>
          <p:nvPr/>
        </p:nvSpPr>
        <p:spPr>
          <a:xfrm>
            <a:off x="4803890" y="437881"/>
            <a:ext cx="906667" cy="979060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297">
            <a:extLst>
              <a:ext uri="{FF2B5EF4-FFF2-40B4-BE49-F238E27FC236}">
                <a16:creationId xmlns:a16="http://schemas.microsoft.com/office/drawing/2014/main" id="{30867623-F220-4CB2-A0E2-CCE20777776C}"/>
              </a:ext>
            </a:extLst>
          </p:cNvPr>
          <p:cNvSpPr/>
          <p:nvPr/>
        </p:nvSpPr>
        <p:spPr>
          <a:xfrm>
            <a:off x="6602498" y="4099522"/>
            <a:ext cx="906667" cy="979060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 297">
            <a:extLst>
              <a:ext uri="{FF2B5EF4-FFF2-40B4-BE49-F238E27FC236}">
                <a16:creationId xmlns:a16="http://schemas.microsoft.com/office/drawing/2014/main" id="{A706378D-89C5-41D2-BC94-4C1F697B7BEA}"/>
              </a:ext>
            </a:extLst>
          </p:cNvPr>
          <p:cNvSpPr/>
          <p:nvPr/>
        </p:nvSpPr>
        <p:spPr>
          <a:xfrm>
            <a:off x="4767795" y="4241639"/>
            <a:ext cx="906667" cy="979060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154B5A7-FA46-48A3-A545-F066045F22AB}"/>
              </a:ext>
            </a:extLst>
          </p:cNvPr>
          <p:cNvSpPr txBox="1">
            <a:spLocks/>
          </p:cNvSpPr>
          <p:nvPr/>
        </p:nvSpPr>
        <p:spPr>
          <a:xfrm>
            <a:off x="45905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Федеральный закон "Об основах охраны здоровья граждан в Российской Федерации" от 21.11.2011 N 323-ФЗ, ст.13 Соблюдение врачебной тайны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AC62D67-612D-4716-9464-E7CA02C8207B}"/>
              </a:ext>
            </a:extLst>
          </p:cNvPr>
          <p:cNvSpPr txBox="1">
            <a:spLocks/>
          </p:cNvSpPr>
          <p:nvPr/>
        </p:nvSpPr>
        <p:spPr>
          <a:xfrm>
            <a:off x="525966" y="1424182"/>
            <a:ext cx="10515600" cy="3036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Ч.1 - сведения о факте обращения гражданина за оказанием медицинской помощи, состоянии его здоровья и диагнозе, а также иные сведения, полученные при его медицинском обследовании и лечении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Ч.2 - обязанность по соблюдению врачебной тайны налагается на лиц, которым она стала известна при обучении, исполнении трудовых, должностных, служебных и иных обязанностей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Ч.3 - Сведения, составляющие врачебную тайну, могут быть разглашены фактически в любых целях на основании согласия пациента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Ч.4 - основания, допускающие разглашение сведений, составляющих врачебную тайну, и без согласия пациента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6F55B231-DD28-42BF-B3E5-EA52AF49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17" y="3045265"/>
            <a:ext cx="9503980" cy="524397"/>
          </a:xfrm>
        </p:spPr>
        <p:txBody>
          <a:bodyPr>
            <a:noAutofit/>
          </a:bodyPr>
          <a:lstStyle/>
          <a:p>
            <a:r>
              <a:rPr lang="ru-RU" sz="2400" dirty="0"/>
              <a:t>Федеральный закон "О персональных данных" от 27.07.2006 N 152-ФЗ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4B84F8C-1EAE-452D-B9FF-EC73D405C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70" y="3821081"/>
            <a:ext cx="10515600" cy="3036919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Статья 10. Специальные категории персональных данных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Ч.1 -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Обработка специальных категорий персональных данных, касающихся расовой, национальной принадлежности, политических взглядов, религиозных или философских убеждений, состояния здоровья, интимной жизни, не допускается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Ч.2 – основания передачи данных третьим лицам:</a:t>
            </a:r>
          </a:p>
          <a:p>
            <a:pPr indent="45720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1) субъект персональных данных дал согласие в письменной форме на обработку своих персональных данных;</a:t>
            </a:r>
          </a:p>
          <a:p>
            <a:pPr indent="457200">
              <a:spcBef>
                <a:spcPts val="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Согласие должно содержать конкретную цель обработки!</a:t>
            </a:r>
          </a:p>
          <a:p>
            <a:pPr indent="45720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2) персональные данные сделаны общедоступными субъектом персональных данных;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обработка в целях оказания медицинских и медико-социальных услуг, при условии, что обработка осуществляется лицом, профессионально занимающимся медицинской деятельностью и обязанным сохранять врачебную тайну;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обработка персональных данных необходима для защиты жизни, здоровья или иных жизненно важных интересов субъекта персональных данных либо жизни, здоровья или иных жизненно важных интересов других лиц и получение согласия субъекта персональных данных невозможно;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865" y="136634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Регламент ЕС 2016/679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GDPR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 Data Protection Regulation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Общий регламент о защите данных)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1927" y="1078024"/>
            <a:ext cx="8596668" cy="32837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 прямого действия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Регламент оставляет государствам-членам ЕС свободу действия в целях определения предписаний, в том числе для обработки особых категорий персональных данных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Данные о состоянии здоровья: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все данные, которые относятся к состоянию здоровья субъекта данных (информация, полученная в результате исследования или обследования части тела или телесного материала, включая генетические данные и биологические образцы; а также любая информация, например, о заболевании, инвалидности, риске заболевания, медицинском анамнезе, клиническом лечении или о физиологическом или медико-биологическом состоянии субъекта данных, независимо от источника данных, например, они могут быть получены от врача или другого медицинского работника, больницы, медицинского оборудования или в результате диагностики в лабораторных условиях).</a:t>
            </a:r>
          </a:p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Данные о состоянии здоровья – специальная категория персональных данных </a:t>
            </a:r>
          </a:p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Общее правило: запрет на обработку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0A69280-BC60-42EF-879D-ABF86A051BA6}"/>
              </a:ext>
            </a:extLst>
          </p:cNvPr>
          <p:cNvSpPr txBox="1">
            <a:spLocks/>
          </p:cNvSpPr>
          <p:nvPr/>
        </p:nvSpPr>
        <p:spPr>
          <a:xfrm>
            <a:off x="575441" y="4380077"/>
            <a:ext cx="10515600" cy="3811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GDPR –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резюме.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5B2C9543-475D-4525-BE49-116049C2B765}"/>
              </a:ext>
            </a:extLst>
          </p:cNvPr>
          <p:cNvSpPr txBox="1">
            <a:spLocks/>
          </p:cNvSpPr>
          <p:nvPr/>
        </p:nvSpPr>
        <p:spPr>
          <a:xfrm>
            <a:off x="649013" y="4682331"/>
            <a:ext cx="9472449" cy="200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4572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вопросах формирования профиля на основе данных о состоянии здоровья Регламент устанавливает полный запрет, который может быть преодолен только при одновременном соблюдении двух условий: </a:t>
            </a:r>
          </a:p>
          <a:p>
            <a:pPr marR="0" lvl="0" indent="4572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R="0" lvl="0" indent="4572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если сам субъект данных дал согласие на создание профиля, или если имеет место значимый общественный интерес (в т.ч. в области общественного здравоохранения);</a:t>
            </a:r>
          </a:p>
          <a:p>
            <a:pPr marR="0" lvl="0" indent="45720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если имеются приемлемые меры защиты прав, свобод и законных интересов субъекта данных.  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823" y="241738"/>
            <a:ext cx="8596668" cy="13208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Основания, допускающие обработку персональных данных (ст. 9, параграф 2)</a:t>
            </a:r>
          </a:p>
        </p:txBody>
      </p:sp>
      <p:sp>
        <p:nvSpPr>
          <p:cNvPr id="4" name="Hexagon 33">
            <a:extLst>
              <a:ext uri="{FF2B5EF4-FFF2-40B4-BE49-F238E27FC236}">
                <a16:creationId xmlns:a16="http://schemas.microsoft.com/office/drawing/2014/main" id="{347F3001-2B6C-446B-B193-551063781837}"/>
              </a:ext>
            </a:extLst>
          </p:cNvPr>
          <p:cNvSpPr/>
          <p:nvPr/>
        </p:nvSpPr>
        <p:spPr>
          <a:xfrm rot="5400000">
            <a:off x="5599232" y="3178084"/>
            <a:ext cx="984543" cy="850555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34">
            <a:extLst>
              <a:ext uri="{FF2B5EF4-FFF2-40B4-BE49-F238E27FC236}">
                <a16:creationId xmlns:a16="http://schemas.microsoft.com/office/drawing/2014/main" id="{4F14B4F2-1DBE-4C4D-8D53-44E8F88941E3}"/>
              </a:ext>
            </a:extLst>
          </p:cNvPr>
          <p:cNvSpPr/>
          <p:nvPr/>
        </p:nvSpPr>
        <p:spPr>
          <a:xfrm rot="5400000">
            <a:off x="4368696" y="2115015"/>
            <a:ext cx="3445614" cy="2976695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35">
            <a:extLst>
              <a:ext uri="{FF2B5EF4-FFF2-40B4-BE49-F238E27FC236}">
                <a16:creationId xmlns:a16="http://schemas.microsoft.com/office/drawing/2014/main" id="{D79E823D-F7E7-47C2-BF22-272502D73127}"/>
              </a:ext>
            </a:extLst>
          </p:cNvPr>
          <p:cNvCxnSpPr>
            <a:cxnSpLocks/>
          </p:cNvCxnSpPr>
          <p:nvPr/>
        </p:nvCxnSpPr>
        <p:spPr>
          <a:xfrm>
            <a:off x="4666593" y="3563007"/>
            <a:ext cx="1010144" cy="13633"/>
          </a:xfrm>
          <a:prstGeom prst="straightConnector1">
            <a:avLst/>
          </a:prstGeom>
          <a:noFill/>
          <a:ln w="1905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Straight Arrow Connector 36">
            <a:extLst>
              <a:ext uri="{FF2B5EF4-FFF2-40B4-BE49-F238E27FC236}">
                <a16:creationId xmlns:a16="http://schemas.microsoft.com/office/drawing/2014/main" id="{12B6C116-568D-4F31-8A80-D7836ED5AF29}"/>
              </a:ext>
            </a:extLst>
          </p:cNvPr>
          <p:cNvCxnSpPr>
            <a:cxnSpLocks/>
          </p:cNvCxnSpPr>
          <p:nvPr/>
        </p:nvCxnSpPr>
        <p:spPr>
          <a:xfrm>
            <a:off x="5391807" y="2417379"/>
            <a:ext cx="516157" cy="813313"/>
          </a:xfrm>
          <a:prstGeom prst="straightConnector1">
            <a:avLst/>
          </a:prstGeom>
          <a:noFill/>
          <a:ln w="1905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Arrow Connector 39">
            <a:extLst>
              <a:ext uri="{FF2B5EF4-FFF2-40B4-BE49-F238E27FC236}">
                <a16:creationId xmlns:a16="http://schemas.microsoft.com/office/drawing/2014/main" id="{D66DF9C8-7A6B-485D-9437-A45226C2D430}"/>
              </a:ext>
            </a:extLst>
          </p:cNvPr>
          <p:cNvCxnSpPr>
            <a:cxnSpLocks/>
          </p:cNvCxnSpPr>
          <p:nvPr/>
        </p:nvCxnSpPr>
        <p:spPr>
          <a:xfrm flipV="1">
            <a:off x="4887310" y="3965522"/>
            <a:ext cx="767623" cy="606478"/>
          </a:xfrm>
          <a:prstGeom prst="straightConnector1">
            <a:avLst/>
          </a:prstGeom>
          <a:noFill/>
          <a:ln w="1905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Arrow Connector 40">
            <a:extLst>
              <a:ext uri="{FF2B5EF4-FFF2-40B4-BE49-F238E27FC236}">
                <a16:creationId xmlns:a16="http://schemas.microsoft.com/office/drawing/2014/main" id="{E42F97CD-CC52-4E77-B212-E072854294DF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091503" y="4095634"/>
            <a:ext cx="0" cy="1230536"/>
          </a:xfrm>
          <a:prstGeom prst="straightConnector1">
            <a:avLst/>
          </a:prstGeom>
          <a:noFill/>
          <a:ln w="1905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Oval 57">
            <a:extLst>
              <a:ext uri="{FF2B5EF4-FFF2-40B4-BE49-F238E27FC236}">
                <a16:creationId xmlns:a16="http://schemas.microsoft.com/office/drawing/2014/main" id="{5313111B-E150-4F9E-8FDD-F6A84C39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832" y="4241839"/>
            <a:ext cx="1145970" cy="11485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60">
            <a:extLst>
              <a:ext uri="{FF2B5EF4-FFF2-40B4-BE49-F238E27FC236}">
                <a16:creationId xmlns:a16="http://schemas.microsoft.com/office/drawing/2014/main" id="{8535DA01-A2FC-4EB7-8C61-3B069E80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373" y="4751906"/>
            <a:ext cx="1145970" cy="11485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63">
            <a:extLst>
              <a:ext uri="{FF2B5EF4-FFF2-40B4-BE49-F238E27FC236}">
                <a16:creationId xmlns:a16="http://schemas.microsoft.com/office/drawing/2014/main" id="{69483D9B-3862-41FF-B4DB-955D8DDE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033" y="2959577"/>
            <a:ext cx="1144686" cy="11485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66">
            <a:extLst>
              <a:ext uri="{FF2B5EF4-FFF2-40B4-BE49-F238E27FC236}">
                <a16:creationId xmlns:a16="http://schemas.microsoft.com/office/drawing/2014/main" id="{D914DA6B-5DF3-4729-AFDD-5974D6EC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1942" y="1585126"/>
            <a:ext cx="1144686" cy="11485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: Shape 129">
            <a:extLst>
              <a:ext uri="{FF2B5EF4-FFF2-40B4-BE49-F238E27FC236}">
                <a16:creationId xmlns:a16="http://schemas.microsoft.com/office/drawing/2014/main" id="{085A3BC8-94F5-4C95-A306-90CE5B011B03}"/>
              </a:ext>
            </a:extLst>
          </p:cNvPr>
          <p:cNvSpPr/>
          <p:nvPr/>
        </p:nvSpPr>
        <p:spPr>
          <a:xfrm>
            <a:off x="4040246" y="3237545"/>
            <a:ext cx="558482" cy="675831"/>
          </a:xfrm>
          <a:custGeom>
            <a:avLst/>
            <a:gdLst>
              <a:gd name="connsiteX0" fmla="*/ 182449 w 558482"/>
              <a:gd name="connsiteY0" fmla="*/ 429997 h 675831"/>
              <a:gd name="connsiteX1" fmla="*/ 118207 w 558482"/>
              <a:gd name="connsiteY1" fmla="*/ 494239 h 675831"/>
              <a:gd name="connsiteX2" fmla="*/ 182449 w 558482"/>
              <a:gd name="connsiteY2" fmla="*/ 558482 h 675831"/>
              <a:gd name="connsiteX3" fmla="*/ 246692 w 558482"/>
              <a:gd name="connsiteY3" fmla="*/ 494239 h 675831"/>
              <a:gd name="connsiteX4" fmla="*/ 182449 w 558482"/>
              <a:gd name="connsiteY4" fmla="*/ 429997 h 675831"/>
              <a:gd name="connsiteX5" fmla="*/ 161035 w 558482"/>
              <a:gd name="connsiteY5" fmla="*/ 311790 h 675831"/>
              <a:gd name="connsiteX6" fmla="*/ 203864 w 558482"/>
              <a:gd name="connsiteY6" fmla="*/ 311790 h 675831"/>
              <a:gd name="connsiteX7" fmla="*/ 222708 w 558482"/>
              <a:gd name="connsiteY7" fmla="*/ 349479 h 675831"/>
              <a:gd name="connsiteX8" fmla="*/ 256114 w 558482"/>
              <a:gd name="connsiteY8" fmla="*/ 363184 h 675831"/>
              <a:gd name="connsiteX9" fmla="*/ 296373 w 558482"/>
              <a:gd name="connsiteY9" fmla="*/ 349479 h 675831"/>
              <a:gd name="connsiteX10" fmla="*/ 327209 w 558482"/>
              <a:gd name="connsiteY10" fmla="*/ 380315 h 675831"/>
              <a:gd name="connsiteX11" fmla="*/ 313504 w 558482"/>
              <a:gd name="connsiteY11" fmla="*/ 420575 h 675831"/>
              <a:gd name="connsiteX12" fmla="*/ 327209 w 558482"/>
              <a:gd name="connsiteY12" fmla="*/ 453981 h 675831"/>
              <a:gd name="connsiteX13" fmla="*/ 364898 w 558482"/>
              <a:gd name="connsiteY13" fmla="*/ 472825 h 675831"/>
              <a:gd name="connsiteX14" fmla="*/ 364898 w 558482"/>
              <a:gd name="connsiteY14" fmla="*/ 515654 h 675831"/>
              <a:gd name="connsiteX15" fmla="*/ 327209 w 558482"/>
              <a:gd name="connsiteY15" fmla="*/ 534498 h 675831"/>
              <a:gd name="connsiteX16" fmla="*/ 313504 w 558482"/>
              <a:gd name="connsiteY16" fmla="*/ 567904 h 675831"/>
              <a:gd name="connsiteX17" fmla="*/ 326353 w 558482"/>
              <a:gd name="connsiteY17" fmla="*/ 607306 h 675831"/>
              <a:gd name="connsiteX18" fmla="*/ 296373 w 558482"/>
              <a:gd name="connsiteY18" fmla="*/ 638143 h 675831"/>
              <a:gd name="connsiteX19" fmla="*/ 256114 w 558482"/>
              <a:gd name="connsiteY19" fmla="*/ 624437 h 675831"/>
              <a:gd name="connsiteX20" fmla="*/ 222708 w 558482"/>
              <a:gd name="connsiteY20" fmla="*/ 638143 h 675831"/>
              <a:gd name="connsiteX21" fmla="*/ 203864 w 558482"/>
              <a:gd name="connsiteY21" fmla="*/ 675831 h 675831"/>
              <a:gd name="connsiteX22" fmla="*/ 161035 w 558482"/>
              <a:gd name="connsiteY22" fmla="*/ 675831 h 675831"/>
              <a:gd name="connsiteX23" fmla="*/ 142191 w 558482"/>
              <a:gd name="connsiteY23" fmla="*/ 638143 h 675831"/>
              <a:gd name="connsiteX24" fmla="*/ 108785 w 558482"/>
              <a:gd name="connsiteY24" fmla="*/ 624437 h 675831"/>
              <a:gd name="connsiteX25" fmla="*/ 68525 w 558482"/>
              <a:gd name="connsiteY25" fmla="*/ 637286 h 675831"/>
              <a:gd name="connsiteX26" fmla="*/ 38545 w 558482"/>
              <a:gd name="connsiteY26" fmla="*/ 607306 h 675831"/>
              <a:gd name="connsiteX27" fmla="*/ 51394 w 558482"/>
              <a:gd name="connsiteY27" fmla="*/ 567048 h 675831"/>
              <a:gd name="connsiteX28" fmla="*/ 37689 w 558482"/>
              <a:gd name="connsiteY28" fmla="*/ 533642 h 675831"/>
              <a:gd name="connsiteX29" fmla="*/ 0 w 558482"/>
              <a:gd name="connsiteY29" fmla="*/ 514797 h 675831"/>
              <a:gd name="connsiteX30" fmla="*/ 0 w 558482"/>
              <a:gd name="connsiteY30" fmla="*/ 471969 h 675831"/>
              <a:gd name="connsiteX31" fmla="*/ 37689 w 558482"/>
              <a:gd name="connsiteY31" fmla="*/ 453124 h 675831"/>
              <a:gd name="connsiteX32" fmla="*/ 51394 w 558482"/>
              <a:gd name="connsiteY32" fmla="*/ 419718 h 675831"/>
              <a:gd name="connsiteX33" fmla="*/ 38545 w 558482"/>
              <a:gd name="connsiteY33" fmla="*/ 379459 h 675831"/>
              <a:gd name="connsiteX34" fmla="*/ 68525 w 558482"/>
              <a:gd name="connsiteY34" fmla="*/ 349479 h 675831"/>
              <a:gd name="connsiteX35" fmla="*/ 108785 w 558482"/>
              <a:gd name="connsiteY35" fmla="*/ 363184 h 675831"/>
              <a:gd name="connsiteX36" fmla="*/ 142191 w 558482"/>
              <a:gd name="connsiteY36" fmla="*/ 349479 h 675831"/>
              <a:gd name="connsiteX37" fmla="*/ 376033 w 558482"/>
              <a:gd name="connsiteY37" fmla="*/ 118206 h 675831"/>
              <a:gd name="connsiteX38" fmla="*/ 311791 w 558482"/>
              <a:gd name="connsiteY38" fmla="*/ 182448 h 675831"/>
              <a:gd name="connsiteX39" fmla="*/ 376033 w 558482"/>
              <a:gd name="connsiteY39" fmla="*/ 246691 h 675831"/>
              <a:gd name="connsiteX40" fmla="*/ 440276 w 558482"/>
              <a:gd name="connsiteY40" fmla="*/ 182448 h 675831"/>
              <a:gd name="connsiteX41" fmla="*/ 376033 w 558482"/>
              <a:gd name="connsiteY41" fmla="*/ 118206 h 675831"/>
              <a:gd name="connsiteX42" fmla="*/ 354619 w 558482"/>
              <a:gd name="connsiteY42" fmla="*/ 0 h 675831"/>
              <a:gd name="connsiteX43" fmla="*/ 397448 w 558482"/>
              <a:gd name="connsiteY43" fmla="*/ 0 h 675831"/>
              <a:gd name="connsiteX44" fmla="*/ 416292 w 558482"/>
              <a:gd name="connsiteY44" fmla="*/ 37689 h 675831"/>
              <a:gd name="connsiteX45" fmla="*/ 449698 w 558482"/>
              <a:gd name="connsiteY45" fmla="*/ 51394 h 675831"/>
              <a:gd name="connsiteX46" fmla="*/ 489957 w 558482"/>
              <a:gd name="connsiteY46" fmla="*/ 37689 h 675831"/>
              <a:gd name="connsiteX47" fmla="*/ 520793 w 558482"/>
              <a:gd name="connsiteY47" fmla="*/ 68525 h 675831"/>
              <a:gd name="connsiteX48" fmla="*/ 507088 w 558482"/>
              <a:gd name="connsiteY48" fmla="*/ 108784 h 675831"/>
              <a:gd name="connsiteX49" fmla="*/ 520793 w 558482"/>
              <a:gd name="connsiteY49" fmla="*/ 142190 h 675831"/>
              <a:gd name="connsiteX50" fmla="*/ 558482 w 558482"/>
              <a:gd name="connsiteY50" fmla="*/ 161034 h 675831"/>
              <a:gd name="connsiteX51" fmla="*/ 558482 w 558482"/>
              <a:gd name="connsiteY51" fmla="*/ 203863 h 675831"/>
              <a:gd name="connsiteX52" fmla="*/ 520793 w 558482"/>
              <a:gd name="connsiteY52" fmla="*/ 222707 h 675831"/>
              <a:gd name="connsiteX53" fmla="*/ 506231 w 558482"/>
              <a:gd name="connsiteY53" fmla="*/ 256113 h 675831"/>
              <a:gd name="connsiteX54" fmla="*/ 519937 w 558482"/>
              <a:gd name="connsiteY54" fmla="*/ 296373 h 675831"/>
              <a:gd name="connsiteX55" fmla="*/ 489100 w 558482"/>
              <a:gd name="connsiteY55" fmla="*/ 326353 h 675831"/>
              <a:gd name="connsiteX56" fmla="*/ 448842 w 558482"/>
              <a:gd name="connsiteY56" fmla="*/ 312647 h 675831"/>
              <a:gd name="connsiteX57" fmla="*/ 415436 w 558482"/>
              <a:gd name="connsiteY57" fmla="*/ 326353 h 675831"/>
              <a:gd name="connsiteX58" fmla="*/ 396591 w 558482"/>
              <a:gd name="connsiteY58" fmla="*/ 364041 h 675831"/>
              <a:gd name="connsiteX59" fmla="*/ 353763 w 558482"/>
              <a:gd name="connsiteY59" fmla="*/ 364041 h 675831"/>
              <a:gd name="connsiteX60" fmla="*/ 334918 w 558482"/>
              <a:gd name="connsiteY60" fmla="*/ 326353 h 675831"/>
              <a:gd name="connsiteX61" fmla="*/ 301512 w 558482"/>
              <a:gd name="connsiteY61" fmla="*/ 312647 h 675831"/>
              <a:gd name="connsiteX62" fmla="*/ 261253 w 558482"/>
              <a:gd name="connsiteY62" fmla="*/ 326353 h 675831"/>
              <a:gd name="connsiteX63" fmla="*/ 231273 w 558482"/>
              <a:gd name="connsiteY63" fmla="*/ 296373 h 675831"/>
              <a:gd name="connsiteX64" fmla="*/ 244978 w 558482"/>
              <a:gd name="connsiteY64" fmla="*/ 256113 h 675831"/>
              <a:gd name="connsiteX65" fmla="*/ 231273 w 558482"/>
              <a:gd name="connsiteY65" fmla="*/ 222707 h 675831"/>
              <a:gd name="connsiteX66" fmla="*/ 193584 w 558482"/>
              <a:gd name="connsiteY66" fmla="*/ 203863 h 675831"/>
              <a:gd name="connsiteX67" fmla="*/ 193584 w 558482"/>
              <a:gd name="connsiteY67" fmla="*/ 161034 h 675831"/>
              <a:gd name="connsiteX68" fmla="*/ 231273 w 558482"/>
              <a:gd name="connsiteY68" fmla="*/ 142190 h 675831"/>
              <a:gd name="connsiteX69" fmla="*/ 244978 w 558482"/>
              <a:gd name="connsiteY69" fmla="*/ 108784 h 675831"/>
              <a:gd name="connsiteX70" fmla="*/ 231273 w 558482"/>
              <a:gd name="connsiteY70" fmla="*/ 68525 h 675831"/>
              <a:gd name="connsiteX71" fmla="*/ 262109 w 558482"/>
              <a:gd name="connsiteY71" fmla="*/ 37689 h 675831"/>
              <a:gd name="connsiteX72" fmla="*/ 302369 w 558482"/>
              <a:gd name="connsiteY72" fmla="*/ 51394 h 675831"/>
              <a:gd name="connsiteX73" fmla="*/ 335775 w 558482"/>
              <a:gd name="connsiteY73" fmla="*/ 37689 h 67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58482" h="675831">
                <a:moveTo>
                  <a:pt x="182449" y="429997"/>
                </a:moveTo>
                <a:cubicBezTo>
                  <a:pt x="147330" y="429997"/>
                  <a:pt x="118207" y="458264"/>
                  <a:pt x="118207" y="494239"/>
                </a:cubicBezTo>
                <a:cubicBezTo>
                  <a:pt x="118207" y="529359"/>
                  <a:pt x="146474" y="558482"/>
                  <a:pt x="182449" y="558482"/>
                </a:cubicBezTo>
                <a:cubicBezTo>
                  <a:pt x="218425" y="558482"/>
                  <a:pt x="246692" y="529359"/>
                  <a:pt x="246692" y="494239"/>
                </a:cubicBezTo>
                <a:cubicBezTo>
                  <a:pt x="246692" y="459120"/>
                  <a:pt x="218425" y="429997"/>
                  <a:pt x="182449" y="429997"/>
                </a:cubicBezTo>
                <a:close/>
                <a:moveTo>
                  <a:pt x="161035" y="311790"/>
                </a:moveTo>
                <a:lnTo>
                  <a:pt x="203864" y="311790"/>
                </a:lnTo>
                <a:lnTo>
                  <a:pt x="222708" y="349479"/>
                </a:lnTo>
                <a:cubicBezTo>
                  <a:pt x="233843" y="352905"/>
                  <a:pt x="245835" y="357188"/>
                  <a:pt x="256114" y="363184"/>
                </a:cubicBezTo>
                <a:lnTo>
                  <a:pt x="296373" y="349479"/>
                </a:lnTo>
                <a:lnTo>
                  <a:pt x="327209" y="380315"/>
                </a:lnTo>
                <a:lnTo>
                  <a:pt x="313504" y="420575"/>
                </a:lnTo>
                <a:cubicBezTo>
                  <a:pt x="319500" y="430854"/>
                  <a:pt x="323783" y="441989"/>
                  <a:pt x="327209" y="453981"/>
                </a:cubicBezTo>
                <a:lnTo>
                  <a:pt x="364898" y="472825"/>
                </a:lnTo>
                <a:lnTo>
                  <a:pt x="364898" y="515654"/>
                </a:lnTo>
                <a:lnTo>
                  <a:pt x="327209" y="534498"/>
                </a:lnTo>
                <a:cubicBezTo>
                  <a:pt x="323783" y="546490"/>
                  <a:pt x="319500" y="557625"/>
                  <a:pt x="313504" y="567904"/>
                </a:cubicBezTo>
                <a:lnTo>
                  <a:pt x="326353" y="607306"/>
                </a:lnTo>
                <a:lnTo>
                  <a:pt x="296373" y="638143"/>
                </a:lnTo>
                <a:lnTo>
                  <a:pt x="256114" y="624437"/>
                </a:lnTo>
                <a:cubicBezTo>
                  <a:pt x="245835" y="630433"/>
                  <a:pt x="234700" y="634716"/>
                  <a:pt x="222708" y="638143"/>
                </a:cubicBezTo>
                <a:lnTo>
                  <a:pt x="203864" y="675831"/>
                </a:lnTo>
                <a:lnTo>
                  <a:pt x="161035" y="675831"/>
                </a:lnTo>
                <a:lnTo>
                  <a:pt x="142191" y="638143"/>
                </a:lnTo>
                <a:cubicBezTo>
                  <a:pt x="130199" y="634716"/>
                  <a:pt x="119064" y="630433"/>
                  <a:pt x="108785" y="624437"/>
                </a:cubicBezTo>
                <a:lnTo>
                  <a:pt x="68525" y="637286"/>
                </a:lnTo>
                <a:lnTo>
                  <a:pt x="38545" y="607306"/>
                </a:lnTo>
                <a:lnTo>
                  <a:pt x="51394" y="567048"/>
                </a:lnTo>
                <a:cubicBezTo>
                  <a:pt x="45398" y="556769"/>
                  <a:pt x="41115" y="545633"/>
                  <a:pt x="37689" y="533642"/>
                </a:cubicBezTo>
                <a:lnTo>
                  <a:pt x="0" y="514797"/>
                </a:lnTo>
                <a:lnTo>
                  <a:pt x="0" y="471969"/>
                </a:lnTo>
                <a:lnTo>
                  <a:pt x="37689" y="453124"/>
                </a:lnTo>
                <a:cubicBezTo>
                  <a:pt x="41115" y="441989"/>
                  <a:pt x="45398" y="429997"/>
                  <a:pt x="51394" y="419718"/>
                </a:cubicBezTo>
                <a:lnTo>
                  <a:pt x="38545" y="379459"/>
                </a:lnTo>
                <a:lnTo>
                  <a:pt x="68525" y="349479"/>
                </a:lnTo>
                <a:lnTo>
                  <a:pt x="108785" y="363184"/>
                </a:lnTo>
                <a:cubicBezTo>
                  <a:pt x="119064" y="357188"/>
                  <a:pt x="130199" y="352905"/>
                  <a:pt x="142191" y="349479"/>
                </a:cubicBezTo>
                <a:close/>
                <a:moveTo>
                  <a:pt x="376033" y="118206"/>
                </a:moveTo>
                <a:cubicBezTo>
                  <a:pt x="340914" y="118206"/>
                  <a:pt x="311791" y="147329"/>
                  <a:pt x="311791" y="182448"/>
                </a:cubicBezTo>
                <a:cubicBezTo>
                  <a:pt x="311791" y="217568"/>
                  <a:pt x="340058" y="246691"/>
                  <a:pt x="376033" y="246691"/>
                </a:cubicBezTo>
                <a:cubicBezTo>
                  <a:pt x="411153" y="246691"/>
                  <a:pt x="440276" y="217568"/>
                  <a:pt x="440276" y="182448"/>
                </a:cubicBezTo>
                <a:cubicBezTo>
                  <a:pt x="440276" y="147329"/>
                  <a:pt x="412009" y="118206"/>
                  <a:pt x="376033" y="118206"/>
                </a:cubicBezTo>
                <a:close/>
                <a:moveTo>
                  <a:pt x="354619" y="0"/>
                </a:moveTo>
                <a:lnTo>
                  <a:pt x="397448" y="0"/>
                </a:lnTo>
                <a:lnTo>
                  <a:pt x="416292" y="37689"/>
                </a:lnTo>
                <a:cubicBezTo>
                  <a:pt x="428284" y="41115"/>
                  <a:pt x="439419" y="45398"/>
                  <a:pt x="449698" y="51394"/>
                </a:cubicBezTo>
                <a:lnTo>
                  <a:pt x="489957" y="37689"/>
                </a:lnTo>
                <a:lnTo>
                  <a:pt x="520793" y="68525"/>
                </a:lnTo>
                <a:lnTo>
                  <a:pt x="507088" y="108784"/>
                </a:lnTo>
                <a:cubicBezTo>
                  <a:pt x="513084" y="119063"/>
                  <a:pt x="517367" y="130198"/>
                  <a:pt x="520793" y="142190"/>
                </a:cubicBezTo>
                <a:lnTo>
                  <a:pt x="558482" y="161034"/>
                </a:lnTo>
                <a:lnTo>
                  <a:pt x="558482" y="203863"/>
                </a:lnTo>
                <a:lnTo>
                  <a:pt x="520793" y="222707"/>
                </a:lnTo>
                <a:cubicBezTo>
                  <a:pt x="517367" y="233842"/>
                  <a:pt x="512227" y="245834"/>
                  <a:pt x="506231" y="256113"/>
                </a:cubicBezTo>
                <a:lnTo>
                  <a:pt x="519937" y="296373"/>
                </a:lnTo>
                <a:lnTo>
                  <a:pt x="489100" y="326353"/>
                </a:lnTo>
                <a:lnTo>
                  <a:pt x="448842" y="312647"/>
                </a:lnTo>
                <a:cubicBezTo>
                  <a:pt x="438563" y="318643"/>
                  <a:pt x="427427" y="322926"/>
                  <a:pt x="415436" y="326353"/>
                </a:cubicBezTo>
                <a:lnTo>
                  <a:pt x="396591" y="364041"/>
                </a:lnTo>
                <a:lnTo>
                  <a:pt x="353763" y="364041"/>
                </a:lnTo>
                <a:lnTo>
                  <a:pt x="334918" y="326353"/>
                </a:lnTo>
                <a:cubicBezTo>
                  <a:pt x="322926" y="322926"/>
                  <a:pt x="311791" y="318643"/>
                  <a:pt x="301512" y="312647"/>
                </a:cubicBezTo>
                <a:lnTo>
                  <a:pt x="261253" y="326353"/>
                </a:lnTo>
                <a:lnTo>
                  <a:pt x="231273" y="296373"/>
                </a:lnTo>
                <a:lnTo>
                  <a:pt x="244978" y="256113"/>
                </a:lnTo>
                <a:cubicBezTo>
                  <a:pt x="238982" y="245834"/>
                  <a:pt x="234699" y="234699"/>
                  <a:pt x="231273" y="222707"/>
                </a:cubicBezTo>
                <a:lnTo>
                  <a:pt x="193584" y="203863"/>
                </a:lnTo>
                <a:lnTo>
                  <a:pt x="193584" y="161034"/>
                </a:lnTo>
                <a:lnTo>
                  <a:pt x="231273" y="142190"/>
                </a:lnTo>
                <a:cubicBezTo>
                  <a:pt x="234699" y="130198"/>
                  <a:pt x="238982" y="119063"/>
                  <a:pt x="244978" y="108784"/>
                </a:cubicBezTo>
                <a:lnTo>
                  <a:pt x="231273" y="68525"/>
                </a:lnTo>
                <a:lnTo>
                  <a:pt x="262109" y="37689"/>
                </a:lnTo>
                <a:lnTo>
                  <a:pt x="302369" y="51394"/>
                </a:lnTo>
                <a:cubicBezTo>
                  <a:pt x="312648" y="45398"/>
                  <a:pt x="323783" y="41115"/>
                  <a:pt x="335775" y="37689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130">
            <a:extLst>
              <a:ext uri="{FF2B5EF4-FFF2-40B4-BE49-F238E27FC236}">
                <a16:creationId xmlns:a16="http://schemas.microsoft.com/office/drawing/2014/main" id="{6CA5CCC5-C024-45D1-8017-79B7C8C39D6A}"/>
              </a:ext>
            </a:extLst>
          </p:cNvPr>
          <p:cNvSpPr/>
          <p:nvPr/>
        </p:nvSpPr>
        <p:spPr>
          <a:xfrm>
            <a:off x="5751014" y="4986116"/>
            <a:ext cx="677762" cy="678619"/>
          </a:xfrm>
          <a:custGeom>
            <a:avLst/>
            <a:gdLst>
              <a:gd name="connsiteX0" fmla="*/ 190161 w 677762"/>
              <a:gd name="connsiteY0" fmla="*/ 127632 h 678619"/>
              <a:gd name="connsiteX1" fmla="*/ 207293 w 677762"/>
              <a:gd name="connsiteY1" fmla="*/ 139624 h 678619"/>
              <a:gd name="connsiteX2" fmla="*/ 242412 w 677762"/>
              <a:gd name="connsiteY2" fmla="*/ 328069 h 678619"/>
              <a:gd name="connsiteX3" fmla="*/ 293806 w 677762"/>
              <a:gd name="connsiteY3" fmla="*/ 191875 h 678619"/>
              <a:gd name="connsiteX4" fmla="*/ 304085 w 677762"/>
              <a:gd name="connsiteY4" fmla="*/ 182452 h 678619"/>
              <a:gd name="connsiteX5" fmla="*/ 322929 w 677762"/>
              <a:gd name="connsiteY5" fmla="*/ 192731 h 678619"/>
              <a:gd name="connsiteX6" fmla="*/ 350339 w 677762"/>
              <a:gd name="connsiteY6" fmla="*/ 287810 h 678619"/>
              <a:gd name="connsiteX7" fmla="*/ 382889 w 677762"/>
              <a:gd name="connsiteY7" fmla="*/ 252691 h 678619"/>
              <a:gd name="connsiteX8" fmla="*/ 394024 w 677762"/>
              <a:gd name="connsiteY8" fmla="*/ 245838 h 678619"/>
              <a:gd name="connsiteX9" fmla="*/ 442848 w 677762"/>
              <a:gd name="connsiteY9" fmla="*/ 245838 h 678619"/>
              <a:gd name="connsiteX10" fmla="*/ 443705 w 677762"/>
              <a:gd name="connsiteY10" fmla="*/ 245838 h 678619"/>
              <a:gd name="connsiteX11" fmla="*/ 443705 w 677762"/>
              <a:gd name="connsiteY11" fmla="*/ 280101 h 678619"/>
              <a:gd name="connsiteX12" fmla="*/ 401733 w 677762"/>
              <a:gd name="connsiteY12" fmla="*/ 280101 h 678619"/>
              <a:gd name="connsiteX13" fmla="*/ 355479 w 677762"/>
              <a:gd name="connsiteY13" fmla="*/ 328069 h 678619"/>
              <a:gd name="connsiteX14" fmla="*/ 348626 w 677762"/>
              <a:gd name="connsiteY14" fmla="*/ 332351 h 678619"/>
              <a:gd name="connsiteX15" fmla="*/ 329782 w 677762"/>
              <a:gd name="connsiteY15" fmla="*/ 322073 h 678619"/>
              <a:gd name="connsiteX16" fmla="*/ 307511 w 677762"/>
              <a:gd name="connsiteY16" fmla="*/ 244982 h 678619"/>
              <a:gd name="connsiteX17" fmla="*/ 252691 w 677762"/>
              <a:gd name="connsiteY17" fmla="*/ 388885 h 678619"/>
              <a:gd name="connsiteX18" fmla="*/ 238129 w 677762"/>
              <a:gd name="connsiteY18" fmla="*/ 398307 h 678619"/>
              <a:gd name="connsiteX19" fmla="*/ 236416 w 677762"/>
              <a:gd name="connsiteY19" fmla="*/ 398307 h 678619"/>
              <a:gd name="connsiteX20" fmla="*/ 222711 w 677762"/>
              <a:gd name="connsiteY20" fmla="*/ 386315 h 678619"/>
              <a:gd name="connsiteX21" fmla="*/ 188448 w 677762"/>
              <a:gd name="connsiteY21" fmla="*/ 202153 h 678619"/>
              <a:gd name="connsiteX22" fmla="*/ 167034 w 677762"/>
              <a:gd name="connsiteY22" fmla="*/ 267252 h 678619"/>
              <a:gd name="connsiteX23" fmla="*/ 152472 w 677762"/>
              <a:gd name="connsiteY23" fmla="*/ 280101 h 678619"/>
              <a:gd name="connsiteX24" fmla="*/ 74525 w 677762"/>
              <a:gd name="connsiteY24" fmla="*/ 280101 h 678619"/>
              <a:gd name="connsiteX25" fmla="*/ 74525 w 677762"/>
              <a:gd name="connsiteY25" fmla="*/ 245838 h 678619"/>
              <a:gd name="connsiteX26" fmla="*/ 141337 w 677762"/>
              <a:gd name="connsiteY26" fmla="*/ 245838 h 678619"/>
              <a:gd name="connsiteX27" fmla="*/ 178169 w 677762"/>
              <a:gd name="connsiteY27" fmla="*/ 137911 h 678619"/>
              <a:gd name="connsiteX28" fmla="*/ 190161 w 677762"/>
              <a:gd name="connsiteY28" fmla="*/ 127632 h 678619"/>
              <a:gd name="connsiteX29" fmla="*/ 258688 w 677762"/>
              <a:gd name="connsiteY29" fmla="*/ 53111 h 678619"/>
              <a:gd name="connsiteX30" fmla="*/ 53111 w 677762"/>
              <a:gd name="connsiteY30" fmla="*/ 258688 h 678619"/>
              <a:gd name="connsiteX31" fmla="*/ 258688 w 677762"/>
              <a:gd name="connsiteY31" fmla="*/ 464263 h 678619"/>
              <a:gd name="connsiteX32" fmla="*/ 464263 w 677762"/>
              <a:gd name="connsiteY32" fmla="*/ 258688 h 678619"/>
              <a:gd name="connsiteX33" fmla="*/ 258688 w 677762"/>
              <a:gd name="connsiteY33" fmla="*/ 53111 h 678619"/>
              <a:gd name="connsiteX34" fmla="*/ 258688 w 677762"/>
              <a:gd name="connsiteY34" fmla="*/ 4 h 678619"/>
              <a:gd name="connsiteX35" fmla="*/ 515657 w 677762"/>
              <a:gd name="connsiteY35" fmla="*/ 259544 h 678619"/>
              <a:gd name="connsiteX36" fmla="*/ 462550 w 677762"/>
              <a:gd name="connsiteY36" fmla="*/ 415439 h 678619"/>
              <a:gd name="connsiteX37" fmla="*/ 501096 w 677762"/>
              <a:gd name="connsiteY37" fmla="*/ 453128 h 678619"/>
              <a:gd name="connsiteX38" fmla="*/ 554203 w 677762"/>
              <a:gd name="connsiteY38" fmla="*/ 469403 h 678619"/>
              <a:gd name="connsiteX39" fmla="*/ 660417 w 677762"/>
              <a:gd name="connsiteY39" fmla="*/ 576473 h 678619"/>
              <a:gd name="connsiteX40" fmla="*/ 660417 w 677762"/>
              <a:gd name="connsiteY40" fmla="*/ 661273 h 678619"/>
              <a:gd name="connsiteX41" fmla="*/ 575617 w 677762"/>
              <a:gd name="connsiteY41" fmla="*/ 661273 h 678619"/>
              <a:gd name="connsiteX42" fmla="*/ 468546 w 677762"/>
              <a:gd name="connsiteY42" fmla="*/ 554203 h 678619"/>
              <a:gd name="connsiteX43" fmla="*/ 452271 w 677762"/>
              <a:gd name="connsiteY43" fmla="*/ 500239 h 678619"/>
              <a:gd name="connsiteX44" fmla="*/ 414583 w 677762"/>
              <a:gd name="connsiteY44" fmla="*/ 462550 h 678619"/>
              <a:gd name="connsiteX45" fmla="*/ 256974 w 677762"/>
              <a:gd name="connsiteY45" fmla="*/ 515657 h 678619"/>
              <a:gd name="connsiteX46" fmla="*/ 4 w 677762"/>
              <a:gd name="connsiteY46" fmla="*/ 256974 h 678619"/>
              <a:gd name="connsiteX47" fmla="*/ 258688 w 677762"/>
              <a:gd name="connsiteY47" fmla="*/ 4 h 6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77762" h="678619">
                <a:moveTo>
                  <a:pt x="190161" y="127632"/>
                </a:moveTo>
                <a:cubicBezTo>
                  <a:pt x="197870" y="125919"/>
                  <a:pt x="205580" y="131059"/>
                  <a:pt x="207293" y="139624"/>
                </a:cubicBezTo>
                <a:lnTo>
                  <a:pt x="242412" y="328069"/>
                </a:lnTo>
                <a:lnTo>
                  <a:pt x="293806" y="191875"/>
                </a:lnTo>
                <a:cubicBezTo>
                  <a:pt x="295519" y="186735"/>
                  <a:pt x="299802" y="184166"/>
                  <a:pt x="304085" y="182452"/>
                </a:cubicBezTo>
                <a:cubicBezTo>
                  <a:pt x="311794" y="179883"/>
                  <a:pt x="320359" y="185022"/>
                  <a:pt x="322929" y="192731"/>
                </a:cubicBezTo>
                <a:lnTo>
                  <a:pt x="350339" y="287810"/>
                </a:lnTo>
                <a:lnTo>
                  <a:pt x="382889" y="252691"/>
                </a:lnTo>
                <a:cubicBezTo>
                  <a:pt x="385458" y="249265"/>
                  <a:pt x="389741" y="246695"/>
                  <a:pt x="394024" y="245838"/>
                </a:cubicBezTo>
                <a:lnTo>
                  <a:pt x="442848" y="245838"/>
                </a:lnTo>
                <a:lnTo>
                  <a:pt x="443705" y="245838"/>
                </a:lnTo>
                <a:lnTo>
                  <a:pt x="443705" y="280101"/>
                </a:lnTo>
                <a:lnTo>
                  <a:pt x="401733" y="280101"/>
                </a:lnTo>
                <a:lnTo>
                  <a:pt x="355479" y="328069"/>
                </a:lnTo>
                <a:cubicBezTo>
                  <a:pt x="353765" y="329782"/>
                  <a:pt x="351196" y="331495"/>
                  <a:pt x="348626" y="332351"/>
                </a:cubicBezTo>
                <a:cubicBezTo>
                  <a:pt x="340060" y="334921"/>
                  <a:pt x="332351" y="329782"/>
                  <a:pt x="329782" y="322073"/>
                </a:cubicBezTo>
                <a:lnTo>
                  <a:pt x="307511" y="244982"/>
                </a:lnTo>
                <a:lnTo>
                  <a:pt x="252691" y="388885"/>
                </a:lnTo>
                <a:cubicBezTo>
                  <a:pt x="250121" y="394881"/>
                  <a:pt x="244125" y="398307"/>
                  <a:pt x="238129" y="398307"/>
                </a:cubicBezTo>
                <a:lnTo>
                  <a:pt x="236416" y="398307"/>
                </a:lnTo>
                <a:cubicBezTo>
                  <a:pt x="229563" y="398307"/>
                  <a:pt x="223567" y="393168"/>
                  <a:pt x="222711" y="386315"/>
                </a:cubicBezTo>
                <a:lnTo>
                  <a:pt x="188448" y="202153"/>
                </a:lnTo>
                <a:lnTo>
                  <a:pt x="167034" y="267252"/>
                </a:lnTo>
                <a:cubicBezTo>
                  <a:pt x="165321" y="274105"/>
                  <a:pt x="159325" y="279244"/>
                  <a:pt x="152472" y="280101"/>
                </a:cubicBezTo>
                <a:lnTo>
                  <a:pt x="74525" y="280101"/>
                </a:lnTo>
                <a:lnTo>
                  <a:pt x="74525" y="245838"/>
                </a:lnTo>
                <a:lnTo>
                  <a:pt x="141337" y="245838"/>
                </a:lnTo>
                <a:lnTo>
                  <a:pt x="178169" y="137911"/>
                </a:lnTo>
                <a:cubicBezTo>
                  <a:pt x="180739" y="132772"/>
                  <a:pt x="185022" y="128489"/>
                  <a:pt x="190161" y="127632"/>
                </a:cubicBezTo>
                <a:close/>
                <a:moveTo>
                  <a:pt x="258688" y="53111"/>
                </a:moveTo>
                <a:cubicBezTo>
                  <a:pt x="144763" y="53111"/>
                  <a:pt x="53111" y="144763"/>
                  <a:pt x="53111" y="258688"/>
                </a:cubicBezTo>
                <a:cubicBezTo>
                  <a:pt x="53111" y="372611"/>
                  <a:pt x="144763" y="464263"/>
                  <a:pt x="258688" y="464263"/>
                </a:cubicBezTo>
                <a:cubicBezTo>
                  <a:pt x="371754" y="464263"/>
                  <a:pt x="464263" y="371754"/>
                  <a:pt x="464263" y="258688"/>
                </a:cubicBezTo>
                <a:cubicBezTo>
                  <a:pt x="464263" y="144763"/>
                  <a:pt x="372611" y="53111"/>
                  <a:pt x="258688" y="53111"/>
                </a:cubicBezTo>
                <a:close/>
                <a:moveTo>
                  <a:pt x="258688" y="4"/>
                </a:moveTo>
                <a:cubicBezTo>
                  <a:pt x="400877" y="860"/>
                  <a:pt x="516514" y="116497"/>
                  <a:pt x="515657" y="259544"/>
                </a:cubicBezTo>
                <a:cubicBezTo>
                  <a:pt x="515657" y="316077"/>
                  <a:pt x="496813" y="370898"/>
                  <a:pt x="462550" y="415439"/>
                </a:cubicBezTo>
                <a:lnTo>
                  <a:pt x="501096" y="453128"/>
                </a:lnTo>
                <a:cubicBezTo>
                  <a:pt x="519940" y="448845"/>
                  <a:pt x="540498" y="455698"/>
                  <a:pt x="554203" y="469403"/>
                </a:cubicBezTo>
                <a:lnTo>
                  <a:pt x="660417" y="576473"/>
                </a:lnTo>
                <a:cubicBezTo>
                  <a:pt x="683544" y="599601"/>
                  <a:pt x="683544" y="638146"/>
                  <a:pt x="660417" y="661273"/>
                </a:cubicBezTo>
                <a:cubicBezTo>
                  <a:pt x="637290" y="684401"/>
                  <a:pt x="598744" y="684401"/>
                  <a:pt x="575617" y="661273"/>
                </a:cubicBezTo>
                <a:lnTo>
                  <a:pt x="468546" y="554203"/>
                </a:lnTo>
                <a:cubicBezTo>
                  <a:pt x="454841" y="539641"/>
                  <a:pt x="448845" y="519940"/>
                  <a:pt x="452271" y="500239"/>
                </a:cubicBezTo>
                <a:lnTo>
                  <a:pt x="414583" y="462550"/>
                </a:lnTo>
                <a:cubicBezTo>
                  <a:pt x="369185" y="496813"/>
                  <a:pt x="313508" y="515657"/>
                  <a:pt x="256974" y="515657"/>
                </a:cubicBezTo>
                <a:cubicBezTo>
                  <a:pt x="114784" y="514801"/>
                  <a:pt x="-853" y="399164"/>
                  <a:pt x="4" y="256974"/>
                </a:cubicBezTo>
                <a:cubicBezTo>
                  <a:pt x="860" y="114784"/>
                  <a:pt x="116497" y="-853"/>
                  <a:pt x="258688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599290-8548-4E79-B2A2-520E30FC3B58}"/>
              </a:ext>
            </a:extLst>
          </p:cNvPr>
          <p:cNvSpPr txBox="1"/>
          <p:nvPr/>
        </p:nvSpPr>
        <p:spPr>
          <a:xfrm>
            <a:off x="166734" y="3104632"/>
            <a:ext cx="3606479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 данных дал прямое согласие на обработку персональных данных для одной или нескольких установленных целей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кроме случаев, когда законодательство Союза или государства-члена ЕС предусматривает, что запрет, не может быть отменен субъектом данных (а).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154D76-2107-4E18-A190-A54B975AAAF7}"/>
              </a:ext>
            </a:extLst>
          </p:cNvPr>
          <p:cNvSpPr txBox="1"/>
          <p:nvPr/>
        </p:nvSpPr>
        <p:spPr>
          <a:xfrm>
            <a:off x="428626" y="4858978"/>
            <a:ext cx="3481222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Обработка необходима для защиты жизненных интересов субъекта данных или другого физического лица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субъект данных физически или юридически неспособен дать свое согласие (с).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8E823B-21FA-4A8D-B61A-0FE262EBE528}"/>
              </a:ext>
            </a:extLst>
          </p:cNvPr>
          <p:cNvSpPr txBox="1"/>
          <p:nvPr/>
        </p:nvSpPr>
        <p:spPr>
          <a:xfrm>
            <a:off x="166734" y="1269624"/>
            <a:ext cx="4616256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общественных интересах в области общественного здравоохранения, например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для защиты от серьезных трансграничных угроз здоровью или для обеспечения высоких стандартов качества и надежности медицинского обслуживания и лекарственных средств или медицинской техники, на основании законодательства Союза или государства-члена ЕС.</a:t>
            </a:r>
            <a:endParaRPr lang="en-US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: Shape 130">
            <a:extLst>
              <a:ext uri="{FF2B5EF4-FFF2-40B4-BE49-F238E27FC236}">
                <a16:creationId xmlns:a16="http://schemas.microsoft.com/office/drawing/2014/main" id="{6CA5CCC5-C024-45D1-8017-79B7C8C39D6A}"/>
              </a:ext>
            </a:extLst>
          </p:cNvPr>
          <p:cNvSpPr/>
          <p:nvPr/>
        </p:nvSpPr>
        <p:spPr>
          <a:xfrm>
            <a:off x="4841868" y="1817248"/>
            <a:ext cx="677762" cy="678619"/>
          </a:xfrm>
          <a:custGeom>
            <a:avLst/>
            <a:gdLst>
              <a:gd name="connsiteX0" fmla="*/ 190161 w 677762"/>
              <a:gd name="connsiteY0" fmla="*/ 127632 h 678619"/>
              <a:gd name="connsiteX1" fmla="*/ 207293 w 677762"/>
              <a:gd name="connsiteY1" fmla="*/ 139624 h 678619"/>
              <a:gd name="connsiteX2" fmla="*/ 242412 w 677762"/>
              <a:gd name="connsiteY2" fmla="*/ 328069 h 678619"/>
              <a:gd name="connsiteX3" fmla="*/ 293806 w 677762"/>
              <a:gd name="connsiteY3" fmla="*/ 191875 h 678619"/>
              <a:gd name="connsiteX4" fmla="*/ 304085 w 677762"/>
              <a:gd name="connsiteY4" fmla="*/ 182452 h 678619"/>
              <a:gd name="connsiteX5" fmla="*/ 322929 w 677762"/>
              <a:gd name="connsiteY5" fmla="*/ 192731 h 678619"/>
              <a:gd name="connsiteX6" fmla="*/ 350339 w 677762"/>
              <a:gd name="connsiteY6" fmla="*/ 287810 h 678619"/>
              <a:gd name="connsiteX7" fmla="*/ 382889 w 677762"/>
              <a:gd name="connsiteY7" fmla="*/ 252691 h 678619"/>
              <a:gd name="connsiteX8" fmla="*/ 394024 w 677762"/>
              <a:gd name="connsiteY8" fmla="*/ 245838 h 678619"/>
              <a:gd name="connsiteX9" fmla="*/ 442848 w 677762"/>
              <a:gd name="connsiteY9" fmla="*/ 245838 h 678619"/>
              <a:gd name="connsiteX10" fmla="*/ 443705 w 677762"/>
              <a:gd name="connsiteY10" fmla="*/ 245838 h 678619"/>
              <a:gd name="connsiteX11" fmla="*/ 443705 w 677762"/>
              <a:gd name="connsiteY11" fmla="*/ 280101 h 678619"/>
              <a:gd name="connsiteX12" fmla="*/ 401733 w 677762"/>
              <a:gd name="connsiteY12" fmla="*/ 280101 h 678619"/>
              <a:gd name="connsiteX13" fmla="*/ 355479 w 677762"/>
              <a:gd name="connsiteY13" fmla="*/ 328069 h 678619"/>
              <a:gd name="connsiteX14" fmla="*/ 348626 w 677762"/>
              <a:gd name="connsiteY14" fmla="*/ 332351 h 678619"/>
              <a:gd name="connsiteX15" fmla="*/ 329782 w 677762"/>
              <a:gd name="connsiteY15" fmla="*/ 322073 h 678619"/>
              <a:gd name="connsiteX16" fmla="*/ 307511 w 677762"/>
              <a:gd name="connsiteY16" fmla="*/ 244982 h 678619"/>
              <a:gd name="connsiteX17" fmla="*/ 252691 w 677762"/>
              <a:gd name="connsiteY17" fmla="*/ 388885 h 678619"/>
              <a:gd name="connsiteX18" fmla="*/ 238129 w 677762"/>
              <a:gd name="connsiteY18" fmla="*/ 398307 h 678619"/>
              <a:gd name="connsiteX19" fmla="*/ 236416 w 677762"/>
              <a:gd name="connsiteY19" fmla="*/ 398307 h 678619"/>
              <a:gd name="connsiteX20" fmla="*/ 222711 w 677762"/>
              <a:gd name="connsiteY20" fmla="*/ 386315 h 678619"/>
              <a:gd name="connsiteX21" fmla="*/ 188448 w 677762"/>
              <a:gd name="connsiteY21" fmla="*/ 202153 h 678619"/>
              <a:gd name="connsiteX22" fmla="*/ 167034 w 677762"/>
              <a:gd name="connsiteY22" fmla="*/ 267252 h 678619"/>
              <a:gd name="connsiteX23" fmla="*/ 152472 w 677762"/>
              <a:gd name="connsiteY23" fmla="*/ 280101 h 678619"/>
              <a:gd name="connsiteX24" fmla="*/ 74525 w 677762"/>
              <a:gd name="connsiteY24" fmla="*/ 280101 h 678619"/>
              <a:gd name="connsiteX25" fmla="*/ 74525 w 677762"/>
              <a:gd name="connsiteY25" fmla="*/ 245838 h 678619"/>
              <a:gd name="connsiteX26" fmla="*/ 141337 w 677762"/>
              <a:gd name="connsiteY26" fmla="*/ 245838 h 678619"/>
              <a:gd name="connsiteX27" fmla="*/ 178169 w 677762"/>
              <a:gd name="connsiteY27" fmla="*/ 137911 h 678619"/>
              <a:gd name="connsiteX28" fmla="*/ 190161 w 677762"/>
              <a:gd name="connsiteY28" fmla="*/ 127632 h 678619"/>
              <a:gd name="connsiteX29" fmla="*/ 258688 w 677762"/>
              <a:gd name="connsiteY29" fmla="*/ 53111 h 678619"/>
              <a:gd name="connsiteX30" fmla="*/ 53111 w 677762"/>
              <a:gd name="connsiteY30" fmla="*/ 258688 h 678619"/>
              <a:gd name="connsiteX31" fmla="*/ 258688 w 677762"/>
              <a:gd name="connsiteY31" fmla="*/ 464263 h 678619"/>
              <a:gd name="connsiteX32" fmla="*/ 464263 w 677762"/>
              <a:gd name="connsiteY32" fmla="*/ 258688 h 678619"/>
              <a:gd name="connsiteX33" fmla="*/ 258688 w 677762"/>
              <a:gd name="connsiteY33" fmla="*/ 53111 h 678619"/>
              <a:gd name="connsiteX34" fmla="*/ 258688 w 677762"/>
              <a:gd name="connsiteY34" fmla="*/ 4 h 678619"/>
              <a:gd name="connsiteX35" fmla="*/ 515657 w 677762"/>
              <a:gd name="connsiteY35" fmla="*/ 259544 h 678619"/>
              <a:gd name="connsiteX36" fmla="*/ 462550 w 677762"/>
              <a:gd name="connsiteY36" fmla="*/ 415439 h 678619"/>
              <a:gd name="connsiteX37" fmla="*/ 501096 w 677762"/>
              <a:gd name="connsiteY37" fmla="*/ 453128 h 678619"/>
              <a:gd name="connsiteX38" fmla="*/ 554203 w 677762"/>
              <a:gd name="connsiteY38" fmla="*/ 469403 h 678619"/>
              <a:gd name="connsiteX39" fmla="*/ 660417 w 677762"/>
              <a:gd name="connsiteY39" fmla="*/ 576473 h 678619"/>
              <a:gd name="connsiteX40" fmla="*/ 660417 w 677762"/>
              <a:gd name="connsiteY40" fmla="*/ 661273 h 678619"/>
              <a:gd name="connsiteX41" fmla="*/ 575617 w 677762"/>
              <a:gd name="connsiteY41" fmla="*/ 661273 h 678619"/>
              <a:gd name="connsiteX42" fmla="*/ 468546 w 677762"/>
              <a:gd name="connsiteY42" fmla="*/ 554203 h 678619"/>
              <a:gd name="connsiteX43" fmla="*/ 452271 w 677762"/>
              <a:gd name="connsiteY43" fmla="*/ 500239 h 678619"/>
              <a:gd name="connsiteX44" fmla="*/ 414583 w 677762"/>
              <a:gd name="connsiteY44" fmla="*/ 462550 h 678619"/>
              <a:gd name="connsiteX45" fmla="*/ 256974 w 677762"/>
              <a:gd name="connsiteY45" fmla="*/ 515657 h 678619"/>
              <a:gd name="connsiteX46" fmla="*/ 4 w 677762"/>
              <a:gd name="connsiteY46" fmla="*/ 256974 h 678619"/>
              <a:gd name="connsiteX47" fmla="*/ 258688 w 677762"/>
              <a:gd name="connsiteY47" fmla="*/ 4 h 6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77762" h="678619">
                <a:moveTo>
                  <a:pt x="190161" y="127632"/>
                </a:moveTo>
                <a:cubicBezTo>
                  <a:pt x="197870" y="125919"/>
                  <a:pt x="205580" y="131059"/>
                  <a:pt x="207293" y="139624"/>
                </a:cubicBezTo>
                <a:lnTo>
                  <a:pt x="242412" y="328069"/>
                </a:lnTo>
                <a:lnTo>
                  <a:pt x="293806" y="191875"/>
                </a:lnTo>
                <a:cubicBezTo>
                  <a:pt x="295519" y="186735"/>
                  <a:pt x="299802" y="184166"/>
                  <a:pt x="304085" y="182452"/>
                </a:cubicBezTo>
                <a:cubicBezTo>
                  <a:pt x="311794" y="179883"/>
                  <a:pt x="320359" y="185022"/>
                  <a:pt x="322929" y="192731"/>
                </a:cubicBezTo>
                <a:lnTo>
                  <a:pt x="350339" y="287810"/>
                </a:lnTo>
                <a:lnTo>
                  <a:pt x="382889" y="252691"/>
                </a:lnTo>
                <a:cubicBezTo>
                  <a:pt x="385458" y="249265"/>
                  <a:pt x="389741" y="246695"/>
                  <a:pt x="394024" y="245838"/>
                </a:cubicBezTo>
                <a:lnTo>
                  <a:pt x="442848" y="245838"/>
                </a:lnTo>
                <a:lnTo>
                  <a:pt x="443705" y="245838"/>
                </a:lnTo>
                <a:lnTo>
                  <a:pt x="443705" y="280101"/>
                </a:lnTo>
                <a:lnTo>
                  <a:pt x="401733" y="280101"/>
                </a:lnTo>
                <a:lnTo>
                  <a:pt x="355479" y="328069"/>
                </a:lnTo>
                <a:cubicBezTo>
                  <a:pt x="353765" y="329782"/>
                  <a:pt x="351196" y="331495"/>
                  <a:pt x="348626" y="332351"/>
                </a:cubicBezTo>
                <a:cubicBezTo>
                  <a:pt x="340060" y="334921"/>
                  <a:pt x="332351" y="329782"/>
                  <a:pt x="329782" y="322073"/>
                </a:cubicBezTo>
                <a:lnTo>
                  <a:pt x="307511" y="244982"/>
                </a:lnTo>
                <a:lnTo>
                  <a:pt x="252691" y="388885"/>
                </a:lnTo>
                <a:cubicBezTo>
                  <a:pt x="250121" y="394881"/>
                  <a:pt x="244125" y="398307"/>
                  <a:pt x="238129" y="398307"/>
                </a:cubicBezTo>
                <a:lnTo>
                  <a:pt x="236416" y="398307"/>
                </a:lnTo>
                <a:cubicBezTo>
                  <a:pt x="229563" y="398307"/>
                  <a:pt x="223567" y="393168"/>
                  <a:pt x="222711" y="386315"/>
                </a:cubicBezTo>
                <a:lnTo>
                  <a:pt x="188448" y="202153"/>
                </a:lnTo>
                <a:lnTo>
                  <a:pt x="167034" y="267252"/>
                </a:lnTo>
                <a:cubicBezTo>
                  <a:pt x="165321" y="274105"/>
                  <a:pt x="159325" y="279244"/>
                  <a:pt x="152472" y="280101"/>
                </a:cubicBezTo>
                <a:lnTo>
                  <a:pt x="74525" y="280101"/>
                </a:lnTo>
                <a:lnTo>
                  <a:pt x="74525" y="245838"/>
                </a:lnTo>
                <a:lnTo>
                  <a:pt x="141337" y="245838"/>
                </a:lnTo>
                <a:lnTo>
                  <a:pt x="178169" y="137911"/>
                </a:lnTo>
                <a:cubicBezTo>
                  <a:pt x="180739" y="132772"/>
                  <a:pt x="185022" y="128489"/>
                  <a:pt x="190161" y="127632"/>
                </a:cubicBezTo>
                <a:close/>
                <a:moveTo>
                  <a:pt x="258688" y="53111"/>
                </a:moveTo>
                <a:cubicBezTo>
                  <a:pt x="144763" y="53111"/>
                  <a:pt x="53111" y="144763"/>
                  <a:pt x="53111" y="258688"/>
                </a:cubicBezTo>
                <a:cubicBezTo>
                  <a:pt x="53111" y="372611"/>
                  <a:pt x="144763" y="464263"/>
                  <a:pt x="258688" y="464263"/>
                </a:cubicBezTo>
                <a:cubicBezTo>
                  <a:pt x="371754" y="464263"/>
                  <a:pt x="464263" y="371754"/>
                  <a:pt x="464263" y="258688"/>
                </a:cubicBezTo>
                <a:cubicBezTo>
                  <a:pt x="464263" y="144763"/>
                  <a:pt x="372611" y="53111"/>
                  <a:pt x="258688" y="53111"/>
                </a:cubicBezTo>
                <a:close/>
                <a:moveTo>
                  <a:pt x="258688" y="4"/>
                </a:moveTo>
                <a:cubicBezTo>
                  <a:pt x="400877" y="860"/>
                  <a:pt x="516514" y="116497"/>
                  <a:pt x="515657" y="259544"/>
                </a:cubicBezTo>
                <a:cubicBezTo>
                  <a:pt x="515657" y="316077"/>
                  <a:pt x="496813" y="370898"/>
                  <a:pt x="462550" y="415439"/>
                </a:cubicBezTo>
                <a:lnTo>
                  <a:pt x="501096" y="453128"/>
                </a:lnTo>
                <a:cubicBezTo>
                  <a:pt x="519940" y="448845"/>
                  <a:pt x="540498" y="455698"/>
                  <a:pt x="554203" y="469403"/>
                </a:cubicBezTo>
                <a:lnTo>
                  <a:pt x="660417" y="576473"/>
                </a:lnTo>
                <a:cubicBezTo>
                  <a:pt x="683544" y="599601"/>
                  <a:pt x="683544" y="638146"/>
                  <a:pt x="660417" y="661273"/>
                </a:cubicBezTo>
                <a:cubicBezTo>
                  <a:pt x="637290" y="684401"/>
                  <a:pt x="598744" y="684401"/>
                  <a:pt x="575617" y="661273"/>
                </a:cubicBezTo>
                <a:lnTo>
                  <a:pt x="468546" y="554203"/>
                </a:lnTo>
                <a:cubicBezTo>
                  <a:pt x="454841" y="539641"/>
                  <a:pt x="448845" y="519940"/>
                  <a:pt x="452271" y="500239"/>
                </a:cubicBezTo>
                <a:lnTo>
                  <a:pt x="414583" y="462550"/>
                </a:lnTo>
                <a:cubicBezTo>
                  <a:pt x="369185" y="496813"/>
                  <a:pt x="313508" y="515657"/>
                  <a:pt x="256974" y="515657"/>
                </a:cubicBezTo>
                <a:cubicBezTo>
                  <a:pt x="114784" y="514801"/>
                  <a:pt x="-853" y="399164"/>
                  <a:pt x="4" y="256974"/>
                </a:cubicBezTo>
                <a:cubicBezTo>
                  <a:pt x="860" y="114784"/>
                  <a:pt x="116497" y="-853"/>
                  <a:pt x="258688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129">
            <a:extLst>
              <a:ext uri="{FF2B5EF4-FFF2-40B4-BE49-F238E27FC236}">
                <a16:creationId xmlns:a16="http://schemas.microsoft.com/office/drawing/2014/main" id="{085A3BC8-94F5-4C95-A306-90CE5B011B03}"/>
              </a:ext>
            </a:extLst>
          </p:cNvPr>
          <p:cNvSpPr/>
          <p:nvPr/>
        </p:nvSpPr>
        <p:spPr>
          <a:xfrm>
            <a:off x="4350301" y="4419959"/>
            <a:ext cx="558482" cy="675831"/>
          </a:xfrm>
          <a:custGeom>
            <a:avLst/>
            <a:gdLst>
              <a:gd name="connsiteX0" fmla="*/ 182449 w 558482"/>
              <a:gd name="connsiteY0" fmla="*/ 429997 h 675831"/>
              <a:gd name="connsiteX1" fmla="*/ 118207 w 558482"/>
              <a:gd name="connsiteY1" fmla="*/ 494239 h 675831"/>
              <a:gd name="connsiteX2" fmla="*/ 182449 w 558482"/>
              <a:gd name="connsiteY2" fmla="*/ 558482 h 675831"/>
              <a:gd name="connsiteX3" fmla="*/ 246692 w 558482"/>
              <a:gd name="connsiteY3" fmla="*/ 494239 h 675831"/>
              <a:gd name="connsiteX4" fmla="*/ 182449 w 558482"/>
              <a:gd name="connsiteY4" fmla="*/ 429997 h 675831"/>
              <a:gd name="connsiteX5" fmla="*/ 161035 w 558482"/>
              <a:gd name="connsiteY5" fmla="*/ 311790 h 675831"/>
              <a:gd name="connsiteX6" fmla="*/ 203864 w 558482"/>
              <a:gd name="connsiteY6" fmla="*/ 311790 h 675831"/>
              <a:gd name="connsiteX7" fmla="*/ 222708 w 558482"/>
              <a:gd name="connsiteY7" fmla="*/ 349479 h 675831"/>
              <a:gd name="connsiteX8" fmla="*/ 256114 w 558482"/>
              <a:gd name="connsiteY8" fmla="*/ 363184 h 675831"/>
              <a:gd name="connsiteX9" fmla="*/ 296373 w 558482"/>
              <a:gd name="connsiteY9" fmla="*/ 349479 h 675831"/>
              <a:gd name="connsiteX10" fmla="*/ 327209 w 558482"/>
              <a:gd name="connsiteY10" fmla="*/ 380315 h 675831"/>
              <a:gd name="connsiteX11" fmla="*/ 313504 w 558482"/>
              <a:gd name="connsiteY11" fmla="*/ 420575 h 675831"/>
              <a:gd name="connsiteX12" fmla="*/ 327209 w 558482"/>
              <a:gd name="connsiteY12" fmla="*/ 453981 h 675831"/>
              <a:gd name="connsiteX13" fmla="*/ 364898 w 558482"/>
              <a:gd name="connsiteY13" fmla="*/ 472825 h 675831"/>
              <a:gd name="connsiteX14" fmla="*/ 364898 w 558482"/>
              <a:gd name="connsiteY14" fmla="*/ 515654 h 675831"/>
              <a:gd name="connsiteX15" fmla="*/ 327209 w 558482"/>
              <a:gd name="connsiteY15" fmla="*/ 534498 h 675831"/>
              <a:gd name="connsiteX16" fmla="*/ 313504 w 558482"/>
              <a:gd name="connsiteY16" fmla="*/ 567904 h 675831"/>
              <a:gd name="connsiteX17" fmla="*/ 326353 w 558482"/>
              <a:gd name="connsiteY17" fmla="*/ 607306 h 675831"/>
              <a:gd name="connsiteX18" fmla="*/ 296373 w 558482"/>
              <a:gd name="connsiteY18" fmla="*/ 638143 h 675831"/>
              <a:gd name="connsiteX19" fmla="*/ 256114 w 558482"/>
              <a:gd name="connsiteY19" fmla="*/ 624437 h 675831"/>
              <a:gd name="connsiteX20" fmla="*/ 222708 w 558482"/>
              <a:gd name="connsiteY20" fmla="*/ 638143 h 675831"/>
              <a:gd name="connsiteX21" fmla="*/ 203864 w 558482"/>
              <a:gd name="connsiteY21" fmla="*/ 675831 h 675831"/>
              <a:gd name="connsiteX22" fmla="*/ 161035 w 558482"/>
              <a:gd name="connsiteY22" fmla="*/ 675831 h 675831"/>
              <a:gd name="connsiteX23" fmla="*/ 142191 w 558482"/>
              <a:gd name="connsiteY23" fmla="*/ 638143 h 675831"/>
              <a:gd name="connsiteX24" fmla="*/ 108785 w 558482"/>
              <a:gd name="connsiteY24" fmla="*/ 624437 h 675831"/>
              <a:gd name="connsiteX25" fmla="*/ 68525 w 558482"/>
              <a:gd name="connsiteY25" fmla="*/ 637286 h 675831"/>
              <a:gd name="connsiteX26" fmla="*/ 38545 w 558482"/>
              <a:gd name="connsiteY26" fmla="*/ 607306 h 675831"/>
              <a:gd name="connsiteX27" fmla="*/ 51394 w 558482"/>
              <a:gd name="connsiteY27" fmla="*/ 567048 h 675831"/>
              <a:gd name="connsiteX28" fmla="*/ 37689 w 558482"/>
              <a:gd name="connsiteY28" fmla="*/ 533642 h 675831"/>
              <a:gd name="connsiteX29" fmla="*/ 0 w 558482"/>
              <a:gd name="connsiteY29" fmla="*/ 514797 h 675831"/>
              <a:gd name="connsiteX30" fmla="*/ 0 w 558482"/>
              <a:gd name="connsiteY30" fmla="*/ 471969 h 675831"/>
              <a:gd name="connsiteX31" fmla="*/ 37689 w 558482"/>
              <a:gd name="connsiteY31" fmla="*/ 453124 h 675831"/>
              <a:gd name="connsiteX32" fmla="*/ 51394 w 558482"/>
              <a:gd name="connsiteY32" fmla="*/ 419718 h 675831"/>
              <a:gd name="connsiteX33" fmla="*/ 38545 w 558482"/>
              <a:gd name="connsiteY33" fmla="*/ 379459 h 675831"/>
              <a:gd name="connsiteX34" fmla="*/ 68525 w 558482"/>
              <a:gd name="connsiteY34" fmla="*/ 349479 h 675831"/>
              <a:gd name="connsiteX35" fmla="*/ 108785 w 558482"/>
              <a:gd name="connsiteY35" fmla="*/ 363184 h 675831"/>
              <a:gd name="connsiteX36" fmla="*/ 142191 w 558482"/>
              <a:gd name="connsiteY36" fmla="*/ 349479 h 675831"/>
              <a:gd name="connsiteX37" fmla="*/ 376033 w 558482"/>
              <a:gd name="connsiteY37" fmla="*/ 118206 h 675831"/>
              <a:gd name="connsiteX38" fmla="*/ 311791 w 558482"/>
              <a:gd name="connsiteY38" fmla="*/ 182448 h 675831"/>
              <a:gd name="connsiteX39" fmla="*/ 376033 w 558482"/>
              <a:gd name="connsiteY39" fmla="*/ 246691 h 675831"/>
              <a:gd name="connsiteX40" fmla="*/ 440276 w 558482"/>
              <a:gd name="connsiteY40" fmla="*/ 182448 h 675831"/>
              <a:gd name="connsiteX41" fmla="*/ 376033 w 558482"/>
              <a:gd name="connsiteY41" fmla="*/ 118206 h 675831"/>
              <a:gd name="connsiteX42" fmla="*/ 354619 w 558482"/>
              <a:gd name="connsiteY42" fmla="*/ 0 h 675831"/>
              <a:gd name="connsiteX43" fmla="*/ 397448 w 558482"/>
              <a:gd name="connsiteY43" fmla="*/ 0 h 675831"/>
              <a:gd name="connsiteX44" fmla="*/ 416292 w 558482"/>
              <a:gd name="connsiteY44" fmla="*/ 37689 h 675831"/>
              <a:gd name="connsiteX45" fmla="*/ 449698 w 558482"/>
              <a:gd name="connsiteY45" fmla="*/ 51394 h 675831"/>
              <a:gd name="connsiteX46" fmla="*/ 489957 w 558482"/>
              <a:gd name="connsiteY46" fmla="*/ 37689 h 675831"/>
              <a:gd name="connsiteX47" fmla="*/ 520793 w 558482"/>
              <a:gd name="connsiteY47" fmla="*/ 68525 h 675831"/>
              <a:gd name="connsiteX48" fmla="*/ 507088 w 558482"/>
              <a:gd name="connsiteY48" fmla="*/ 108784 h 675831"/>
              <a:gd name="connsiteX49" fmla="*/ 520793 w 558482"/>
              <a:gd name="connsiteY49" fmla="*/ 142190 h 675831"/>
              <a:gd name="connsiteX50" fmla="*/ 558482 w 558482"/>
              <a:gd name="connsiteY50" fmla="*/ 161034 h 675831"/>
              <a:gd name="connsiteX51" fmla="*/ 558482 w 558482"/>
              <a:gd name="connsiteY51" fmla="*/ 203863 h 675831"/>
              <a:gd name="connsiteX52" fmla="*/ 520793 w 558482"/>
              <a:gd name="connsiteY52" fmla="*/ 222707 h 675831"/>
              <a:gd name="connsiteX53" fmla="*/ 506231 w 558482"/>
              <a:gd name="connsiteY53" fmla="*/ 256113 h 675831"/>
              <a:gd name="connsiteX54" fmla="*/ 519937 w 558482"/>
              <a:gd name="connsiteY54" fmla="*/ 296373 h 675831"/>
              <a:gd name="connsiteX55" fmla="*/ 489100 w 558482"/>
              <a:gd name="connsiteY55" fmla="*/ 326353 h 675831"/>
              <a:gd name="connsiteX56" fmla="*/ 448842 w 558482"/>
              <a:gd name="connsiteY56" fmla="*/ 312647 h 675831"/>
              <a:gd name="connsiteX57" fmla="*/ 415436 w 558482"/>
              <a:gd name="connsiteY57" fmla="*/ 326353 h 675831"/>
              <a:gd name="connsiteX58" fmla="*/ 396591 w 558482"/>
              <a:gd name="connsiteY58" fmla="*/ 364041 h 675831"/>
              <a:gd name="connsiteX59" fmla="*/ 353763 w 558482"/>
              <a:gd name="connsiteY59" fmla="*/ 364041 h 675831"/>
              <a:gd name="connsiteX60" fmla="*/ 334918 w 558482"/>
              <a:gd name="connsiteY60" fmla="*/ 326353 h 675831"/>
              <a:gd name="connsiteX61" fmla="*/ 301512 w 558482"/>
              <a:gd name="connsiteY61" fmla="*/ 312647 h 675831"/>
              <a:gd name="connsiteX62" fmla="*/ 261253 w 558482"/>
              <a:gd name="connsiteY62" fmla="*/ 326353 h 675831"/>
              <a:gd name="connsiteX63" fmla="*/ 231273 w 558482"/>
              <a:gd name="connsiteY63" fmla="*/ 296373 h 675831"/>
              <a:gd name="connsiteX64" fmla="*/ 244978 w 558482"/>
              <a:gd name="connsiteY64" fmla="*/ 256113 h 675831"/>
              <a:gd name="connsiteX65" fmla="*/ 231273 w 558482"/>
              <a:gd name="connsiteY65" fmla="*/ 222707 h 675831"/>
              <a:gd name="connsiteX66" fmla="*/ 193584 w 558482"/>
              <a:gd name="connsiteY66" fmla="*/ 203863 h 675831"/>
              <a:gd name="connsiteX67" fmla="*/ 193584 w 558482"/>
              <a:gd name="connsiteY67" fmla="*/ 161034 h 675831"/>
              <a:gd name="connsiteX68" fmla="*/ 231273 w 558482"/>
              <a:gd name="connsiteY68" fmla="*/ 142190 h 675831"/>
              <a:gd name="connsiteX69" fmla="*/ 244978 w 558482"/>
              <a:gd name="connsiteY69" fmla="*/ 108784 h 675831"/>
              <a:gd name="connsiteX70" fmla="*/ 231273 w 558482"/>
              <a:gd name="connsiteY70" fmla="*/ 68525 h 675831"/>
              <a:gd name="connsiteX71" fmla="*/ 262109 w 558482"/>
              <a:gd name="connsiteY71" fmla="*/ 37689 h 675831"/>
              <a:gd name="connsiteX72" fmla="*/ 302369 w 558482"/>
              <a:gd name="connsiteY72" fmla="*/ 51394 h 675831"/>
              <a:gd name="connsiteX73" fmla="*/ 335775 w 558482"/>
              <a:gd name="connsiteY73" fmla="*/ 37689 h 67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58482" h="675831">
                <a:moveTo>
                  <a:pt x="182449" y="429997"/>
                </a:moveTo>
                <a:cubicBezTo>
                  <a:pt x="147330" y="429997"/>
                  <a:pt x="118207" y="458264"/>
                  <a:pt x="118207" y="494239"/>
                </a:cubicBezTo>
                <a:cubicBezTo>
                  <a:pt x="118207" y="529359"/>
                  <a:pt x="146474" y="558482"/>
                  <a:pt x="182449" y="558482"/>
                </a:cubicBezTo>
                <a:cubicBezTo>
                  <a:pt x="218425" y="558482"/>
                  <a:pt x="246692" y="529359"/>
                  <a:pt x="246692" y="494239"/>
                </a:cubicBezTo>
                <a:cubicBezTo>
                  <a:pt x="246692" y="459120"/>
                  <a:pt x="218425" y="429997"/>
                  <a:pt x="182449" y="429997"/>
                </a:cubicBezTo>
                <a:close/>
                <a:moveTo>
                  <a:pt x="161035" y="311790"/>
                </a:moveTo>
                <a:lnTo>
                  <a:pt x="203864" y="311790"/>
                </a:lnTo>
                <a:lnTo>
                  <a:pt x="222708" y="349479"/>
                </a:lnTo>
                <a:cubicBezTo>
                  <a:pt x="233843" y="352905"/>
                  <a:pt x="245835" y="357188"/>
                  <a:pt x="256114" y="363184"/>
                </a:cubicBezTo>
                <a:lnTo>
                  <a:pt x="296373" y="349479"/>
                </a:lnTo>
                <a:lnTo>
                  <a:pt x="327209" y="380315"/>
                </a:lnTo>
                <a:lnTo>
                  <a:pt x="313504" y="420575"/>
                </a:lnTo>
                <a:cubicBezTo>
                  <a:pt x="319500" y="430854"/>
                  <a:pt x="323783" y="441989"/>
                  <a:pt x="327209" y="453981"/>
                </a:cubicBezTo>
                <a:lnTo>
                  <a:pt x="364898" y="472825"/>
                </a:lnTo>
                <a:lnTo>
                  <a:pt x="364898" y="515654"/>
                </a:lnTo>
                <a:lnTo>
                  <a:pt x="327209" y="534498"/>
                </a:lnTo>
                <a:cubicBezTo>
                  <a:pt x="323783" y="546490"/>
                  <a:pt x="319500" y="557625"/>
                  <a:pt x="313504" y="567904"/>
                </a:cubicBezTo>
                <a:lnTo>
                  <a:pt x="326353" y="607306"/>
                </a:lnTo>
                <a:lnTo>
                  <a:pt x="296373" y="638143"/>
                </a:lnTo>
                <a:lnTo>
                  <a:pt x="256114" y="624437"/>
                </a:lnTo>
                <a:cubicBezTo>
                  <a:pt x="245835" y="630433"/>
                  <a:pt x="234700" y="634716"/>
                  <a:pt x="222708" y="638143"/>
                </a:cubicBezTo>
                <a:lnTo>
                  <a:pt x="203864" y="675831"/>
                </a:lnTo>
                <a:lnTo>
                  <a:pt x="161035" y="675831"/>
                </a:lnTo>
                <a:lnTo>
                  <a:pt x="142191" y="638143"/>
                </a:lnTo>
                <a:cubicBezTo>
                  <a:pt x="130199" y="634716"/>
                  <a:pt x="119064" y="630433"/>
                  <a:pt x="108785" y="624437"/>
                </a:cubicBezTo>
                <a:lnTo>
                  <a:pt x="68525" y="637286"/>
                </a:lnTo>
                <a:lnTo>
                  <a:pt x="38545" y="607306"/>
                </a:lnTo>
                <a:lnTo>
                  <a:pt x="51394" y="567048"/>
                </a:lnTo>
                <a:cubicBezTo>
                  <a:pt x="45398" y="556769"/>
                  <a:pt x="41115" y="545633"/>
                  <a:pt x="37689" y="533642"/>
                </a:cubicBezTo>
                <a:lnTo>
                  <a:pt x="0" y="514797"/>
                </a:lnTo>
                <a:lnTo>
                  <a:pt x="0" y="471969"/>
                </a:lnTo>
                <a:lnTo>
                  <a:pt x="37689" y="453124"/>
                </a:lnTo>
                <a:cubicBezTo>
                  <a:pt x="41115" y="441989"/>
                  <a:pt x="45398" y="429997"/>
                  <a:pt x="51394" y="419718"/>
                </a:cubicBezTo>
                <a:lnTo>
                  <a:pt x="38545" y="379459"/>
                </a:lnTo>
                <a:lnTo>
                  <a:pt x="68525" y="349479"/>
                </a:lnTo>
                <a:lnTo>
                  <a:pt x="108785" y="363184"/>
                </a:lnTo>
                <a:cubicBezTo>
                  <a:pt x="119064" y="357188"/>
                  <a:pt x="130199" y="352905"/>
                  <a:pt x="142191" y="349479"/>
                </a:cubicBezTo>
                <a:close/>
                <a:moveTo>
                  <a:pt x="376033" y="118206"/>
                </a:moveTo>
                <a:cubicBezTo>
                  <a:pt x="340914" y="118206"/>
                  <a:pt x="311791" y="147329"/>
                  <a:pt x="311791" y="182448"/>
                </a:cubicBezTo>
                <a:cubicBezTo>
                  <a:pt x="311791" y="217568"/>
                  <a:pt x="340058" y="246691"/>
                  <a:pt x="376033" y="246691"/>
                </a:cubicBezTo>
                <a:cubicBezTo>
                  <a:pt x="411153" y="246691"/>
                  <a:pt x="440276" y="217568"/>
                  <a:pt x="440276" y="182448"/>
                </a:cubicBezTo>
                <a:cubicBezTo>
                  <a:pt x="440276" y="147329"/>
                  <a:pt x="412009" y="118206"/>
                  <a:pt x="376033" y="118206"/>
                </a:cubicBezTo>
                <a:close/>
                <a:moveTo>
                  <a:pt x="354619" y="0"/>
                </a:moveTo>
                <a:lnTo>
                  <a:pt x="397448" y="0"/>
                </a:lnTo>
                <a:lnTo>
                  <a:pt x="416292" y="37689"/>
                </a:lnTo>
                <a:cubicBezTo>
                  <a:pt x="428284" y="41115"/>
                  <a:pt x="439419" y="45398"/>
                  <a:pt x="449698" y="51394"/>
                </a:cubicBezTo>
                <a:lnTo>
                  <a:pt x="489957" y="37689"/>
                </a:lnTo>
                <a:lnTo>
                  <a:pt x="520793" y="68525"/>
                </a:lnTo>
                <a:lnTo>
                  <a:pt x="507088" y="108784"/>
                </a:lnTo>
                <a:cubicBezTo>
                  <a:pt x="513084" y="119063"/>
                  <a:pt x="517367" y="130198"/>
                  <a:pt x="520793" y="142190"/>
                </a:cubicBezTo>
                <a:lnTo>
                  <a:pt x="558482" y="161034"/>
                </a:lnTo>
                <a:lnTo>
                  <a:pt x="558482" y="203863"/>
                </a:lnTo>
                <a:lnTo>
                  <a:pt x="520793" y="222707"/>
                </a:lnTo>
                <a:cubicBezTo>
                  <a:pt x="517367" y="233842"/>
                  <a:pt x="512227" y="245834"/>
                  <a:pt x="506231" y="256113"/>
                </a:cubicBezTo>
                <a:lnTo>
                  <a:pt x="519937" y="296373"/>
                </a:lnTo>
                <a:lnTo>
                  <a:pt x="489100" y="326353"/>
                </a:lnTo>
                <a:lnTo>
                  <a:pt x="448842" y="312647"/>
                </a:lnTo>
                <a:cubicBezTo>
                  <a:pt x="438563" y="318643"/>
                  <a:pt x="427427" y="322926"/>
                  <a:pt x="415436" y="326353"/>
                </a:cubicBezTo>
                <a:lnTo>
                  <a:pt x="396591" y="364041"/>
                </a:lnTo>
                <a:lnTo>
                  <a:pt x="353763" y="364041"/>
                </a:lnTo>
                <a:lnTo>
                  <a:pt x="334918" y="326353"/>
                </a:lnTo>
                <a:cubicBezTo>
                  <a:pt x="322926" y="322926"/>
                  <a:pt x="311791" y="318643"/>
                  <a:pt x="301512" y="312647"/>
                </a:cubicBezTo>
                <a:lnTo>
                  <a:pt x="261253" y="326353"/>
                </a:lnTo>
                <a:lnTo>
                  <a:pt x="231273" y="296373"/>
                </a:lnTo>
                <a:lnTo>
                  <a:pt x="244978" y="256113"/>
                </a:lnTo>
                <a:cubicBezTo>
                  <a:pt x="238982" y="245834"/>
                  <a:pt x="234699" y="234699"/>
                  <a:pt x="231273" y="222707"/>
                </a:cubicBezTo>
                <a:lnTo>
                  <a:pt x="193584" y="203863"/>
                </a:lnTo>
                <a:lnTo>
                  <a:pt x="193584" y="161034"/>
                </a:lnTo>
                <a:lnTo>
                  <a:pt x="231273" y="142190"/>
                </a:lnTo>
                <a:cubicBezTo>
                  <a:pt x="234699" y="130198"/>
                  <a:pt x="238982" y="119063"/>
                  <a:pt x="244978" y="108784"/>
                </a:cubicBezTo>
                <a:lnTo>
                  <a:pt x="231273" y="68525"/>
                </a:lnTo>
                <a:lnTo>
                  <a:pt x="262109" y="37689"/>
                </a:lnTo>
                <a:lnTo>
                  <a:pt x="302369" y="51394"/>
                </a:lnTo>
                <a:cubicBezTo>
                  <a:pt x="312648" y="45398"/>
                  <a:pt x="323783" y="41115"/>
                  <a:pt x="335775" y="37689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154D76-2107-4E18-A190-A54B975AAAF7}"/>
              </a:ext>
            </a:extLst>
          </p:cNvPr>
          <p:cNvSpPr txBox="1"/>
          <p:nvPr/>
        </p:nvSpPr>
        <p:spPr>
          <a:xfrm>
            <a:off x="5086350" y="5715052"/>
            <a:ext cx="3790949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обработка относится к персональным данным, которые субъект данных явно сделал общедоступными (е).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2416B-BBDC-48A5-AF8B-BB4B591C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860" y="6312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медицинская карта пациента – источник наиболее чувствительной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9484F-A820-49E6-B2A0-BAD863A1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20CC3F93-A4C6-4915-B1F1-CE7B225A5D94}"/>
              </a:ext>
            </a:extLst>
          </p:cNvPr>
          <p:cNvGrpSpPr/>
          <p:nvPr/>
        </p:nvGrpSpPr>
        <p:grpSpPr>
          <a:xfrm>
            <a:off x="3468823" y="1857525"/>
            <a:ext cx="2327131" cy="2794196"/>
            <a:chOff x="3754580" y="1639259"/>
            <a:chExt cx="2327131" cy="2794196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D1A415E-BBF0-45B4-B47A-59536E06EACD}"/>
                </a:ext>
              </a:extLst>
            </p:cNvPr>
            <p:cNvSpPr/>
            <p:nvPr/>
          </p:nvSpPr>
          <p:spPr>
            <a:xfrm>
              <a:off x="4098011" y="1639259"/>
              <a:ext cx="1633589" cy="1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616" y="21600"/>
                  </a:lnTo>
                  <a:lnTo>
                    <a:pt x="18616" y="11285"/>
                  </a:lnTo>
                  <a:cubicBezTo>
                    <a:pt x="18616" y="6783"/>
                    <a:pt x="15109" y="3118"/>
                    <a:pt x="10800" y="3118"/>
                  </a:cubicBezTo>
                  <a:cubicBezTo>
                    <a:pt x="6491" y="3118"/>
                    <a:pt x="2984" y="6783"/>
                    <a:pt x="2984" y="11285"/>
                  </a:cubicBezTo>
                  <a:lnTo>
                    <a:pt x="2984" y="21600"/>
                  </a:lnTo>
                  <a:lnTo>
                    <a:pt x="0" y="21600"/>
                  </a:lnTo>
                  <a:lnTo>
                    <a:pt x="0" y="11285"/>
                  </a:lnTo>
                  <a:cubicBezTo>
                    <a:pt x="0" y="5061"/>
                    <a:pt x="4844" y="0"/>
                    <a:pt x="10800" y="0"/>
                  </a:cubicBezTo>
                  <a:cubicBezTo>
                    <a:pt x="16756" y="0"/>
                    <a:pt x="21600" y="5061"/>
                    <a:pt x="21600" y="1128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EE0C579-74BB-4996-8C38-8785F157C62F}"/>
                </a:ext>
              </a:extLst>
            </p:cNvPr>
            <p:cNvSpPr/>
            <p:nvPr/>
          </p:nvSpPr>
          <p:spPr>
            <a:xfrm>
              <a:off x="3754580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D18B28F-ECB6-49C2-97C6-381587747E35}"/>
                </a:ext>
              </a:extLst>
            </p:cNvPr>
            <p:cNvSpPr/>
            <p:nvPr/>
          </p:nvSpPr>
          <p:spPr>
            <a:xfrm>
              <a:off x="3773661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67ACF98-E617-4C98-A64C-928B59D5A3F5}"/>
                </a:ext>
              </a:extLst>
            </p:cNvPr>
            <p:cNvSpPr/>
            <p:nvPr/>
          </p:nvSpPr>
          <p:spPr>
            <a:xfrm>
              <a:off x="4727635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758C55DD-771D-4AF1-BA27-74F279B8A257}"/>
                </a:ext>
              </a:extLst>
            </p:cNvPr>
            <p:cNvSpPr/>
            <p:nvPr/>
          </p:nvSpPr>
          <p:spPr>
            <a:xfrm>
              <a:off x="3830900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2446718-893A-4010-935F-36D626187E0A}"/>
                </a:ext>
              </a:extLst>
            </p:cNvPr>
            <p:cNvSpPr/>
            <p:nvPr/>
          </p:nvSpPr>
          <p:spPr>
            <a:xfrm>
              <a:off x="4742638" y="3550070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5" name="TextBox 77">
            <a:extLst>
              <a:ext uri="{FF2B5EF4-FFF2-40B4-BE49-F238E27FC236}">
                <a16:creationId xmlns:a16="http://schemas.microsoft.com/office/drawing/2014/main" id="{C1254328-BCF7-4779-823E-DA89F136F10D}"/>
              </a:ext>
            </a:extLst>
          </p:cNvPr>
          <p:cNvSpPr txBox="1"/>
          <p:nvPr/>
        </p:nvSpPr>
        <p:spPr>
          <a:xfrm>
            <a:off x="1068815" y="3078612"/>
            <a:ext cx="2308049" cy="175432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ЭМК включает в себя структурированные обезличенные сведения о лицах, которым оказывается медицинская помощь</a:t>
            </a:r>
            <a:endParaRPr kumimoji="0" lang="en-US" b="1" i="0" u="none" strike="noStrike" kern="1200" cap="all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25911D5A-8F90-488F-AD1D-209A93237726}"/>
              </a:ext>
            </a:extLst>
          </p:cNvPr>
          <p:cNvSpPr txBox="1"/>
          <p:nvPr/>
        </p:nvSpPr>
        <p:spPr>
          <a:xfrm>
            <a:off x="8545377" y="2801613"/>
            <a:ext cx="2632303" cy="203132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ЭМК содержит информацию о лицах, в отношении которых проводилась экспертиза, медицинские осмотры и медицинские освидетельствования</a:t>
            </a:r>
            <a:endParaRPr kumimoji="0" lang="en-US" sz="2800" b="1" i="0" u="none" strike="noStrike" kern="1200" cap="all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83">
            <a:extLst>
              <a:ext uri="{FF2B5EF4-FFF2-40B4-BE49-F238E27FC236}">
                <a16:creationId xmlns:a16="http://schemas.microsoft.com/office/drawing/2014/main" id="{3A9D8B70-8F0C-4919-AFB3-F0B9C85BF1DA}"/>
              </a:ext>
            </a:extLst>
          </p:cNvPr>
          <p:cNvSpPr txBox="1"/>
          <p:nvPr/>
        </p:nvSpPr>
        <p:spPr>
          <a:xfrm>
            <a:off x="2515015" y="5240362"/>
            <a:ext cx="6557296" cy="147732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>
              <a:buAutoNum type="arabicParenR"/>
              <a:defRPr/>
            </a:pPr>
            <a:r>
              <a:rPr lang="ru-RU" dirty="0"/>
              <a:t>ЭМК содержит определенную форму защиты сведений от несанкционированного доступа, </a:t>
            </a:r>
          </a:p>
          <a:p>
            <a:pPr lvl="0" algn="ctr">
              <a:defRPr/>
            </a:pPr>
            <a:r>
              <a:rPr lang="ru-RU" b="1" dirty="0">
                <a:solidFill>
                  <a:srgbClr val="C00000"/>
                </a:solidFill>
              </a:rPr>
              <a:t>НО! ПРИ ЭТОМ</a:t>
            </a:r>
          </a:p>
          <a:p>
            <a:pPr lvl="0" algn="ctr">
              <a:defRPr/>
            </a:pPr>
            <a:r>
              <a:rPr lang="ru-RU" dirty="0"/>
              <a:t>2) формирует инструментарий для повторной идентификации лица оператором единой системы</a:t>
            </a:r>
            <a:endParaRPr kumimoji="0" lang="en-US" sz="2800" b="1" i="0" u="none" strike="noStrike" kern="1200" cap="all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3" descr="Lock">
            <a:extLst>
              <a:ext uri="{FF2B5EF4-FFF2-40B4-BE49-F238E27FC236}">
                <a16:creationId xmlns:a16="http://schemas.microsoft.com/office/drawing/2014/main" id="{F7D52C82-892C-44F0-9CE3-BD9B4210D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26" y="2912147"/>
            <a:ext cx="687176" cy="687176"/>
          </a:xfrm>
          <a:prstGeom prst="rect">
            <a:avLst/>
          </a:prstGeom>
        </p:spPr>
      </p:pic>
      <p:grpSp>
        <p:nvGrpSpPr>
          <p:cNvPr id="29" name="Group 32">
            <a:extLst>
              <a:ext uri="{FF2B5EF4-FFF2-40B4-BE49-F238E27FC236}">
                <a16:creationId xmlns:a16="http://schemas.microsoft.com/office/drawing/2014/main" id="{2BB97D3F-95D2-4318-825E-1B5AFA31A585}"/>
              </a:ext>
            </a:extLst>
          </p:cNvPr>
          <p:cNvGrpSpPr/>
          <p:nvPr/>
        </p:nvGrpSpPr>
        <p:grpSpPr>
          <a:xfrm>
            <a:off x="6106976" y="1894511"/>
            <a:ext cx="2327131" cy="2794196"/>
            <a:chOff x="3754580" y="1639259"/>
            <a:chExt cx="2327131" cy="2794196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B6F7DA6-C9ED-4149-8AB6-1ED7CB11C335}"/>
                </a:ext>
              </a:extLst>
            </p:cNvPr>
            <p:cNvSpPr/>
            <p:nvPr/>
          </p:nvSpPr>
          <p:spPr>
            <a:xfrm>
              <a:off x="4098011" y="1639259"/>
              <a:ext cx="1633589" cy="1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616" y="21600"/>
                  </a:lnTo>
                  <a:lnTo>
                    <a:pt x="18616" y="11285"/>
                  </a:lnTo>
                  <a:cubicBezTo>
                    <a:pt x="18616" y="6783"/>
                    <a:pt x="15109" y="3118"/>
                    <a:pt x="10800" y="3118"/>
                  </a:cubicBezTo>
                  <a:cubicBezTo>
                    <a:pt x="6491" y="3118"/>
                    <a:pt x="2984" y="6783"/>
                    <a:pt x="2984" y="11285"/>
                  </a:cubicBezTo>
                  <a:lnTo>
                    <a:pt x="2984" y="21600"/>
                  </a:lnTo>
                  <a:lnTo>
                    <a:pt x="0" y="21600"/>
                  </a:lnTo>
                  <a:lnTo>
                    <a:pt x="0" y="11285"/>
                  </a:lnTo>
                  <a:cubicBezTo>
                    <a:pt x="0" y="5061"/>
                    <a:pt x="4844" y="0"/>
                    <a:pt x="10800" y="0"/>
                  </a:cubicBezTo>
                  <a:cubicBezTo>
                    <a:pt x="16756" y="0"/>
                    <a:pt x="21600" y="5061"/>
                    <a:pt x="21600" y="1128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F9CC2CB-99C3-4450-AAB6-7B4BF8BA59EF}"/>
                </a:ext>
              </a:extLst>
            </p:cNvPr>
            <p:cNvSpPr/>
            <p:nvPr/>
          </p:nvSpPr>
          <p:spPr>
            <a:xfrm>
              <a:off x="3754580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B3843C4-003D-4FF0-A39B-5C72AF4667C6}"/>
                </a:ext>
              </a:extLst>
            </p:cNvPr>
            <p:cNvSpPr/>
            <p:nvPr/>
          </p:nvSpPr>
          <p:spPr>
            <a:xfrm>
              <a:off x="3773661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395BA188-239A-40B9-98F5-426D5804C05D}"/>
                </a:ext>
              </a:extLst>
            </p:cNvPr>
            <p:cNvSpPr/>
            <p:nvPr/>
          </p:nvSpPr>
          <p:spPr>
            <a:xfrm>
              <a:off x="4727635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A0FD796-04E5-434A-8C91-7E4E2F991441}"/>
                </a:ext>
              </a:extLst>
            </p:cNvPr>
            <p:cNvSpPr/>
            <p:nvPr/>
          </p:nvSpPr>
          <p:spPr>
            <a:xfrm>
              <a:off x="3830900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E995D8-3C9D-4ADF-980C-034CE486E465}"/>
                </a:ext>
              </a:extLst>
            </p:cNvPr>
            <p:cNvSpPr/>
            <p:nvPr/>
          </p:nvSpPr>
          <p:spPr>
            <a:xfrm>
              <a:off x="4742638" y="3550070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36" name="Graphic 3" descr="Lock">
            <a:extLst>
              <a:ext uri="{FF2B5EF4-FFF2-40B4-BE49-F238E27FC236}">
                <a16:creationId xmlns:a16="http://schemas.microsoft.com/office/drawing/2014/main" id="{AA9CE419-2761-44BA-B2BF-2C8603FCE3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51005" y="2666724"/>
            <a:ext cx="687176" cy="68717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52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2406291" y="163481"/>
            <a:ext cx="8864600" cy="739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Freeform: Shape 32">
            <a:extLst>
              <a:ext uri="{FF2B5EF4-FFF2-40B4-BE49-F238E27FC236}">
                <a16:creationId xmlns:a16="http://schemas.microsoft.com/office/drawing/2014/main" id="{B45B2F40-5B8C-4FDB-8DDE-BE1BFA78B81C}"/>
              </a:ext>
            </a:extLst>
          </p:cNvPr>
          <p:cNvSpPr/>
          <p:nvPr/>
        </p:nvSpPr>
        <p:spPr>
          <a:xfrm>
            <a:off x="0" y="119941"/>
            <a:ext cx="3804362" cy="6738059"/>
          </a:xfrm>
          <a:custGeom>
            <a:avLst/>
            <a:gdLst>
              <a:gd name="connsiteX0" fmla="*/ 265825 w 3804362"/>
              <a:gd name="connsiteY0" fmla="*/ 0 h 6738059"/>
              <a:gd name="connsiteX1" fmla="*/ 3804362 w 3804362"/>
              <a:gd name="connsiteY1" fmla="*/ 3538537 h 6738059"/>
              <a:gd name="connsiteX2" fmla="*/ 1799927 w 3804362"/>
              <a:gd name="connsiteY2" fmla="*/ 6728136 h 6738059"/>
              <a:gd name="connsiteX3" fmla="*/ 1777978 w 3804362"/>
              <a:gd name="connsiteY3" fmla="*/ 6738059 h 6738059"/>
              <a:gd name="connsiteX4" fmla="*/ 0 w 3804362"/>
              <a:gd name="connsiteY4" fmla="*/ 6738059 h 6738059"/>
              <a:gd name="connsiteX5" fmla="*/ 0 w 3804362"/>
              <a:gd name="connsiteY5" fmla="*/ 10971 h 6738059"/>
              <a:gd name="connsiteX6" fmla="*/ 83732 w 3804362"/>
              <a:gd name="connsiteY6" fmla="*/ 4604 h 6738059"/>
              <a:gd name="connsiteX7" fmla="*/ 265825 w 3804362"/>
              <a:gd name="connsiteY7" fmla="*/ 0 h 673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4362" h="6738059">
                <a:moveTo>
                  <a:pt x="265825" y="0"/>
                </a:moveTo>
                <a:cubicBezTo>
                  <a:pt x="2220105" y="0"/>
                  <a:pt x="3804362" y="1584257"/>
                  <a:pt x="3804362" y="3538537"/>
                </a:cubicBezTo>
                <a:cubicBezTo>
                  <a:pt x="3804362" y="4943176"/>
                  <a:pt x="2985933" y="6156660"/>
                  <a:pt x="1799927" y="6728136"/>
                </a:cubicBezTo>
                <a:lnTo>
                  <a:pt x="1777978" y="6738059"/>
                </a:lnTo>
                <a:lnTo>
                  <a:pt x="0" y="6738059"/>
                </a:lnTo>
                <a:lnTo>
                  <a:pt x="0" y="10971"/>
                </a:lnTo>
                <a:lnTo>
                  <a:pt x="83732" y="4604"/>
                </a:lnTo>
                <a:cubicBezTo>
                  <a:pt x="144044" y="1547"/>
                  <a:pt x="204754" y="0"/>
                  <a:pt x="265825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33">
            <a:extLst>
              <a:ext uri="{FF2B5EF4-FFF2-40B4-BE49-F238E27FC236}">
                <a16:creationId xmlns:a16="http://schemas.microsoft.com/office/drawing/2014/main" id="{50257AF0-E3D8-448E-A41F-B5A77F2E59C0}"/>
              </a:ext>
            </a:extLst>
          </p:cNvPr>
          <p:cNvSpPr/>
          <p:nvPr/>
        </p:nvSpPr>
        <p:spPr>
          <a:xfrm>
            <a:off x="2" y="1336319"/>
            <a:ext cx="2587979" cy="4644312"/>
          </a:xfrm>
          <a:custGeom>
            <a:avLst/>
            <a:gdLst>
              <a:gd name="connsiteX0" fmla="*/ 265823 w 2587979"/>
              <a:gd name="connsiteY0" fmla="*/ 0 h 4644312"/>
              <a:gd name="connsiteX1" fmla="*/ 2587979 w 2587979"/>
              <a:gd name="connsiteY1" fmla="*/ 2322156 h 4644312"/>
              <a:gd name="connsiteX2" fmla="*/ 265823 w 2587979"/>
              <a:gd name="connsiteY2" fmla="*/ 4644312 h 4644312"/>
              <a:gd name="connsiteX3" fmla="*/ 28396 w 2587979"/>
              <a:gd name="connsiteY3" fmla="*/ 4632323 h 4644312"/>
              <a:gd name="connsiteX4" fmla="*/ 0 w 2587979"/>
              <a:gd name="connsiteY4" fmla="*/ 4627989 h 4644312"/>
              <a:gd name="connsiteX5" fmla="*/ 0 w 2587979"/>
              <a:gd name="connsiteY5" fmla="*/ 16323 h 4644312"/>
              <a:gd name="connsiteX6" fmla="*/ 28396 w 2587979"/>
              <a:gd name="connsiteY6" fmla="*/ 11989 h 4644312"/>
              <a:gd name="connsiteX7" fmla="*/ 265823 w 2587979"/>
              <a:gd name="connsiteY7" fmla="*/ 0 h 464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7979" h="4644312">
                <a:moveTo>
                  <a:pt x="265823" y="0"/>
                </a:moveTo>
                <a:cubicBezTo>
                  <a:pt x="1548314" y="0"/>
                  <a:pt x="2587979" y="1039665"/>
                  <a:pt x="2587979" y="2322156"/>
                </a:cubicBezTo>
                <a:cubicBezTo>
                  <a:pt x="2587979" y="3604647"/>
                  <a:pt x="1548314" y="4644312"/>
                  <a:pt x="265823" y="4644312"/>
                </a:cubicBezTo>
                <a:cubicBezTo>
                  <a:pt x="185667" y="4644312"/>
                  <a:pt x="106460" y="4640251"/>
                  <a:pt x="28396" y="4632323"/>
                </a:cubicBezTo>
                <a:lnTo>
                  <a:pt x="0" y="4627989"/>
                </a:lnTo>
                <a:lnTo>
                  <a:pt x="0" y="16323"/>
                </a:lnTo>
                <a:lnTo>
                  <a:pt x="28396" y="11989"/>
                </a:lnTo>
                <a:cubicBezTo>
                  <a:pt x="106460" y="4061"/>
                  <a:pt x="185667" y="0"/>
                  <a:pt x="265823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ru-RU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Риск Повторной идентификации пациента</a:t>
            </a:r>
            <a:endParaRPr lang="en-US"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Freeform: Shape 34">
            <a:extLst>
              <a:ext uri="{FF2B5EF4-FFF2-40B4-BE49-F238E27FC236}">
                <a16:creationId xmlns:a16="http://schemas.microsoft.com/office/drawing/2014/main" id="{BE913685-EC4A-4621-85A2-54903E93E726}"/>
              </a:ext>
            </a:extLst>
          </p:cNvPr>
          <p:cNvSpPr/>
          <p:nvPr/>
        </p:nvSpPr>
        <p:spPr>
          <a:xfrm>
            <a:off x="3196976" y="161015"/>
            <a:ext cx="7630820" cy="1000125"/>
          </a:xfrm>
          <a:custGeom>
            <a:avLst/>
            <a:gdLst>
              <a:gd name="connsiteX0" fmla="*/ 0 w 7630820"/>
              <a:gd name="connsiteY0" fmla="*/ 0 h 1000125"/>
              <a:gd name="connsiteX1" fmla="*/ 7464129 w 7630820"/>
              <a:gd name="connsiteY1" fmla="*/ 0 h 1000125"/>
              <a:gd name="connsiteX2" fmla="*/ 7630820 w 7630820"/>
              <a:gd name="connsiteY2" fmla="*/ 166691 h 1000125"/>
              <a:gd name="connsiteX3" fmla="*/ 7630820 w 7630820"/>
              <a:gd name="connsiteY3" fmla="*/ 833434 h 1000125"/>
              <a:gd name="connsiteX4" fmla="*/ 7464129 w 7630820"/>
              <a:gd name="connsiteY4" fmla="*/ 1000125 h 1000125"/>
              <a:gd name="connsiteX5" fmla="*/ 465061 w 7630820"/>
              <a:gd name="connsiteY5" fmla="*/ 1000125 h 1000125"/>
              <a:gd name="connsiteX6" fmla="*/ 458189 w 7630820"/>
              <a:gd name="connsiteY6" fmla="*/ 973399 h 1000125"/>
              <a:gd name="connsiteX7" fmla="*/ 154270 w 7630820"/>
              <a:gd name="connsiteY7" fmla="*/ 25393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0" h="1000125">
                <a:moveTo>
                  <a:pt x="0" y="0"/>
                </a:moveTo>
                <a:lnTo>
                  <a:pt x="7464129" y="0"/>
                </a:lnTo>
                <a:cubicBezTo>
                  <a:pt x="7556190" y="0"/>
                  <a:pt x="7630820" y="74630"/>
                  <a:pt x="7630820" y="166691"/>
                </a:cubicBezTo>
                <a:lnTo>
                  <a:pt x="7630820" y="833434"/>
                </a:lnTo>
                <a:cubicBezTo>
                  <a:pt x="7630820" y="925495"/>
                  <a:pt x="7556190" y="1000125"/>
                  <a:pt x="7464129" y="1000125"/>
                </a:cubicBezTo>
                <a:lnTo>
                  <a:pt x="465061" y="1000125"/>
                </a:lnTo>
                <a:lnTo>
                  <a:pt x="458189" y="973399"/>
                </a:lnTo>
                <a:cubicBezTo>
                  <a:pt x="380024" y="722091"/>
                  <a:pt x="277821" y="481373"/>
                  <a:pt x="154270" y="253936"/>
                </a:cubicBezTo>
                <a:close/>
              </a:path>
            </a:pathLst>
          </a:custGeom>
          <a:solidFill>
            <a:schemeClr val="tx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Ins="1463040" rtlCol="0" anchor="ctr"/>
          <a:lstStyle/>
          <a:p>
            <a:pPr>
              <a:lnSpc>
                <a:spcPts val="1600"/>
              </a:lnSpc>
            </a:pPr>
            <a:r>
              <a:rPr lang="ru-RU" sz="1600" noProof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ЕГИСЗ порядок обезличивания сведений о пациентах, обрабатываемых в подсистеме «Федеральная ИЭМК», определяется в Приказе Минздрава № 341н.</a:t>
            </a:r>
            <a:endParaRPr lang="en-US" sz="1600" noProof="1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35">
            <a:extLst>
              <a:ext uri="{FF2B5EF4-FFF2-40B4-BE49-F238E27FC236}">
                <a16:creationId xmlns:a16="http://schemas.microsoft.com/office/drawing/2014/main" id="{CAA0DAB2-B0EA-4D63-A0DA-B793FE4EF1A3}"/>
              </a:ext>
            </a:extLst>
          </p:cNvPr>
          <p:cNvSpPr/>
          <p:nvPr/>
        </p:nvSpPr>
        <p:spPr>
          <a:xfrm>
            <a:off x="3650029" y="1219880"/>
            <a:ext cx="8079228" cy="1000125"/>
          </a:xfrm>
          <a:custGeom>
            <a:avLst/>
            <a:gdLst>
              <a:gd name="connsiteX0" fmla="*/ 0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142205 w 7137228"/>
              <a:gd name="connsiteY5" fmla="*/ 1000125 h 1000125"/>
              <a:gd name="connsiteX6" fmla="*/ 124288 w 7137228"/>
              <a:gd name="connsiteY6" fmla="*/ 645317 h 1000125"/>
              <a:gd name="connsiteX7" fmla="*/ 63480 w 7137228"/>
              <a:gd name="connsiteY7" fmla="*/ 24687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0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142205" y="1000125"/>
                </a:lnTo>
                <a:lnTo>
                  <a:pt x="124288" y="645317"/>
                </a:lnTo>
                <a:cubicBezTo>
                  <a:pt x="110589" y="510417"/>
                  <a:pt x="90207" y="377492"/>
                  <a:pt x="63480" y="2468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Предусматривается обезличивание сведений, составляющих персональные данные: ФИО, дата рождения, место рождения, данные документа, удостоверяющего личность, место жительства и регистрации, дата регистрации, номер СНИЛС и т.д.</a:t>
            </a:r>
            <a:endParaRPr lang="en-US" sz="16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36">
            <a:extLst>
              <a:ext uri="{FF2B5EF4-FFF2-40B4-BE49-F238E27FC236}">
                <a16:creationId xmlns:a16="http://schemas.microsoft.com/office/drawing/2014/main" id="{DD03AFBD-585C-42A4-90E7-C3962E1A970E}"/>
              </a:ext>
            </a:extLst>
          </p:cNvPr>
          <p:cNvSpPr/>
          <p:nvPr/>
        </p:nvSpPr>
        <p:spPr>
          <a:xfrm>
            <a:off x="3747465" y="2297961"/>
            <a:ext cx="8079228" cy="1187552"/>
          </a:xfrm>
          <a:custGeom>
            <a:avLst/>
            <a:gdLst>
              <a:gd name="connsiteX0" fmla="*/ 142205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0 w 7137228"/>
              <a:gd name="connsiteY5" fmla="*/ 1000125 h 1000125"/>
              <a:gd name="connsiteX6" fmla="*/ 63480 w 7137228"/>
              <a:gd name="connsiteY6" fmla="*/ 753246 h 1000125"/>
              <a:gd name="connsiteX7" fmla="*/ 124288 w 7137228"/>
              <a:gd name="connsiteY7" fmla="*/ 354808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142205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0" y="1000125"/>
                </a:lnTo>
                <a:lnTo>
                  <a:pt x="63480" y="753246"/>
                </a:lnTo>
                <a:cubicBezTo>
                  <a:pt x="90207" y="622633"/>
                  <a:pt x="110589" y="489708"/>
                  <a:pt x="124288" y="35480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16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Обезличивание автоматически осуществляется специальной подсистемой обезличивания персональных данных ЕГИСЗ двумя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способами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которые зависят от вида персональных данных: присвоение 128-значного числового идентификатора, применение метода изменения состава или семантики,</a:t>
            </a:r>
            <a:endParaRPr lang="en-US" sz="1600" noProof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DDBD1EE8-E333-4602-90E5-BEAF0D173AB6}"/>
              </a:ext>
            </a:extLst>
          </p:cNvPr>
          <p:cNvSpPr/>
          <p:nvPr/>
        </p:nvSpPr>
        <p:spPr>
          <a:xfrm>
            <a:off x="3506704" y="3624774"/>
            <a:ext cx="8222553" cy="1990607"/>
          </a:xfrm>
          <a:custGeom>
            <a:avLst/>
            <a:gdLst>
              <a:gd name="connsiteX0" fmla="*/ 465061 w 7630821"/>
              <a:gd name="connsiteY0" fmla="*/ 0 h 1000125"/>
              <a:gd name="connsiteX1" fmla="*/ 7464130 w 7630821"/>
              <a:gd name="connsiteY1" fmla="*/ 0 h 1000125"/>
              <a:gd name="connsiteX2" fmla="*/ 7630821 w 7630821"/>
              <a:gd name="connsiteY2" fmla="*/ 166691 h 1000125"/>
              <a:gd name="connsiteX3" fmla="*/ 7630821 w 7630821"/>
              <a:gd name="connsiteY3" fmla="*/ 833434 h 1000125"/>
              <a:gd name="connsiteX4" fmla="*/ 7464130 w 7630821"/>
              <a:gd name="connsiteY4" fmla="*/ 1000125 h 1000125"/>
              <a:gd name="connsiteX5" fmla="*/ 0 w 7630821"/>
              <a:gd name="connsiteY5" fmla="*/ 1000125 h 1000125"/>
              <a:gd name="connsiteX6" fmla="*/ 154271 w 7630821"/>
              <a:gd name="connsiteY6" fmla="*/ 746188 h 1000125"/>
              <a:gd name="connsiteX7" fmla="*/ 458190 w 7630821"/>
              <a:gd name="connsiteY7" fmla="*/ 2672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1" h="1000125">
                <a:moveTo>
                  <a:pt x="465061" y="0"/>
                </a:moveTo>
                <a:lnTo>
                  <a:pt x="7464130" y="0"/>
                </a:lnTo>
                <a:cubicBezTo>
                  <a:pt x="7556191" y="0"/>
                  <a:pt x="7630821" y="74630"/>
                  <a:pt x="7630821" y="166691"/>
                </a:cubicBezTo>
                <a:lnTo>
                  <a:pt x="7630821" y="833434"/>
                </a:lnTo>
                <a:cubicBezTo>
                  <a:pt x="7630821" y="925495"/>
                  <a:pt x="7556191" y="1000125"/>
                  <a:pt x="7464130" y="1000125"/>
                </a:cubicBezTo>
                <a:lnTo>
                  <a:pt x="0" y="1000125"/>
                </a:lnTo>
                <a:lnTo>
                  <a:pt x="154271" y="746188"/>
                </a:lnTo>
                <a:cubicBezTo>
                  <a:pt x="277822" y="518751"/>
                  <a:pt x="380025" y="278034"/>
                  <a:pt x="458190" y="2672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16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порядок схож с механизмом, предусмотренным в американском Законе о передаче данных и учете в системе медицинского страхования от 21.08.96г. (HIPAA), определившем требования к обеспечению конфиденциальности медицинских данных о пациентах, а также правила обмена такими данными. В частности, в разделе 45 CFR § 164.514 (e) предусмотрена возможность использования и раскрытия ограниченного набора медицинских данных для целей проведения исследования, общественного здравоохранения и т.д.</a:t>
            </a:r>
            <a:endParaRPr lang="en-US" sz="16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38">
            <a:extLst>
              <a:ext uri="{FF2B5EF4-FFF2-40B4-BE49-F238E27FC236}">
                <a16:creationId xmlns:a16="http://schemas.microsoft.com/office/drawing/2014/main" id="{3CA0B960-CB8D-47D9-A81D-A4A0729707DE}"/>
              </a:ext>
            </a:extLst>
          </p:cNvPr>
          <p:cNvCxnSpPr/>
          <p:nvPr/>
        </p:nvCxnSpPr>
        <p:spPr>
          <a:xfrm>
            <a:off x="10048875" y="320369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39">
            <a:extLst>
              <a:ext uri="{FF2B5EF4-FFF2-40B4-BE49-F238E27FC236}">
                <a16:creationId xmlns:a16="http://schemas.microsoft.com/office/drawing/2014/main" id="{5680FB27-835F-44F9-86B9-8AFB2C310835}"/>
              </a:ext>
            </a:extLst>
          </p:cNvPr>
          <p:cNvCxnSpPr/>
          <p:nvPr/>
        </p:nvCxnSpPr>
        <p:spPr>
          <a:xfrm>
            <a:off x="10686650" y="1317455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E2E9CB7C-965B-4B5C-89D7-1183BA27FC9A}"/>
              </a:ext>
            </a:extLst>
          </p:cNvPr>
          <p:cNvCxnSpPr/>
          <p:nvPr/>
        </p:nvCxnSpPr>
        <p:spPr>
          <a:xfrm>
            <a:off x="10742811" y="2572943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41">
            <a:extLst>
              <a:ext uri="{FF2B5EF4-FFF2-40B4-BE49-F238E27FC236}">
                <a16:creationId xmlns:a16="http://schemas.microsoft.com/office/drawing/2014/main" id="{521F43F8-5112-46DE-88F4-E28CD09D4F20}"/>
              </a:ext>
            </a:extLst>
          </p:cNvPr>
          <p:cNvCxnSpPr/>
          <p:nvPr/>
        </p:nvCxnSpPr>
        <p:spPr>
          <a:xfrm>
            <a:off x="10743786" y="3554408"/>
            <a:ext cx="7485" cy="2131337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" name="Graphic 72" descr="Users">
            <a:extLst>
              <a:ext uri="{FF2B5EF4-FFF2-40B4-BE49-F238E27FC236}">
                <a16:creationId xmlns:a16="http://schemas.microsoft.com/office/drawing/2014/main" id="{919462F2-23EF-430E-870D-6597696C7A75}"/>
              </a:ext>
            </a:extLst>
          </p:cNvPr>
          <p:cNvGrpSpPr/>
          <p:nvPr/>
        </p:nvGrpSpPr>
        <p:grpSpPr>
          <a:xfrm>
            <a:off x="10827796" y="1435519"/>
            <a:ext cx="637801" cy="393081"/>
            <a:chOff x="10275999" y="2902567"/>
            <a:chExt cx="637801" cy="393081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6" name="Freeform: Shape 3">
              <a:extLst>
                <a:ext uri="{FF2B5EF4-FFF2-40B4-BE49-F238E27FC236}">
                  <a16:creationId xmlns:a16="http://schemas.microsoft.com/office/drawing/2014/main" id="{39D125F0-E338-4E3E-9447-A6B92D049097}"/>
                </a:ext>
              </a:extLst>
            </p:cNvPr>
            <p:cNvSpPr/>
            <p:nvPr/>
          </p:nvSpPr>
          <p:spPr>
            <a:xfrm>
              <a:off x="1034482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4">
              <a:extLst>
                <a:ext uri="{FF2B5EF4-FFF2-40B4-BE49-F238E27FC236}">
                  <a16:creationId xmlns:a16="http://schemas.microsoft.com/office/drawing/2014/main" id="{609C72F7-DF26-4180-AD9F-5CF403DCD103}"/>
                </a:ext>
              </a:extLst>
            </p:cNvPr>
            <p:cNvSpPr/>
            <p:nvPr/>
          </p:nvSpPr>
          <p:spPr>
            <a:xfrm>
              <a:off x="1071190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5">
              <a:extLst>
                <a:ext uri="{FF2B5EF4-FFF2-40B4-BE49-F238E27FC236}">
                  <a16:creationId xmlns:a16="http://schemas.microsoft.com/office/drawing/2014/main" id="{C850EEBE-8B34-48CC-9E64-6C6C24D818B5}"/>
                </a:ext>
              </a:extLst>
            </p:cNvPr>
            <p:cNvSpPr/>
            <p:nvPr/>
          </p:nvSpPr>
          <p:spPr>
            <a:xfrm>
              <a:off x="10459539" y="3165641"/>
              <a:ext cx="275310" cy="130007"/>
            </a:xfrm>
            <a:custGeom>
              <a:avLst/>
              <a:gdLst>
                <a:gd name="connsiteX0" fmla="*/ 275310 w 275309"/>
                <a:gd name="connsiteY0" fmla="*/ 137655 h 130007"/>
                <a:gd name="connsiteX1" fmla="*/ 275310 w 275309"/>
                <a:gd name="connsiteY1" fmla="*/ 68827 h 130007"/>
                <a:gd name="connsiteX2" fmla="*/ 261544 w 275309"/>
                <a:gd name="connsiteY2" fmla="*/ 41296 h 130007"/>
                <a:gd name="connsiteX3" fmla="*/ 194246 w 275309"/>
                <a:gd name="connsiteY3" fmla="*/ 9177 h 130007"/>
                <a:gd name="connsiteX4" fmla="*/ 137655 w 275309"/>
                <a:gd name="connsiteY4" fmla="*/ 0 h 130007"/>
                <a:gd name="connsiteX5" fmla="*/ 81063 w 275309"/>
                <a:gd name="connsiteY5" fmla="*/ 9177 h 130007"/>
                <a:gd name="connsiteX6" fmla="*/ 13765 w 275309"/>
                <a:gd name="connsiteY6" fmla="*/ 41296 h 130007"/>
                <a:gd name="connsiteX7" fmla="*/ 0 w 275309"/>
                <a:gd name="connsiteY7" fmla="*/ 68827 h 130007"/>
                <a:gd name="connsiteX8" fmla="*/ 0 w 275309"/>
                <a:gd name="connsiteY8" fmla="*/ 137655 h 130007"/>
                <a:gd name="connsiteX9" fmla="*/ 275310 w 275309"/>
                <a:gd name="connsiteY9" fmla="*/ 137655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09" h="130007">
                  <a:moveTo>
                    <a:pt x="275310" y="137655"/>
                  </a:moveTo>
                  <a:lnTo>
                    <a:pt x="275310" y="68827"/>
                  </a:lnTo>
                  <a:cubicBezTo>
                    <a:pt x="275310" y="58121"/>
                    <a:pt x="270721" y="47414"/>
                    <a:pt x="261544" y="41296"/>
                  </a:cubicBezTo>
                  <a:cubicBezTo>
                    <a:pt x="243190" y="26001"/>
                    <a:pt x="218718" y="15295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5295"/>
                    <a:pt x="33649" y="27531"/>
                    <a:pt x="13765" y="41296"/>
                  </a:cubicBezTo>
                  <a:cubicBezTo>
                    <a:pt x="4588" y="4894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275310" y="137655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6">
              <a:extLst>
                <a:ext uri="{FF2B5EF4-FFF2-40B4-BE49-F238E27FC236}">
                  <a16:creationId xmlns:a16="http://schemas.microsoft.com/office/drawing/2014/main" id="{AB57E1E3-426F-4336-8E08-3DE535CE4B49}"/>
                </a:ext>
              </a:extLst>
            </p:cNvPr>
            <p:cNvSpPr/>
            <p:nvPr/>
          </p:nvSpPr>
          <p:spPr>
            <a:xfrm>
              <a:off x="10528366" y="3009632"/>
              <a:ext cx="137655" cy="137655"/>
            </a:xfrm>
            <a:custGeom>
              <a:avLst/>
              <a:gdLst>
                <a:gd name="connsiteX0" fmla="*/ 137655 w 137654"/>
                <a:gd name="connsiteY0" fmla="*/ 68827 h 137654"/>
                <a:gd name="connsiteX1" fmla="*/ 68827 w 137654"/>
                <a:gd name="connsiteY1" fmla="*/ 137655 h 137654"/>
                <a:gd name="connsiteX2" fmla="*/ 0 w 137654"/>
                <a:gd name="connsiteY2" fmla="*/ 68827 h 137654"/>
                <a:gd name="connsiteX3" fmla="*/ 68827 w 137654"/>
                <a:gd name="connsiteY3" fmla="*/ 0 h 137654"/>
                <a:gd name="connsiteX4" fmla="*/ 137655 w 137654"/>
                <a:gd name="connsiteY4" fmla="*/ 68827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7654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7">
              <a:extLst>
                <a:ext uri="{FF2B5EF4-FFF2-40B4-BE49-F238E27FC236}">
                  <a16:creationId xmlns:a16="http://schemas.microsoft.com/office/drawing/2014/main" id="{A201E46E-6A0E-409A-8721-4F1C3DE0E97A}"/>
                </a:ext>
              </a:extLst>
            </p:cNvPr>
            <p:cNvSpPr/>
            <p:nvPr/>
          </p:nvSpPr>
          <p:spPr>
            <a:xfrm>
              <a:off x="10669080" y="3058576"/>
              <a:ext cx="244720" cy="137655"/>
            </a:xfrm>
            <a:custGeom>
              <a:avLst/>
              <a:gdLst>
                <a:gd name="connsiteX0" fmla="*/ 235543 w 244719"/>
                <a:gd name="connsiteY0" fmla="*/ 41296 h 137654"/>
                <a:gd name="connsiteX1" fmla="*/ 168245 w 244719"/>
                <a:gd name="connsiteY1" fmla="*/ 9177 h 137654"/>
                <a:gd name="connsiteX2" fmla="*/ 111653 w 244719"/>
                <a:gd name="connsiteY2" fmla="*/ 0 h 137654"/>
                <a:gd name="connsiteX3" fmla="*/ 55062 w 244719"/>
                <a:gd name="connsiteY3" fmla="*/ 9177 h 137654"/>
                <a:gd name="connsiteX4" fmla="*/ 27531 w 244719"/>
                <a:gd name="connsiteY4" fmla="*/ 19883 h 137654"/>
                <a:gd name="connsiteX5" fmla="*/ 27531 w 244719"/>
                <a:gd name="connsiteY5" fmla="*/ 21413 h 137654"/>
                <a:gd name="connsiteX6" fmla="*/ 0 w 244719"/>
                <a:gd name="connsiteY6" fmla="*/ 88711 h 137654"/>
                <a:gd name="connsiteX7" fmla="*/ 70357 w 244719"/>
                <a:gd name="connsiteY7" fmla="*/ 123889 h 137654"/>
                <a:gd name="connsiteX8" fmla="*/ 82593 w 244719"/>
                <a:gd name="connsiteY8" fmla="*/ 137655 h 137654"/>
                <a:gd name="connsiteX9" fmla="*/ 249308 w 244719"/>
                <a:gd name="connsiteY9" fmla="*/ 137655 h 137654"/>
                <a:gd name="connsiteX10" fmla="*/ 249308 w 244719"/>
                <a:gd name="connsiteY10" fmla="*/ 68827 h 137654"/>
                <a:gd name="connsiteX11" fmla="*/ 235543 w 244719"/>
                <a:gd name="connsiteY11" fmla="*/ 41296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719" h="137654">
                  <a:moveTo>
                    <a:pt x="235543" y="41296"/>
                  </a:moveTo>
                  <a:cubicBezTo>
                    <a:pt x="217189" y="26001"/>
                    <a:pt x="192717" y="15295"/>
                    <a:pt x="168245" y="9177"/>
                  </a:cubicBezTo>
                  <a:cubicBezTo>
                    <a:pt x="151420" y="4588"/>
                    <a:pt x="131537" y="0"/>
                    <a:pt x="111653" y="0"/>
                  </a:cubicBezTo>
                  <a:cubicBezTo>
                    <a:pt x="93299" y="0"/>
                    <a:pt x="73416" y="3059"/>
                    <a:pt x="55062" y="9177"/>
                  </a:cubicBezTo>
                  <a:cubicBezTo>
                    <a:pt x="45885" y="12236"/>
                    <a:pt x="36708" y="15295"/>
                    <a:pt x="27531" y="19883"/>
                  </a:cubicBezTo>
                  <a:lnTo>
                    <a:pt x="27531" y="21413"/>
                  </a:lnTo>
                  <a:cubicBezTo>
                    <a:pt x="27531" y="47414"/>
                    <a:pt x="16824" y="71886"/>
                    <a:pt x="0" y="88711"/>
                  </a:cubicBezTo>
                  <a:cubicBezTo>
                    <a:pt x="29060" y="97888"/>
                    <a:pt x="52003" y="110124"/>
                    <a:pt x="70357" y="123889"/>
                  </a:cubicBezTo>
                  <a:cubicBezTo>
                    <a:pt x="74945" y="128478"/>
                    <a:pt x="79534" y="131537"/>
                    <a:pt x="82593" y="137655"/>
                  </a:cubicBezTo>
                  <a:lnTo>
                    <a:pt x="249308" y="137655"/>
                  </a:lnTo>
                  <a:lnTo>
                    <a:pt x="249308" y="68827"/>
                  </a:lnTo>
                  <a:cubicBezTo>
                    <a:pt x="249308" y="58121"/>
                    <a:pt x="244720" y="47414"/>
                    <a:pt x="235543" y="412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8">
              <a:extLst>
                <a:ext uri="{FF2B5EF4-FFF2-40B4-BE49-F238E27FC236}">
                  <a16:creationId xmlns:a16="http://schemas.microsoft.com/office/drawing/2014/main" id="{BE4505D4-C397-4AEB-AA4A-0C5468B2B08E}"/>
                </a:ext>
              </a:extLst>
            </p:cNvPr>
            <p:cNvSpPr/>
            <p:nvPr/>
          </p:nvSpPr>
          <p:spPr>
            <a:xfrm>
              <a:off x="10275999" y="3058576"/>
              <a:ext cx="244720" cy="137655"/>
            </a:xfrm>
            <a:custGeom>
              <a:avLst/>
              <a:gdLst>
                <a:gd name="connsiteX0" fmla="*/ 178951 w 244719"/>
                <a:gd name="connsiteY0" fmla="*/ 123889 h 137654"/>
                <a:gd name="connsiteX1" fmla="*/ 178951 w 244719"/>
                <a:gd name="connsiteY1" fmla="*/ 123889 h 137654"/>
                <a:gd name="connsiteX2" fmla="*/ 249308 w 244719"/>
                <a:gd name="connsiteY2" fmla="*/ 88711 h 137654"/>
                <a:gd name="connsiteX3" fmla="*/ 221777 w 244719"/>
                <a:gd name="connsiteY3" fmla="*/ 21413 h 137654"/>
                <a:gd name="connsiteX4" fmla="*/ 221777 w 244719"/>
                <a:gd name="connsiteY4" fmla="*/ 18354 h 137654"/>
                <a:gd name="connsiteX5" fmla="*/ 194246 w 244719"/>
                <a:gd name="connsiteY5" fmla="*/ 9177 h 137654"/>
                <a:gd name="connsiteX6" fmla="*/ 137655 w 244719"/>
                <a:gd name="connsiteY6" fmla="*/ 0 h 137654"/>
                <a:gd name="connsiteX7" fmla="*/ 81063 w 244719"/>
                <a:gd name="connsiteY7" fmla="*/ 9177 h 137654"/>
                <a:gd name="connsiteX8" fmla="*/ 13765 w 244719"/>
                <a:gd name="connsiteY8" fmla="*/ 41296 h 137654"/>
                <a:gd name="connsiteX9" fmla="*/ 0 w 244719"/>
                <a:gd name="connsiteY9" fmla="*/ 68827 h 137654"/>
                <a:gd name="connsiteX10" fmla="*/ 0 w 244719"/>
                <a:gd name="connsiteY10" fmla="*/ 137655 h 137654"/>
                <a:gd name="connsiteX11" fmla="*/ 165186 w 244719"/>
                <a:gd name="connsiteY11" fmla="*/ 137655 h 137654"/>
                <a:gd name="connsiteX12" fmla="*/ 178951 w 244719"/>
                <a:gd name="connsiteY12" fmla="*/ 123889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719" h="137654">
                  <a:moveTo>
                    <a:pt x="178951" y="123889"/>
                  </a:moveTo>
                  <a:lnTo>
                    <a:pt x="178951" y="123889"/>
                  </a:lnTo>
                  <a:cubicBezTo>
                    <a:pt x="200364" y="108594"/>
                    <a:pt x="224836" y="96358"/>
                    <a:pt x="249308" y="88711"/>
                  </a:cubicBezTo>
                  <a:cubicBezTo>
                    <a:pt x="232484" y="70357"/>
                    <a:pt x="221777" y="47414"/>
                    <a:pt x="221777" y="21413"/>
                  </a:cubicBezTo>
                  <a:cubicBezTo>
                    <a:pt x="221777" y="19883"/>
                    <a:pt x="221777" y="19883"/>
                    <a:pt x="221777" y="18354"/>
                  </a:cubicBezTo>
                  <a:cubicBezTo>
                    <a:pt x="212600" y="15295"/>
                    <a:pt x="203423" y="10706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6824"/>
                    <a:pt x="33649" y="27531"/>
                    <a:pt x="13765" y="41296"/>
                  </a:cubicBezTo>
                  <a:cubicBezTo>
                    <a:pt x="4588" y="4741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165186" y="137655"/>
                  </a:lnTo>
                  <a:cubicBezTo>
                    <a:pt x="169774" y="131537"/>
                    <a:pt x="172833" y="128478"/>
                    <a:pt x="178951" y="12388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74" descr="Lightbulb">
            <a:extLst>
              <a:ext uri="{FF2B5EF4-FFF2-40B4-BE49-F238E27FC236}">
                <a16:creationId xmlns:a16="http://schemas.microsoft.com/office/drawing/2014/main" id="{8E9F61A4-0D38-4F48-8A3B-EBA0C0744637}"/>
              </a:ext>
            </a:extLst>
          </p:cNvPr>
          <p:cNvGrpSpPr/>
          <p:nvPr/>
        </p:nvGrpSpPr>
        <p:grpSpPr>
          <a:xfrm>
            <a:off x="11018983" y="4278628"/>
            <a:ext cx="397669" cy="642389"/>
            <a:chOff x="10402744" y="5003916"/>
            <a:chExt cx="397669" cy="642389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24" name="Freeform: Shape 11">
              <a:extLst>
                <a:ext uri="{FF2B5EF4-FFF2-40B4-BE49-F238E27FC236}">
                  <a16:creationId xmlns:a16="http://schemas.microsoft.com/office/drawing/2014/main" id="{2D5804E4-126D-41A0-9634-18B490D96BC6}"/>
                </a:ext>
              </a:extLst>
            </p:cNvPr>
            <p:cNvSpPr/>
            <p:nvPr/>
          </p:nvSpPr>
          <p:spPr>
            <a:xfrm>
              <a:off x="10502161" y="5447470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12">
              <a:extLst>
                <a:ext uri="{FF2B5EF4-FFF2-40B4-BE49-F238E27FC236}">
                  <a16:creationId xmlns:a16="http://schemas.microsoft.com/office/drawing/2014/main" id="{38319707-47EF-499B-ABD8-054EC435FBC2}"/>
                </a:ext>
              </a:extLst>
            </p:cNvPr>
            <p:cNvSpPr/>
            <p:nvPr/>
          </p:nvSpPr>
          <p:spPr>
            <a:xfrm>
              <a:off x="10502161" y="5523945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93A8AAFF-E10F-4975-9A73-2EBB62936F61}"/>
                </a:ext>
              </a:extLst>
            </p:cNvPr>
            <p:cNvSpPr/>
            <p:nvPr/>
          </p:nvSpPr>
          <p:spPr>
            <a:xfrm>
              <a:off x="10551870" y="5600420"/>
              <a:ext cx="99417" cy="45885"/>
            </a:xfrm>
            <a:custGeom>
              <a:avLst/>
              <a:gdLst>
                <a:gd name="connsiteX0" fmla="*/ 0 w 99417"/>
                <a:gd name="connsiteY0" fmla="*/ 0 h 45884"/>
                <a:gd name="connsiteX1" fmla="*/ 49709 w 99417"/>
                <a:gd name="connsiteY1" fmla="*/ 45885 h 45884"/>
                <a:gd name="connsiteX2" fmla="*/ 99417 w 99417"/>
                <a:gd name="connsiteY2" fmla="*/ 0 h 45884"/>
                <a:gd name="connsiteX3" fmla="*/ 0 w 99417"/>
                <a:gd name="connsiteY3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17" h="45884">
                  <a:moveTo>
                    <a:pt x="0" y="0"/>
                  </a:moveTo>
                  <a:cubicBezTo>
                    <a:pt x="2294" y="26001"/>
                    <a:pt x="23707" y="45885"/>
                    <a:pt x="49709" y="45885"/>
                  </a:cubicBezTo>
                  <a:cubicBezTo>
                    <a:pt x="75710" y="45885"/>
                    <a:pt x="97123" y="26001"/>
                    <a:pt x="994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14">
              <a:extLst>
                <a:ext uri="{FF2B5EF4-FFF2-40B4-BE49-F238E27FC236}">
                  <a16:creationId xmlns:a16="http://schemas.microsoft.com/office/drawing/2014/main" id="{8D00FA85-B7CD-4335-88BC-86A8EBD25057}"/>
                </a:ext>
              </a:extLst>
            </p:cNvPr>
            <p:cNvSpPr/>
            <p:nvPr/>
          </p:nvSpPr>
          <p:spPr>
            <a:xfrm>
              <a:off x="10402744" y="5003916"/>
              <a:ext cx="397669" cy="412964"/>
            </a:xfrm>
            <a:custGeom>
              <a:avLst/>
              <a:gdLst>
                <a:gd name="connsiteX0" fmla="*/ 198835 w 397669"/>
                <a:gd name="connsiteY0" fmla="*/ 0 h 412964"/>
                <a:gd name="connsiteX1" fmla="*/ 198835 w 397669"/>
                <a:gd name="connsiteY1" fmla="*/ 0 h 412964"/>
                <a:gd name="connsiteX2" fmla="*/ 198835 w 397669"/>
                <a:gd name="connsiteY2" fmla="*/ 0 h 412964"/>
                <a:gd name="connsiteX3" fmla="*/ 0 w 397669"/>
                <a:gd name="connsiteY3" fmla="*/ 196540 h 412964"/>
                <a:gd name="connsiteX4" fmla="*/ 0 w 397669"/>
                <a:gd name="connsiteY4" fmla="*/ 203423 h 412964"/>
                <a:gd name="connsiteX5" fmla="*/ 13765 w 397669"/>
                <a:gd name="connsiteY5" fmla="*/ 272251 h 412964"/>
                <a:gd name="connsiteX6" fmla="*/ 48179 w 397669"/>
                <a:gd name="connsiteY6" fmla="*/ 328842 h 412964"/>
                <a:gd name="connsiteX7" fmla="*/ 94829 w 397669"/>
                <a:gd name="connsiteY7" fmla="*/ 404552 h 412964"/>
                <a:gd name="connsiteX8" fmla="*/ 108594 w 397669"/>
                <a:gd name="connsiteY8" fmla="*/ 412964 h 412964"/>
                <a:gd name="connsiteX9" fmla="*/ 289075 w 397669"/>
                <a:gd name="connsiteY9" fmla="*/ 412964 h 412964"/>
                <a:gd name="connsiteX10" fmla="*/ 302841 w 397669"/>
                <a:gd name="connsiteY10" fmla="*/ 404552 h 412964"/>
                <a:gd name="connsiteX11" fmla="*/ 349490 w 397669"/>
                <a:gd name="connsiteY11" fmla="*/ 328842 h 412964"/>
                <a:gd name="connsiteX12" fmla="*/ 383904 w 397669"/>
                <a:gd name="connsiteY12" fmla="*/ 272251 h 412964"/>
                <a:gd name="connsiteX13" fmla="*/ 397669 w 397669"/>
                <a:gd name="connsiteY13" fmla="*/ 203423 h 412964"/>
                <a:gd name="connsiteX14" fmla="*/ 397669 w 397669"/>
                <a:gd name="connsiteY14" fmla="*/ 196540 h 412964"/>
                <a:gd name="connsiteX15" fmla="*/ 198835 w 397669"/>
                <a:gd name="connsiteY15" fmla="*/ 0 h 412964"/>
                <a:gd name="connsiteX16" fmla="*/ 351785 w 397669"/>
                <a:gd name="connsiteY16" fmla="*/ 202658 h 412964"/>
                <a:gd name="connsiteX17" fmla="*/ 341078 w 397669"/>
                <a:gd name="connsiteY17" fmla="*/ 256191 h 412964"/>
                <a:gd name="connsiteX18" fmla="*/ 315077 w 397669"/>
                <a:gd name="connsiteY18" fmla="*/ 298252 h 412964"/>
                <a:gd name="connsiteX19" fmla="*/ 270721 w 397669"/>
                <a:gd name="connsiteY19" fmla="*/ 367080 h 412964"/>
                <a:gd name="connsiteX20" fmla="*/ 198835 w 397669"/>
                <a:gd name="connsiteY20" fmla="*/ 367080 h 412964"/>
                <a:gd name="connsiteX21" fmla="*/ 127713 w 397669"/>
                <a:gd name="connsiteY21" fmla="*/ 367080 h 412964"/>
                <a:gd name="connsiteX22" fmla="*/ 83358 w 397669"/>
                <a:gd name="connsiteY22" fmla="*/ 298252 h 412964"/>
                <a:gd name="connsiteX23" fmla="*/ 57356 w 397669"/>
                <a:gd name="connsiteY23" fmla="*/ 256191 h 412964"/>
                <a:gd name="connsiteX24" fmla="*/ 46650 w 397669"/>
                <a:gd name="connsiteY24" fmla="*/ 202658 h 412964"/>
                <a:gd name="connsiteX25" fmla="*/ 46650 w 397669"/>
                <a:gd name="connsiteY25" fmla="*/ 196540 h 412964"/>
                <a:gd name="connsiteX26" fmla="*/ 199599 w 397669"/>
                <a:gd name="connsiteY26" fmla="*/ 45120 h 412964"/>
                <a:gd name="connsiteX27" fmla="*/ 199599 w 397669"/>
                <a:gd name="connsiteY27" fmla="*/ 45120 h 412964"/>
                <a:gd name="connsiteX28" fmla="*/ 199599 w 397669"/>
                <a:gd name="connsiteY28" fmla="*/ 45120 h 412964"/>
                <a:gd name="connsiteX29" fmla="*/ 199599 w 397669"/>
                <a:gd name="connsiteY29" fmla="*/ 45120 h 412964"/>
                <a:gd name="connsiteX30" fmla="*/ 199599 w 397669"/>
                <a:gd name="connsiteY30" fmla="*/ 45120 h 412964"/>
                <a:gd name="connsiteX31" fmla="*/ 199599 w 397669"/>
                <a:gd name="connsiteY31" fmla="*/ 45120 h 412964"/>
                <a:gd name="connsiteX32" fmla="*/ 199599 w 397669"/>
                <a:gd name="connsiteY32" fmla="*/ 45120 h 412964"/>
                <a:gd name="connsiteX33" fmla="*/ 352549 w 397669"/>
                <a:gd name="connsiteY33" fmla="*/ 196540 h 412964"/>
                <a:gd name="connsiteX34" fmla="*/ 352549 w 397669"/>
                <a:gd name="connsiteY34" fmla="*/ 202658 h 4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7669" h="412964">
                  <a:moveTo>
                    <a:pt x="198835" y="0"/>
                  </a:moveTo>
                  <a:cubicBezTo>
                    <a:pt x="198835" y="0"/>
                    <a:pt x="198835" y="0"/>
                    <a:pt x="198835" y="0"/>
                  </a:cubicBezTo>
                  <a:cubicBezTo>
                    <a:pt x="198835" y="0"/>
                    <a:pt x="198835" y="0"/>
                    <a:pt x="198835" y="0"/>
                  </a:cubicBezTo>
                  <a:cubicBezTo>
                    <a:pt x="90240" y="765"/>
                    <a:pt x="2294" y="87946"/>
                    <a:pt x="0" y="196540"/>
                  </a:cubicBezTo>
                  <a:lnTo>
                    <a:pt x="0" y="203423"/>
                  </a:lnTo>
                  <a:cubicBezTo>
                    <a:pt x="765" y="227130"/>
                    <a:pt x="5353" y="250073"/>
                    <a:pt x="13765" y="272251"/>
                  </a:cubicBezTo>
                  <a:cubicBezTo>
                    <a:pt x="22178" y="292899"/>
                    <a:pt x="33649" y="312018"/>
                    <a:pt x="48179" y="328842"/>
                  </a:cubicBezTo>
                  <a:cubicBezTo>
                    <a:pt x="66533" y="348726"/>
                    <a:pt x="86417" y="387728"/>
                    <a:pt x="94829" y="404552"/>
                  </a:cubicBezTo>
                  <a:cubicBezTo>
                    <a:pt x="97123" y="409905"/>
                    <a:pt x="102476" y="412964"/>
                    <a:pt x="108594" y="412964"/>
                  </a:cubicBezTo>
                  <a:lnTo>
                    <a:pt x="289075" y="412964"/>
                  </a:lnTo>
                  <a:cubicBezTo>
                    <a:pt x="295193" y="412964"/>
                    <a:pt x="300546" y="409905"/>
                    <a:pt x="302841" y="404552"/>
                  </a:cubicBezTo>
                  <a:cubicBezTo>
                    <a:pt x="311253" y="387728"/>
                    <a:pt x="331136" y="348726"/>
                    <a:pt x="349490" y="328842"/>
                  </a:cubicBezTo>
                  <a:cubicBezTo>
                    <a:pt x="364021" y="312018"/>
                    <a:pt x="376256" y="292899"/>
                    <a:pt x="383904" y="272251"/>
                  </a:cubicBezTo>
                  <a:cubicBezTo>
                    <a:pt x="392316" y="250073"/>
                    <a:pt x="396905" y="227130"/>
                    <a:pt x="397669" y="203423"/>
                  </a:cubicBezTo>
                  <a:lnTo>
                    <a:pt x="397669" y="196540"/>
                  </a:lnTo>
                  <a:cubicBezTo>
                    <a:pt x="395375" y="87946"/>
                    <a:pt x="307429" y="765"/>
                    <a:pt x="198835" y="0"/>
                  </a:cubicBezTo>
                  <a:close/>
                  <a:moveTo>
                    <a:pt x="351785" y="202658"/>
                  </a:moveTo>
                  <a:cubicBezTo>
                    <a:pt x="351020" y="221012"/>
                    <a:pt x="347196" y="239366"/>
                    <a:pt x="341078" y="256191"/>
                  </a:cubicBezTo>
                  <a:cubicBezTo>
                    <a:pt x="334960" y="271486"/>
                    <a:pt x="326548" y="286016"/>
                    <a:pt x="315077" y="298252"/>
                  </a:cubicBezTo>
                  <a:cubicBezTo>
                    <a:pt x="297487" y="319665"/>
                    <a:pt x="282192" y="342608"/>
                    <a:pt x="270721" y="367080"/>
                  </a:cubicBezTo>
                  <a:lnTo>
                    <a:pt x="198835" y="367080"/>
                  </a:lnTo>
                  <a:lnTo>
                    <a:pt x="127713" y="367080"/>
                  </a:lnTo>
                  <a:cubicBezTo>
                    <a:pt x="115477" y="342608"/>
                    <a:pt x="100182" y="319665"/>
                    <a:pt x="83358" y="298252"/>
                  </a:cubicBezTo>
                  <a:cubicBezTo>
                    <a:pt x="72651" y="286016"/>
                    <a:pt x="63474" y="271486"/>
                    <a:pt x="57356" y="256191"/>
                  </a:cubicBezTo>
                  <a:cubicBezTo>
                    <a:pt x="50473" y="239366"/>
                    <a:pt x="47414" y="221012"/>
                    <a:pt x="46650" y="202658"/>
                  </a:cubicBezTo>
                  <a:lnTo>
                    <a:pt x="46650" y="196540"/>
                  </a:lnTo>
                  <a:cubicBezTo>
                    <a:pt x="48179" y="113183"/>
                    <a:pt x="116242" y="45885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199599" y="45120"/>
                    <a:pt x="199599" y="45120"/>
                    <a:pt x="199599" y="45120"/>
                  </a:cubicBezTo>
                  <a:cubicBezTo>
                    <a:pt x="199599" y="45120"/>
                    <a:pt x="199599" y="45120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282957" y="45885"/>
                    <a:pt x="351020" y="112418"/>
                    <a:pt x="352549" y="196540"/>
                  </a:cubicBezTo>
                  <a:lnTo>
                    <a:pt x="352549" y="20265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74" descr="Lightbulb">
            <a:extLst>
              <a:ext uri="{FF2B5EF4-FFF2-40B4-BE49-F238E27FC236}">
                <a16:creationId xmlns:a16="http://schemas.microsoft.com/office/drawing/2014/main" id="{8E9F61A4-0D38-4F48-8A3B-EBA0C0744637}"/>
              </a:ext>
            </a:extLst>
          </p:cNvPr>
          <p:cNvGrpSpPr/>
          <p:nvPr/>
        </p:nvGrpSpPr>
        <p:grpSpPr>
          <a:xfrm>
            <a:off x="10206048" y="363780"/>
            <a:ext cx="397669" cy="642389"/>
            <a:chOff x="10402744" y="5003916"/>
            <a:chExt cx="397669" cy="642389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35" name="Freeform: Shape 11">
              <a:extLst>
                <a:ext uri="{FF2B5EF4-FFF2-40B4-BE49-F238E27FC236}">
                  <a16:creationId xmlns:a16="http://schemas.microsoft.com/office/drawing/2014/main" id="{2D5804E4-126D-41A0-9634-18B490D96BC6}"/>
                </a:ext>
              </a:extLst>
            </p:cNvPr>
            <p:cNvSpPr/>
            <p:nvPr/>
          </p:nvSpPr>
          <p:spPr>
            <a:xfrm>
              <a:off x="10502161" y="5447470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12">
              <a:extLst>
                <a:ext uri="{FF2B5EF4-FFF2-40B4-BE49-F238E27FC236}">
                  <a16:creationId xmlns:a16="http://schemas.microsoft.com/office/drawing/2014/main" id="{38319707-47EF-499B-ABD8-054EC435FBC2}"/>
                </a:ext>
              </a:extLst>
            </p:cNvPr>
            <p:cNvSpPr/>
            <p:nvPr/>
          </p:nvSpPr>
          <p:spPr>
            <a:xfrm>
              <a:off x="10502161" y="5523945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13">
              <a:extLst>
                <a:ext uri="{FF2B5EF4-FFF2-40B4-BE49-F238E27FC236}">
                  <a16:creationId xmlns:a16="http://schemas.microsoft.com/office/drawing/2014/main" id="{93A8AAFF-E10F-4975-9A73-2EBB62936F61}"/>
                </a:ext>
              </a:extLst>
            </p:cNvPr>
            <p:cNvSpPr/>
            <p:nvPr/>
          </p:nvSpPr>
          <p:spPr>
            <a:xfrm>
              <a:off x="10551870" y="5600420"/>
              <a:ext cx="99417" cy="45885"/>
            </a:xfrm>
            <a:custGeom>
              <a:avLst/>
              <a:gdLst>
                <a:gd name="connsiteX0" fmla="*/ 0 w 99417"/>
                <a:gd name="connsiteY0" fmla="*/ 0 h 45884"/>
                <a:gd name="connsiteX1" fmla="*/ 49709 w 99417"/>
                <a:gd name="connsiteY1" fmla="*/ 45885 h 45884"/>
                <a:gd name="connsiteX2" fmla="*/ 99417 w 99417"/>
                <a:gd name="connsiteY2" fmla="*/ 0 h 45884"/>
                <a:gd name="connsiteX3" fmla="*/ 0 w 99417"/>
                <a:gd name="connsiteY3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17" h="45884">
                  <a:moveTo>
                    <a:pt x="0" y="0"/>
                  </a:moveTo>
                  <a:cubicBezTo>
                    <a:pt x="2294" y="26001"/>
                    <a:pt x="23707" y="45885"/>
                    <a:pt x="49709" y="45885"/>
                  </a:cubicBezTo>
                  <a:cubicBezTo>
                    <a:pt x="75710" y="45885"/>
                    <a:pt x="97123" y="26001"/>
                    <a:pt x="994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14">
              <a:extLst>
                <a:ext uri="{FF2B5EF4-FFF2-40B4-BE49-F238E27FC236}">
                  <a16:creationId xmlns:a16="http://schemas.microsoft.com/office/drawing/2014/main" id="{8D00FA85-B7CD-4335-88BC-86A8EBD25057}"/>
                </a:ext>
              </a:extLst>
            </p:cNvPr>
            <p:cNvSpPr/>
            <p:nvPr/>
          </p:nvSpPr>
          <p:spPr>
            <a:xfrm>
              <a:off x="10402744" y="5003916"/>
              <a:ext cx="397669" cy="412964"/>
            </a:xfrm>
            <a:custGeom>
              <a:avLst/>
              <a:gdLst>
                <a:gd name="connsiteX0" fmla="*/ 198835 w 397669"/>
                <a:gd name="connsiteY0" fmla="*/ 0 h 412964"/>
                <a:gd name="connsiteX1" fmla="*/ 198835 w 397669"/>
                <a:gd name="connsiteY1" fmla="*/ 0 h 412964"/>
                <a:gd name="connsiteX2" fmla="*/ 198835 w 397669"/>
                <a:gd name="connsiteY2" fmla="*/ 0 h 412964"/>
                <a:gd name="connsiteX3" fmla="*/ 0 w 397669"/>
                <a:gd name="connsiteY3" fmla="*/ 196540 h 412964"/>
                <a:gd name="connsiteX4" fmla="*/ 0 w 397669"/>
                <a:gd name="connsiteY4" fmla="*/ 203423 h 412964"/>
                <a:gd name="connsiteX5" fmla="*/ 13765 w 397669"/>
                <a:gd name="connsiteY5" fmla="*/ 272251 h 412964"/>
                <a:gd name="connsiteX6" fmla="*/ 48179 w 397669"/>
                <a:gd name="connsiteY6" fmla="*/ 328842 h 412964"/>
                <a:gd name="connsiteX7" fmla="*/ 94829 w 397669"/>
                <a:gd name="connsiteY7" fmla="*/ 404552 h 412964"/>
                <a:gd name="connsiteX8" fmla="*/ 108594 w 397669"/>
                <a:gd name="connsiteY8" fmla="*/ 412964 h 412964"/>
                <a:gd name="connsiteX9" fmla="*/ 289075 w 397669"/>
                <a:gd name="connsiteY9" fmla="*/ 412964 h 412964"/>
                <a:gd name="connsiteX10" fmla="*/ 302841 w 397669"/>
                <a:gd name="connsiteY10" fmla="*/ 404552 h 412964"/>
                <a:gd name="connsiteX11" fmla="*/ 349490 w 397669"/>
                <a:gd name="connsiteY11" fmla="*/ 328842 h 412964"/>
                <a:gd name="connsiteX12" fmla="*/ 383904 w 397669"/>
                <a:gd name="connsiteY12" fmla="*/ 272251 h 412964"/>
                <a:gd name="connsiteX13" fmla="*/ 397669 w 397669"/>
                <a:gd name="connsiteY13" fmla="*/ 203423 h 412964"/>
                <a:gd name="connsiteX14" fmla="*/ 397669 w 397669"/>
                <a:gd name="connsiteY14" fmla="*/ 196540 h 412964"/>
                <a:gd name="connsiteX15" fmla="*/ 198835 w 397669"/>
                <a:gd name="connsiteY15" fmla="*/ 0 h 412964"/>
                <a:gd name="connsiteX16" fmla="*/ 351785 w 397669"/>
                <a:gd name="connsiteY16" fmla="*/ 202658 h 412964"/>
                <a:gd name="connsiteX17" fmla="*/ 341078 w 397669"/>
                <a:gd name="connsiteY17" fmla="*/ 256191 h 412964"/>
                <a:gd name="connsiteX18" fmla="*/ 315077 w 397669"/>
                <a:gd name="connsiteY18" fmla="*/ 298252 h 412964"/>
                <a:gd name="connsiteX19" fmla="*/ 270721 w 397669"/>
                <a:gd name="connsiteY19" fmla="*/ 367080 h 412964"/>
                <a:gd name="connsiteX20" fmla="*/ 198835 w 397669"/>
                <a:gd name="connsiteY20" fmla="*/ 367080 h 412964"/>
                <a:gd name="connsiteX21" fmla="*/ 127713 w 397669"/>
                <a:gd name="connsiteY21" fmla="*/ 367080 h 412964"/>
                <a:gd name="connsiteX22" fmla="*/ 83358 w 397669"/>
                <a:gd name="connsiteY22" fmla="*/ 298252 h 412964"/>
                <a:gd name="connsiteX23" fmla="*/ 57356 w 397669"/>
                <a:gd name="connsiteY23" fmla="*/ 256191 h 412964"/>
                <a:gd name="connsiteX24" fmla="*/ 46650 w 397669"/>
                <a:gd name="connsiteY24" fmla="*/ 202658 h 412964"/>
                <a:gd name="connsiteX25" fmla="*/ 46650 w 397669"/>
                <a:gd name="connsiteY25" fmla="*/ 196540 h 412964"/>
                <a:gd name="connsiteX26" fmla="*/ 199599 w 397669"/>
                <a:gd name="connsiteY26" fmla="*/ 45120 h 412964"/>
                <a:gd name="connsiteX27" fmla="*/ 199599 w 397669"/>
                <a:gd name="connsiteY27" fmla="*/ 45120 h 412964"/>
                <a:gd name="connsiteX28" fmla="*/ 199599 w 397669"/>
                <a:gd name="connsiteY28" fmla="*/ 45120 h 412964"/>
                <a:gd name="connsiteX29" fmla="*/ 199599 w 397669"/>
                <a:gd name="connsiteY29" fmla="*/ 45120 h 412964"/>
                <a:gd name="connsiteX30" fmla="*/ 199599 w 397669"/>
                <a:gd name="connsiteY30" fmla="*/ 45120 h 412964"/>
                <a:gd name="connsiteX31" fmla="*/ 199599 w 397669"/>
                <a:gd name="connsiteY31" fmla="*/ 45120 h 412964"/>
                <a:gd name="connsiteX32" fmla="*/ 199599 w 397669"/>
                <a:gd name="connsiteY32" fmla="*/ 45120 h 412964"/>
                <a:gd name="connsiteX33" fmla="*/ 352549 w 397669"/>
                <a:gd name="connsiteY33" fmla="*/ 196540 h 412964"/>
                <a:gd name="connsiteX34" fmla="*/ 352549 w 397669"/>
                <a:gd name="connsiteY34" fmla="*/ 202658 h 4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7669" h="412964">
                  <a:moveTo>
                    <a:pt x="198835" y="0"/>
                  </a:moveTo>
                  <a:cubicBezTo>
                    <a:pt x="198835" y="0"/>
                    <a:pt x="198835" y="0"/>
                    <a:pt x="198835" y="0"/>
                  </a:cubicBezTo>
                  <a:cubicBezTo>
                    <a:pt x="198835" y="0"/>
                    <a:pt x="198835" y="0"/>
                    <a:pt x="198835" y="0"/>
                  </a:cubicBezTo>
                  <a:cubicBezTo>
                    <a:pt x="90240" y="765"/>
                    <a:pt x="2294" y="87946"/>
                    <a:pt x="0" y="196540"/>
                  </a:cubicBezTo>
                  <a:lnTo>
                    <a:pt x="0" y="203423"/>
                  </a:lnTo>
                  <a:cubicBezTo>
                    <a:pt x="765" y="227130"/>
                    <a:pt x="5353" y="250073"/>
                    <a:pt x="13765" y="272251"/>
                  </a:cubicBezTo>
                  <a:cubicBezTo>
                    <a:pt x="22178" y="292899"/>
                    <a:pt x="33649" y="312018"/>
                    <a:pt x="48179" y="328842"/>
                  </a:cubicBezTo>
                  <a:cubicBezTo>
                    <a:pt x="66533" y="348726"/>
                    <a:pt x="86417" y="387728"/>
                    <a:pt x="94829" y="404552"/>
                  </a:cubicBezTo>
                  <a:cubicBezTo>
                    <a:pt x="97123" y="409905"/>
                    <a:pt x="102476" y="412964"/>
                    <a:pt x="108594" y="412964"/>
                  </a:cubicBezTo>
                  <a:lnTo>
                    <a:pt x="289075" y="412964"/>
                  </a:lnTo>
                  <a:cubicBezTo>
                    <a:pt x="295193" y="412964"/>
                    <a:pt x="300546" y="409905"/>
                    <a:pt x="302841" y="404552"/>
                  </a:cubicBezTo>
                  <a:cubicBezTo>
                    <a:pt x="311253" y="387728"/>
                    <a:pt x="331136" y="348726"/>
                    <a:pt x="349490" y="328842"/>
                  </a:cubicBezTo>
                  <a:cubicBezTo>
                    <a:pt x="364021" y="312018"/>
                    <a:pt x="376256" y="292899"/>
                    <a:pt x="383904" y="272251"/>
                  </a:cubicBezTo>
                  <a:cubicBezTo>
                    <a:pt x="392316" y="250073"/>
                    <a:pt x="396905" y="227130"/>
                    <a:pt x="397669" y="203423"/>
                  </a:cubicBezTo>
                  <a:lnTo>
                    <a:pt x="397669" y="196540"/>
                  </a:lnTo>
                  <a:cubicBezTo>
                    <a:pt x="395375" y="87946"/>
                    <a:pt x="307429" y="765"/>
                    <a:pt x="198835" y="0"/>
                  </a:cubicBezTo>
                  <a:close/>
                  <a:moveTo>
                    <a:pt x="351785" y="202658"/>
                  </a:moveTo>
                  <a:cubicBezTo>
                    <a:pt x="351020" y="221012"/>
                    <a:pt x="347196" y="239366"/>
                    <a:pt x="341078" y="256191"/>
                  </a:cubicBezTo>
                  <a:cubicBezTo>
                    <a:pt x="334960" y="271486"/>
                    <a:pt x="326548" y="286016"/>
                    <a:pt x="315077" y="298252"/>
                  </a:cubicBezTo>
                  <a:cubicBezTo>
                    <a:pt x="297487" y="319665"/>
                    <a:pt x="282192" y="342608"/>
                    <a:pt x="270721" y="367080"/>
                  </a:cubicBezTo>
                  <a:lnTo>
                    <a:pt x="198835" y="367080"/>
                  </a:lnTo>
                  <a:lnTo>
                    <a:pt x="127713" y="367080"/>
                  </a:lnTo>
                  <a:cubicBezTo>
                    <a:pt x="115477" y="342608"/>
                    <a:pt x="100182" y="319665"/>
                    <a:pt x="83358" y="298252"/>
                  </a:cubicBezTo>
                  <a:cubicBezTo>
                    <a:pt x="72651" y="286016"/>
                    <a:pt x="63474" y="271486"/>
                    <a:pt x="57356" y="256191"/>
                  </a:cubicBezTo>
                  <a:cubicBezTo>
                    <a:pt x="50473" y="239366"/>
                    <a:pt x="47414" y="221012"/>
                    <a:pt x="46650" y="202658"/>
                  </a:cubicBezTo>
                  <a:lnTo>
                    <a:pt x="46650" y="196540"/>
                  </a:lnTo>
                  <a:cubicBezTo>
                    <a:pt x="48179" y="113183"/>
                    <a:pt x="116242" y="45885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199599" y="45120"/>
                    <a:pt x="199599" y="45120"/>
                    <a:pt x="199599" y="45120"/>
                  </a:cubicBezTo>
                  <a:cubicBezTo>
                    <a:pt x="199599" y="45120"/>
                    <a:pt x="199599" y="45120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282957" y="45885"/>
                    <a:pt x="351020" y="112418"/>
                    <a:pt x="352549" y="196540"/>
                  </a:cubicBezTo>
                  <a:lnTo>
                    <a:pt x="352549" y="20265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72" descr="Users">
            <a:extLst>
              <a:ext uri="{FF2B5EF4-FFF2-40B4-BE49-F238E27FC236}">
                <a16:creationId xmlns:a16="http://schemas.microsoft.com/office/drawing/2014/main" id="{919462F2-23EF-430E-870D-6597696C7A75}"/>
              </a:ext>
            </a:extLst>
          </p:cNvPr>
          <p:cNvGrpSpPr/>
          <p:nvPr/>
        </p:nvGrpSpPr>
        <p:grpSpPr>
          <a:xfrm>
            <a:off x="10944802" y="2751343"/>
            <a:ext cx="637801" cy="393081"/>
            <a:chOff x="10275999" y="2902567"/>
            <a:chExt cx="637801" cy="393081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0" name="Freeform: Shape 3">
              <a:extLst>
                <a:ext uri="{FF2B5EF4-FFF2-40B4-BE49-F238E27FC236}">
                  <a16:creationId xmlns:a16="http://schemas.microsoft.com/office/drawing/2014/main" id="{39D125F0-E338-4E3E-9447-A6B92D049097}"/>
                </a:ext>
              </a:extLst>
            </p:cNvPr>
            <p:cNvSpPr/>
            <p:nvPr/>
          </p:nvSpPr>
          <p:spPr>
            <a:xfrm>
              <a:off x="1034482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">
              <a:extLst>
                <a:ext uri="{FF2B5EF4-FFF2-40B4-BE49-F238E27FC236}">
                  <a16:creationId xmlns:a16="http://schemas.microsoft.com/office/drawing/2014/main" id="{609C72F7-DF26-4180-AD9F-5CF403DCD103}"/>
                </a:ext>
              </a:extLst>
            </p:cNvPr>
            <p:cNvSpPr/>
            <p:nvPr/>
          </p:nvSpPr>
          <p:spPr>
            <a:xfrm>
              <a:off x="1071190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5">
              <a:extLst>
                <a:ext uri="{FF2B5EF4-FFF2-40B4-BE49-F238E27FC236}">
                  <a16:creationId xmlns:a16="http://schemas.microsoft.com/office/drawing/2014/main" id="{C850EEBE-8B34-48CC-9E64-6C6C24D818B5}"/>
                </a:ext>
              </a:extLst>
            </p:cNvPr>
            <p:cNvSpPr/>
            <p:nvPr/>
          </p:nvSpPr>
          <p:spPr>
            <a:xfrm>
              <a:off x="10459539" y="3165641"/>
              <a:ext cx="275310" cy="130007"/>
            </a:xfrm>
            <a:custGeom>
              <a:avLst/>
              <a:gdLst>
                <a:gd name="connsiteX0" fmla="*/ 275310 w 275309"/>
                <a:gd name="connsiteY0" fmla="*/ 137655 h 130007"/>
                <a:gd name="connsiteX1" fmla="*/ 275310 w 275309"/>
                <a:gd name="connsiteY1" fmla="*/ 68827 h 130007"/>
                <a:gd name="connsiteX2" fmla="*/ 261544 w 275309"/>
                <a:gd name="connsiteY2" fmla="*/ 41296 h 130007"/>
                <a:gd name="connsiteX3" fmla="*/ 194246 w 275309"/>
                <a:gd name="connsiteY3" fmla="*/ 9177 h 130007"/>
                <a:gd name="connsiteX4" fmla="*/ 137655 w 275309"/>
                <a:gd name="connsiteY4" fmla="*/ 0 h 130007"/>
                <a:gd name="connsiteX5" fmla="*/ 81063 w 275309"/>
                <a:gd name="connsiteY5" fmla="*/ 9177 h 130007"/>
                <a:gd name="connsiteX6" fmla="*/ 13765 w 275309"/>
                <a:gd name="connsiteY6" fmla="*/ 41296 h 130007"/>
                <a:gd name="connsiteX7" fmla="*/ 0 w 275309"/>
                <a:gd name="connsiteY7" fmla="*/ 68827 h 130007"/>
                <a:gd name="connsiteX8" fmla="*/ 0 w 275309"/>
                <a:gd name="connsiteY8" fmla="*/ 137655 h 130007"/>
                <a:gd name="connsiteX9" fmla="*/ 275310 w 275309"/>
                <a:gd name="connsiteY9" fmla="*/ 137655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09" h="130007">
                  <a:moveTo>
                    <a:pt x="275310" y="137655"/>
                  </a:moveTo>
                  <a:lnTo>
                    <a:pt x="275310" y="68827"/>
                  </a:lnTo>
                  <a:cubicBezTo>
                    <a:pt x="275310" y="58121"/>
                    <a:pt x="270721" y="47414"/>
                    <a:pt x="261544" y="41296"/>
                  </a:cubicBezTo>
                  <a:cubicBezTo>
                    <a:pt x="243190" y="26001"/>
                    <a:pt x="218718" y="15295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5295"/>
                    <a:pt x="33649" y="27531"/>
                    <a:pt x="13765" y="41296"/>
                  </a:cubicBezTo>
                  <a:cubicBezTo>
                    <a:pt x="4588" y="4894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275310" y="137655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6">
              <a:extLst>
                <a:ext uri="{FF2B5EF4-FFF2-40B4-BE49-F238E27FC236}">
                  <a16:creationId xmlns:a16="http://schemas.microsoft.com/office/drawing/2014/main" id="{AB57E1E3-426F-4336-8E08-3DE535CE4B49}"/>
                </a:ext>
              </a:extLst>
            </p:cNvPr>
            <p:cNvSpPr/>
            <p:nvPr/>
          </p:nvSpPr>
          <p:spPr>
            <a:xfrm>
              <a:off x="10528366" y="3009632"/>
              <a:ext cx="137655" cy="137655"/>
            </a:xfrm>
            <a:custGeom>
              <a:avLst/>
              <a:gdLst>
                <a:gd name="connsiteX0" fmla="*/ 137655 w 137654"/>
                <a:gd name="connsiteY0" fmla="*/ 68827 h 137654"/>
                <a:gd name="connsiteX1" fmla="*/ 68827 w 137654"/>
                <a:gd name="connsiteY1" fmla="*/ 137655 h 137654"/>
                <a:gd name="connsiteX2" fmla="*/ 0 w 137654"/>
                <a:gd name="connsiteY2" fmla="*/ 68827 h 137654"/>
                <a:gd name="connsiteX3" fmla="*/ 68827 w 137654"/>
                <a:gd name="connsiteY3" fmla="*/ 0 h 137654"/>
                <a:gd name="connsiteX4" fmla="*/ 137655 w 137654"/>
                <a:gd name="connsiteY4" fmla="*/ 68827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7654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7">
              <a:extLst>
                <a:ext uri="{FF2B5EF4-FFF2-40B4-BE49-F238E27FC236}">
                  <a16:creationId xmlns:a16="http://schemas.microsoft.com/office/drawing/2014/main" id="{A201E46E-6A0E-409A-8721-4F1C3DE0E97A}"/>
                </a:ext>
              </a:extLst>
            </p:cNvPr>
            <p:cNvSpPr/>
            <p:nvPr/>
          </p:nvSpPr>
          <p:spPr>
            <a:xfrm>
              <a:off x="10669080" y="3058576"/>
              <a:ext cx="244720" cy="137655"/>
            </a:xfrm>
            <a:custGeom>
              <a:avLst/>
              <a:gdLst>
                <a:gd name="connsiteX0" fmla="*/ 235543 w 244719"/>
                <a:gd name="connsiteY0" fmla="*/ 41296 h 137654"/>
                <a:gd name="connsiteX1" fmla="*/ 168245 w 244719"/>
                <a:gd name="connsiteY1" fmla="*/ 9177 h 137654"/>
                <a:gd name="connsiteX2" fmla="*/ 111653 w 244719"/>
                <a:gd name="connsiteY2" fmla="*/ 0 h 137654"/>
                <a:gd name="connsiteX3" fmla="*/ 55062 w 244719"/>
                <a:gd name="connsiteY3" fmla="*/ 9177 h 137654"/>
                <a:gd name="connsiteX4" fmla="*/ 27531 w 244719"/>
                <a:gd name="connsiteY4" fmla="*/ 19883 h 137654"/>
                <a:gd name="connsiteX5" fmla="*/ 27531 w 244719"/>
                <a:gd name="connsiteY5" fmla="*/ 21413 h 137654"/>
                <a:gd name="connsiteX6" fmla="*/ 0 w 244719"/>
                <a:gd name="connsiteY6" fmla="*/ 88711 h 137654"/>
                <a:gd name="connsiteX7" fmla="*/ 70357 w 244719"/>
                <a:gd name="connsiteY7" fmla="*/ 123889 h 137654"/>
                <a:gd name="connsiteX8" fmla="*/ 82593 w 244719"/>
                <a:gd name="connsiteY8" fmla="*/ 137655 h 137654"/>
                <a:gd name="connsiteX9" fmla="*/ 249308 w 244719"/>
                <a:gd name="connsiteY9" fmla="*/ 137655 h 137654"/>
                <a:gd name="connsiteX10" fmla="*/ 249308 w 244719"/>
                <a:gd name="connsiteY10" fmla="*/ 68827 h 137654"/>
                <a:gd name="connsiteX11" fmla="*/ 235543 w 244719"/>
                <a:gd name="connsiteY11" fmla="*/ 41296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719" h="137654">
                  <a:moveTo>
                    <a:pt x="235543" y="41296"/>
                  </a:moveTo>
                  <a:cubicBezTo>
                    <a:pt x="217189" y="26001"/>
                    <a:pt x="192717" y="15295"/>
                    <a:pt x="168245" y="9177"/>
                  </a:cubicBezTo>
                  <a:cubicBezTo>
                    <a:pt x="151420" y="4588"/>
                    <a:pt x="131537" y="0"/>
                    <a:pt x="111653" y="0"/>
                  </a:cubicBezTo>
                  <a:cubicBezTo>
                    <a:pt x="93299" y="0"/>
                    <a:pt x="73416" y="3059"/>
                    <a:pt x="55062" y="9177"/>
                  </a:cubicBezTo>
                  <a:cubicBezTo>
                    <a:pt x="45885" y="12236"/>
                    <a:pt x="36708" y="15295"/>
                    <a:pt x="27531" y="19883"/>
                  </a:cubicBezTo>
                  <a:lnTo>
                    <a:pt x="27531" y="21413"/>
                  </a:lnTo>
                  <a:cubicBezTo>
                    <a:pt x="27531" y="47414"/>
                    <a:pt x="16824" y="71886"/>
                    <a:pt x="0" y="88711"/>
                  </a:cubicBezTo>
                  <a:cubicBezTo>
                    <a:pt x="29060" y="97888"/>
                    <a:pt x="52003" y="110124"/>
                    <a:pt x="70357" y="123889"/>
                  </a:cubicBezTo>
                  <a:cubicBezTo>
                    <a:pt x="74945" y="128478"/>
                    <a:pt x="79534" y="131537"/>
                    <a:pt x="82593" y="137655"/>
                  </a:cubicBezTo>
                  <a:lnTo>
                    <a:pt x="249308" y="137655"/>
                  </a:lnTo>
                  <a:lnTo>
                    <a:pt x="249308" y="68827"/>
                  </a:lnTo>
                  <a:cubicBezTo>
                    <a:pt x="249308" y="58121"/>
                    <a:pt x="244720" y="47414"/>
                    <a:pt x="235543" y="412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8">
              <a:extLst>
                <a:ext uri="{FF2B5EF4-FFF2-40B4-BE49-F238E27FC236}">
                  <a16:creationId xmlns:a16="http://schemas.microsoft.com/office/drawing/2014/main" id="{BE4505D4-C397-4AEB-AA4A-0C5468B2B08E}"/>
                </a:ext>
              </a:extLst>
            </p:cNvPr>
            <p:cNvSpPr/>
            <p:nvPr/>
          </p:nvSpPr>
          <p:spPr>
            <a:xfrm>
              <a:off x="10275999" y="3058576"/>
              <a:ext cx="244720" cy="137655"/>
            </a:xfrm>
            <a:custGeom>
              <a:avLst/>
              <a:gdLst>
                <a:gd name="connsiteX0" fmla="*/ 178951 w 244719"/>
                <a:gd name="connsiteY0" fmla="*/ 123889 h 137654"/>
                <a:gd name="connsiteX1" fmla="*/ 178951 w 244719"/>
                <a:gd name="connsiteY1" fmla="*/ 123889 h 137654"/>
                <a:gd name="connsiteX2" fmla="*/ 249308 w 244719"/>
                <a:gd name="connsiteY2" fmla="*/ 88711 h 137654"/>
                <a:gd name="connsiteX3" fmla="*/ 221777 w 244719"/>
                <a:gd name="connsiteY3" fmla="*/ 21413 h 137654"/>
                <a:gd name="connsiteX4" fmla="*/ 221777 w 244719"/>
                <a:gd name="connsiteY4" fmla="*/ 18354 h 137654"/>
                <a:gd name="connsiteX5" fmla="*/ 194246 w 244719"/>
                <a:gd name="connsiteY5" fmla="*/ 9177 h 137654"/>
                <a:gd name="connsiteX6" fmla="*/ 137655 w 244719"/>
                <a:gd name="connsiteY6" fmla="*/ 0 h 137654"/>
                <a:gd name="connsiteX7" fmla="*/ 81063 w 244719"/>
                <a:gd name="connsiteY7" fmla="*/ 9177 h 137654"/>
                <a:gd name="connsiteX8" fmla="*/ 13765 w 244719"/>
                <a:gd name="connsiteY8" fmla="*/ 41296 h 137654"/>
                <a:gd name="connsiteX9" fmla="*/ 0 w 244719"/>
                <a:gd name="connsiteY9" fmla="*/ 68827 h 137654"/>
                <a:gd name="connsiteX10" fmla="*/ 0 w 244719"/>
                <a:gd name="connsiteY10" fmla="*/ 137655 h 137654"/>
                <a:gd name="connsiteX11" fmla="*/ 165186 w 244719"/>
                <a:gd name="connsiteY11" fmla="*/ 137655 h 137654"/>
                <a:gd name="connsiteX12" fmla="*/ 178951 w 244719"/>
                <a:gd name="connsiteY12" fmla="*/ 123889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719" h="137654">
                  <a:moveTo>
                    <a:pt x="178951" y="123889"/>
                  </a:moveTo>
                  <a:lnTo>
                    <a:pt x="178951" y="123889"/>
                  </a:lnTo>
                  <a:cubicBezTo>
                    <a:pt x="200364" y="108594"/>
                    <a:pt x="224836" y="96358"/>
                    <a:pt x="249308" y="88711"/>
                  </a:cubicBezTo>
                  <a:cubicBezTo>
                    <a:pt x="232484" y="70357"/>
                    <a:pt x="221777" y="47414"/>
                    <a:pt x="221777" y="21413"/>
                  </a:cubicBezTo>
                  <a:cubicBezTo>
                    <a:pt x="221777" y="19883"/>
                    <a:pt x="221777" y="19883"/>
                    <a:pt x="221777" y="18354"/>
                  </a:cubicBezTo>
                  <a:cubicBezTo>
                    <a:pt x="212600" y="15295"/>
                    <a:pt x="203423" y="10706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6824"/>
                    <a:pt x="33649" y="27531"/>
                    <a:pt x="13765" y="41296"/>
                  </a:cubicBezTo>
                  <a:cubicBezTo>
                    <a:pt x="4588" y="4741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165186" y="137655"/>
                  </a:lnTo>
                  <a:cubicBezTo>
                    <a:pt x="169774" y="131537"/>
                    <a:pt x="172833" y="128478"/>
                    <a:pt x="178951" y="12388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Freeform: Shape 36">
            <a:extLst>
              <a:ext uri="{FF2B5EF4-FFF2-40B4-BE49-F238E27FC236}">
                <a16:creationId xmlns:a16="http://schemas.microsoft.com/office/drawing/2014/main" id="{DD03AFBD-585C-42A4-90E7-C3962E1A970E}"/>
              </a:ext>
            </a:extLst>
          </p:cNvPr>
          <p:cNvSpPr/>
          <p:nvPr/>
        </p:nvSpPr>
        <p:spPr>
          <a:xfrm>
            <a:off x="3146826" y="5857875"/>
            <a:ext cx="8582431" cy="1000125"/>
          </a:xfrm>
          <a:custGeom>
            <a:avLst/>
            <a:gdLst>
              <a:gd name="connsiteX0" fmla="*/ 142205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0 w 7137228"/>
              <a:gd name="connsiteY5" fmla="*/ 1000125 h 1000125"/>
              <a:gd name="connsiteX6" fmla="*/ 63480 w 7137228"/>
              <a:gd name="connsiteY6" fmla="*/ 753246 h 1000125"/>
              <a:gd name="connsiteX7" fmla="*/ 124288 w 7137228"/>
              <a:gd name="connsiteY7" fmla="*/ 354808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142205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0" y="1000125"/>
                </a:lnTo>
                <a:lnTo>
                  <a:pt x="63480" y="753246"/>
                </a:lnTo>
                <a:cubicBezTo>
                  <a:pt x="90207" y="622633"/>
                  <a:pt x="110589" y="489708"/>
                  <a:pt x="124288" y="35480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16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!!!!!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российский подход может иметь те же недостатки, что и действующие международные порядки, а с учетом постоянного роста производительности вычислительных систем – уже в краткосрочной перспективе может устареть, и не обеспечивать защиту персональных данных пользователей единой системы.</a:t>
            </a:r>
            <a:endParaRPr lang="en-US" sz="1400" b="1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8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3"/>
          <p:cNvSpPr>
            <a:spLocks noGrp="1"/>
          </p:cNvSpPr>
          <p:nvPr/>
        </p:nvSpPr>
        <p:spPr>
          <a:xfrm>
            <a:off x="371474" y="229409"/>
            <a:ext cx="8286751" cy="905126"/>
          </a:xfrm>
          <a:prstGeom prst="rect">
            <a:avLst/>
          </a:prstGeom>
        </p:spPr>
        <p:txBody>
          <a:bodyPr r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200" b="1" kern="1200" cap="all" baseline="0">
                <a:solidFill>
                  <a:schemeClr val="bg1"/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обезличенные данные тоже имеют атрибуты, относимые к личности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4"/>
          <p:cNvSpPr>
            <a:spLocks noGrp="1"/>
          </p:cNvSpPr>
          <p:nvPr/>
        </p:nvSpPr>
        <p:spPr>
          <a:xfrm>
            <a:off x="371475" y="1322197"/>
            <a:ext cx="6324600" cy="5011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Имперского колледжа Лондона Люк Роше и Ив-Александр де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Монжуа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совместно с Жюльен Хендрикс из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Лёвенского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католического университета (Бельгия) предложили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статистическую модель количественной оценки вероятности того, что человек будет с высокой точностью правильно повторно идентифицирован даже при ограниченном количестве персональных атрибутов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Используя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индекс, дату рождения и пол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сравнивая данные с социально-демографическими данными, авторы смогли идентифицировать лицо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вероятностью 77%,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 указанными атрибутами использовать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обезличенные данные из медицинской карты, то верность повторной идентификации составит 99,8%.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Таким образом, авторы доказывают, что даже наличие ограниченного числа атрибутов позволяет с высокой вероятностью идентифицировать человека.</a:t>
            </a:r>
            <a:endParaRPr lang="en-US" sz="20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FE64A57-6024-47A6-83F8-1CDD3EC32673}"/>
              </a:ext>
            </a:extLst>
          </p:cNvPr>
          <p:cNvSpPr/>
          <p:nvPr/>
        </p:nvSpPr>
        <p:spPr>
          <a:xfrm>
            <a:off x="8104650" y="2180951"/>
            <a:ext cx="2286743" cy="2286740"/>
          </a:xfrm>
          <a:prstGeom prst="ellipse">
            <a:avLst/>
          </a:prstGeom>
          <a:solidFill>
            <a:schemeClr val="bg1">
              <a:alpha val="4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111">
            <a:extLst>
              <a:ext uri="{FF2B5EF4-FFF2-40B4-BE49-F238E27FC236}">
                <a16:creationId xmlns:a16="http://schemas.microsoft.com/office/drawing/2014/main" id="{3D12DC3C-10DB-48BA-BB2B-07EA35DFC65A}"/>
              </a:ext>
            </a:extLst>
          </p:cNvPr>
          <p:cNvSpPr/>
          <p:nvPr/>
        </p:nvSpPr>
        <p:spPr>
          <a:xfrm>
            <a:off x="6810181" y="3047304"/>
            <a:ext cx="2500524" cy="1608049"/>
          </a:xfrm>
          <a:custGeom>
            <a:avLst/>
            <a:gdLst>
              <a:gd name="connsiteX0" fmla="*/ 294430 w 2500524"/>
              <a:gd name="connsiteY0" fmla="*/ 449836 h 1608049"/>
              <a:gd name="connsiteX1" fmla="*/ 588860 w 2500524"/>
              <a:gd name="connsiteY1" fmla="*/ 744266 h 1608049"/>
              <a:gd name="connsiteX2" fmla="*/ 294430 w 2500524"/>
              <a:gd name="connsiteY2" fmla="*/ 1038696 h 1608049"/>
              <a:gd name="connsiteX3" fmla="*/ 0 w 2500524"/>
              <a:gd name="connsiteY3" fmla="*/ 744266 h 1608049"/>
              <a:gd name="connsiteX4" fmla="*/ 294430 w 2500524"/>
              <a:gd name="connsiteY4" fmla="*/ 449836 h 1608049"/>
              <a:gd name="connsiteX5" fmla="*/ 570891 w 2500524"/>
              <a:gd name="connsiteY5" fmla="*/ 844 h 1608049"/>
              <a:gd name="connsiteX6" fmla="*/ 645492 w 2500524"/>
              <a:gd name="connsiteY6" fmla="*/ 21736 h 1608049"/>
              <a:gd name="connsiteX7" fmla="*/ 981636 w 2500524"/>
              <a:gd name="connsiteY7" fmla="*/ 289961 h 1608049"/>
              <a:gd name="connsiteX8" fmla="*/ 1056027 w 2500524"/>
              <a:gd name="connsiteY8" fmla="*/ 893092 h 1608049"/>
              <a:gd name="connsiteX9" fmla="*/ 1099768 w 2500524"/>
              <a:gd name="connsiteY9" fmla="*/ 1248452 h 1608049"/>
              <a:gd name="connsiteX10" fmla="*/ 1430259 w 2500524"/>
              <a:gd name="connsiteY10" fmla="*/ 1239096 h 1608049"/>
              <a:gd name="connsiteX11" fmla="*/ 2428079 w 2500524"/>
              <a:gd name="connsiteY11" fmla="*/ 297731 h 1608049"/>
              <a:gd name="connsiteX12" fmla="*/ 2491856 w 2500524"/>
              <a:gd name="connsiteY12" fmla="*/ 355372 h 1608049"/>
              <a:gd name="connsiteX13" fmla="*/ 1715718 w 2500524"/>
              <a:gd name="connsiteY13" fmla="*/ 1333923 h 1608049"/>
              <a:gd name="connsiteX14" fmla="*/ 766500 w 2500524"/>
              <a:gd name="connsiteY14" fmla="*/ 1463556 h 1608049"/>
              <a:gd name="connsiteX15" fmla="*/ 606611 w 2500524"/>
              <a:gd name="connsiteY15" fmla="*/ 1335984 h 1608049"/>
              <a:gd name="connsiteX16" fmla="*/ 569416 w 2500524"/>
              <a:gd name="connsiteY16" fmla="*/ 1005202 h 1608049"/>
              <a:gd name="connsiteX17" fmla="*/ 505242 w 2500524"/>
              <a:gd name="connsiteY17" fmla="*/ 436324 h 1608049"/>
              <a:gd name="connsiteX18" fmla="*/ 497406 w 2500524"/>
              <a:gd name="connsiteY18" fmla="*/ 430219 h 1608049"/>
              <a:gd name="connsiteX19" fmla="*/ 455351 w 2500524"/>
              <a:gd name="connsiteY19" fmla="*/ 105938 h 1608049"/>
              <a:gd name="connsiteX20" fmla="*/ 503952 w 2500524"/>
              <a:gd name="connsiteY20" fmla="*/ 40131 h 1608049"/>
              <a:gd name="connsiteX21" fmla="*/ 570891 w 2500524"/>
              <a:gd name="connsiteY21" fmla="*/ 844 h 160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00524" h="1608049">
                <a:moveTo>
                  <a:pt x="294430" y="449836"/>
                </a:moveTo>
                <a:cubicBezTo>
                  <a:pt x="457039" y="449836"/>
                  <a:pt x="588860" y="581657"/>
                  <a:pt x="588860" y="744266"/>
                </a:cubicBezTo>
                <a:cubicBezTo>
                  <a:pt x="588860" y="906875"/>
                  <a:pt x="457039" y="1038696"/>
                  <a:pt x="294430" y="1038696"/>
                </a:cubicBezTo>
                <a:cubicBezTo>
                  <a:pt x="131821" y="1038696"/>
                  <a:pt x="0" y="906875"/>
                  <a:pt x="0" y="744266"/>
                </a:cubicBezTo>
                <a:cubicBezTo>
                  <a:pt x="0" y="581657"/>
                  <a:pt x="131821" y="449836"/>
                  <a:pt x="294430" y="449836"/>
                </a:cubicBezTo>
                <a:close/>
                <a:moveTo>
                  <a:pt x="570891" y="844"/>
                </a:moveTo>
                <a:cubicBezTo>
                  <a:pt x="596618" y="-2525"/>
                  <a:pt x="623621" y="4135"/>
                  <a:pt x="645492" y="21736"/>
                </a:cubicBezTo>
                <a:lnTo>
                  <a:pt x="981636" y="289961"/>
                </a:lnTo>
                <a:cubicBezTo>
                  <a:pt x="1166521" y="437196"/>
                  <a:pt x="1199550" y="705025"/>
                  <a:pt x="1056027" y="893092"/>
                </a:cubicBezTo>
                <a:cubicBezTo>
                  <a:pt x="971420" y="1003934"/>
                  <a:pt x="991059" y="1161792"/>
                  <a:pt x="1099768" y="1248452"/>
                </a:cubicBezTo>
                <a:cubicBezTo>
                  <a:pt x="1197566" y="1326153"/>
                  <a:pt x="1337023" y="1322505"/>
                  <a:pt x="1430259" y="1239096"/>
                </a:cubicBezTo>
                <a:lnTo>
                  <a:pt x="2428079" y="297731"/>
                </a:lnTo>
                <a:cubicBezTo>
                  <a:pt x="2466464" y="263400"/>
                  <a:pt x="2522108" y="313271"/>
                  <a:pt x="2491856" y="355372"/>
                </a:cubicBezTo>
                <a:lnTo>
                  <a:pt x="1715718" y="1333923"/>
                </a:lnTo>
                <a:cubicBezTo>
                  <a:pt x="1494433" y="1640205"/>
                  <a:pt x="1061779" y="1699115"/>
                  <a:pt x="766500" y="1463556"/>
                </a:cubicBezTo>
                <a:lnTo>
                  <a:pt x="606611" y="1335984"/>
                </a:lnTo>
                <a:cubicBezTo>
                  <a:pt x="504845" y="1255033"/>
                  <a:pt x="488479" y="1107006"/>
                  <a:pt x="569416" y="1005202"/>
                </a:cubicBezTo>
                <a:cubicBezTo>
                  <a:pt x="708872" y="830535"/>
                  <a:pt x="680207" y="575788"/>
                  <a:pt x="505242" y="436324"/>
                </a:cubicBezTo>
                <a:lnTo>
                  <a:pt x="497406" y="430219"/>
                </a:lnTo>
                <a:cubicBezTo>
                  <a:pt x="398517" y="351329"/>
                  <a:pt x="379671" y="207742"/>
                  <a:pt x="455351" y="105938"/>
                </a:cubicBezTo>
                <a:lnTo>
                  <a:pt x="503952" y="40131"/>
                </a:lnTo>
                <a:cubicBezTo>
                  <a:pt x="520715" y="17613"/>
                  <a:pt x="545164" y="4214"/>
                  <a:pt x="570891" y="844"/>
                </a:cubicBezTo>
                <a:close/>
              </a:path>
            </a:pathLst>
          </a:custGeom>
          <a:solidFill>
            <a:srgbClr val="06395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110">
            <a:extLst>
              <a:ext uri="{FF2B5EF4-FFF2-40B4-BE49-F238E27FC236}">
                <a16:creationId xmlns:a16="http://schemas.microsoft.com/office/drawing/2014/main" id="{6EB7CA10-0B6B-412E-9172-D4E11D5C272F}"/>
              </a:ext>
            </a:extLst>
          </p:cNvPr>
          <p:cNvSpPr/>
          <p:nvPr/>
        </p:nvSpPr>
        <p:spPr>
          <a:xfrm>
            <a:off x="7164139" y="1322197"/>
            <a:ext cx="1870634" cy="2020565"/>
          </a:xfrm>
          <a:custGeom>
            <a:avLst/>
            <a:gdLst>
              <a:gd name="connsiteX0" fmla="*/ 989921 w 1870634"/>
              <a:gd name="connsiteY0" fmla="*/ 123313 h 2020565"/>
              <a:gd name="connsiteX1" fmla="*/ 1036375 w 1870634"/>
              <a:gd name="connsiteY1" fmla="*/ 124454 h 2020565"/>
              <a:gd name="connsiteX2" fmla="*/ 1117350 w 1870634"/>
              <a:gd name="connsiteY2" fmla="*/ 134661 h 2020565"/>
              <a:gd name="connsiteX3" fmla="*/ 1203268 w 1870634"/>
              <a:gd name="connsiteY3" fmla="*/ 248799 h 2020565"/>
              <a:gd name="connsiteX4" fmla="*/ 1135324 w 1870634"/>
              <a:gd name="connsiteY4" fmla="*/ 673664 h 2020565"/>
              <a:gd name="connsiteX5" fmla="*/ 647050 w 1870634"/>
              <a:gd name="connsiteY5" fmla="*/ 1035604 h 2020565"/>
              <a:gd name="connsiteX6" fmla="*/ 359190 w 1870634"/>
              <a:gd name="connsiteY6" fmla="*/ 1249057 h 2020565"/>
              <a:gd name="connsiteX7" fmla="*/ 529677 w 1870634"/>
              <a:gd name="connsiteY7" fmla="*/ 1532005 h 2020565"/>
              <a:gd name="connsiteX8" fmla="*/ 1840370 w 1870634"/>
              <a:gd name="connsiteY8" fmla="*/ 1936901 h 2020565"/>
              <a:gd name="connsiteX9" fmla="*/ 1822755 w 1870634"/>
              <a:gd name="connsiteY9" fmla="*/ 2020241 h 2020565"/>
              <a:gd name="connsiteX10" fmla="*/ 588633 w 1870634"/>
              <a:gd name="connsiteY10" fmla="*/ 1826846 h 2020565"/>
              <a:gd name="connsiteX11" fmla="*/ 8329 w 1870634"/>
              <a:gd name="connsiteY11" fmla="*/ 1064626 h 2020565"/>
              <a:gd name="connsiteX12" fmla="*/ 40593 w 1870634"/>
              <a:gd name="connsiteY12" fmla="*/ 862622 h 2020565"/>
              <a:gd name="connsiteX13" fmla="*/ 310120 w 1870634"/>
              <a:gd name="connsiteY13" fmla="*/ 667097 h 2020565"/>
              <a:gd name="connsiteX14" fmla="*/ 773410 w 1870634"/>
              <a:gd name="connsiteY14" fmla="*/ 330985 h 2020565"/>
              <a:gd name="connsiteX15" fmla="*/ 775027 w 1870634"/>
              <a:gd name="connsiteY15" fmla="*/ 321133 h 2020565"/>
              <a:gd name="connsiteX16" fmla="*/ 989921 w 1870634"/>
              <a:gd name="connsiteY16" fmla="*/ 123313 h 2020565"/>
              <a:gd name="connsiteX17" fmla="*/ 376187 w 1870634"/>
              <a:gd name="connsiteY17" fmla="*/ 0 h 2020565"/>
              <a:gd name="connsiteX18" fmla="*/ 670617 w 1870634"/>
              <a:gd name="connsiteY18" fmla="*/ 294430 h 2020565"/>
              <a:gd name="connsiteX19" fmla="*/ 376187 w 1870634"/>
              <a:gd name="connsiteY19" fmla="*/ 588860 h 2020565"/>
              <a:gd name="connsiteX20" fmla="*/ 81757 w 1870634"/>
              <a:gd name="connsiteY20" fmla="*/ 294430 h 2020565"/>
              <a:gd name="connsiteX21" fmla="*/ 376187 w 1870634"/>
              <a:gd name="connsiteY21" fmla="*/ 0 h 202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70634" h="2020565">
                <a:moveTo>
                  <a:pt x="989921" y="123313"/>
                </a:moveTo>
                <a:cubicBezTo>
                  <a:pt x="1005141" y="122174"/>
                  <a:pt x="1020681" y="122513"/>
                  <a:pt x="1036375" y="124454"/>
                </a:cubicBezTo>
                <a:lnTo>
                  <a:pt x="1117350" y="134661"/>
                </a:lnTo>
                <a:cubicBezTo>
                  <a:pt x="1172981" y="141672"/>
                  <a:pt x="1211805" y="193150"/>
                  <a:pt x="1203268" y="248799"/>
                </a:cubicBezTo>
                <a:lnTo>
                  <a:pt x="1135324" y="673664"/>
                </a:lnTo>
                <a:cubicBezTo>
                  <a:pt x="1098117" y="906733"/>
                  <a:pt x="881436" y="1067910"/>
                  <a:pt x="647050" y="1035604"/>
                </a:cubicBezTo>
                <a:cubicBezTo>
                  <a:pt x="509276" y="1016344"/>
                  <a:pt x="381298" y="1111222"/>
                  <a:pt x="359190" y="1249057"/>
                </a:cubicBezTo>
                <a:cubicBezTo>
                  <a:pt x="339508" y="1372159"/>
                  <a:pt x="411495" y="1491977"/>
                  <a:pt x="529677" y="1532005"/>
                </a:cubicBezTo>
                <a:lnTo>
                  <a:pt x="1840370" y="1936901"/>
                </a:lnTo>
                <a:cubicBezTo>
                  <a:pt x="1890249" y="1953232"/>
                  <a:pt x="1874342" y="2026010"/>
                  <a:pt x="1822755" y="2020241"/>
                </a:cubicBezTo>
                <a:lnTo>
                  <a:pt x="588633" y="1826846"/>
                </a:lnTo>
                <a:cubicBezTo>
                  <a:pt x="213148" y="1784777"/>
                  <a:pt x="-50987" y="1437926"/>
                  <a:pt x="8329" y="1064626"/>
                </a:cubicBezTo>
                <a:lnTo>
                  <a:pt x="40593" y="862622"/>
                </a:lnTo>
                <a:cubicBezTo>
                  <a:pt x="61084" y="734195"/>
                  <a:pt x="181692" y="646683"/>
                  <a:pt x="310120" y="667097"/>
                </a:cubicBezTo>
                <a:cubicBezTo>
                  <a:pt x="530935" y="702243"/>
                  <a:pt x="738270" y="551805"/>
                  <a:pt x="773410" y="330985"/>
                </a:cubicBezTo>
                <a:lnTo>
                  <a:pt x="775027" y="321133"/>
                </a:lnTo>
                <a:cubicBezTo>
                  <a:pt x="792564" y="211633"/>
                  <a:pt x="883381" y="131284"/>
                  <a:pt x="989921" y="123313"/>
                </a:cubicBezTo>
                <a:close/>
                <a:moveTo>
                  <a:pt x="376187" y="0"/>
                </a:moveTo>
                <a:cubicBezTo>
                  <a:pt x="538796" y="0"/>
                  <a:pt x="670617" y="131821"/>
                  <a:pt x="670617" y="294430"/>
                </a:cubicBezTo>
                <a:cubicBezTo>
                  <a:pt x="670617" y="457039"/>
                  <a:pt x="538796" y="588860"/>
                  <a:pt x="376187" y="588860"/>
                </a:cubicBezTo>
                <a:cubicBezTo>
                  <a:pt x="213578" y="588860"/>
                  <a:pt x="81757" y="457039"/>
                  <a:pt x="81757" y="294430"/>
                </a:cubicBezTo>
                <a:cubicBezTo>
                  <a:pt x="81757" y="131821"/>
                  <a:pt x="213578" y="0"/>
                  <a:pt x="37618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109">
            <a:extLst>
              <a:ext uri="{FF2B5EF4-FFF2-40B4-BE49-F238E27FC236}">
                <a16:creationId xmlns:a16="http://schemas.microsoft.com/office/drawing/2014/main" id="{3C8BCC4D-6BBE-4267-A5D5-55797AC7B815}"/>
              </a:ext>
            </a:extLst>
          </p:cNvPr>
          <p:cNvSpPr/>
          <p:nvPr/>
        </p:nvSpPr>
        <p:spPr>
          <a:xfrm>
            <a:off x="8595383" y="708801"/>
            <a:ext cx="1792733" cy="2452801"/>
          </a:xfrm>
          <a:custGeom>
            <a:avLst/>
            <a:gdLst>
              <a:gd name="connsiteX0" fmla="*/ 698057 w 1792733"/>
              <a:gd name="connsiteY0" fmla="*/ 286306 h 2452801"/>
              <a:gd name="connsiteX1" fmla="*/ 912471 w 1792733"/>
              <a:gd name="connsiteY1" fmla="*/ 434025 h 2452801"/>
              <a:gd name="connsiteX2" fmla="*/ 1438777 w 1792733"/>
              <a:gd name="connsiteY2" fmla="*/ 659385 h 2452801"/>
              <a:gd name="connsiteX3" fmla="*/ 1448207 w 1792733"/>
              <a:gd name="connsiteY3" fmla="*/ 655685 h 2452801"/>
              <a:gd name="connsiteX4" fmla="*/ 1751194 w 1792733"/>
              <a:gd name="connsiteY4" fmla="*/ 779207 h 2452801"/>
              <a:gd name="connsiteX5" fmla="*/ 1784331 w 1792733"/>
              <a:gd name="connsiteY5" fmla="*/ 854018 h 2452801"/>
              <a:gd name="connsiteX6" fmla="*/ 1730308 w 1792733"/>
              <a:gd name="connsiteY6" fmla="*/ 986069 h 2452801"/>
              <a:gd name="connsiteX7" fmla="*/ 1331172 w 1792733"/>
              <a:gd name="connsiteY7" fmla="*/ 1145969 h 2452801"/>
              <a:gd name="connsiteX8" fmla="*/ 770143 w 1792733"/>
              <a:gd name="connsiteY8" fmla="*/ 912902 h 2452801"/>
              <a:gd name="connsiteX9" fmla="*/ 439307 w 1792733"/>
              <a:gd name="connsiteY9" fmla="*/ 775507 h 2452801"/>
              <a:gd name="connsiteX10" fmla="*/ 284376 w 1792733"/>
              <a:gd name="connsiteY10" fmla="*/ 1067047 h 2452801"/>
              <a:gd name="connsiteX11" fmla="*/ 609836 w 1792733"/>
              <a:gd name="connsiteY11" fmla="*/ 2399784 h 2452801"/>
              <a:gd name="connsiteX12" fmla="*/ 527700 w 1792733"/>
              <a:gd name="connsiteY12" fmla="*/ 2427119 h 2452801"/>
              <a:gd name="connsiteX13" fmla="*/ 59824 w 1792733"/>
              <a:gd name="connsiteY13" fmla="*/ 1268668 h 2452801"/>
              <a:gd name="connsiteX14" fmla="*/ 416041 w 1792733"/>
              <a:gd name="connsiteY14" fmla="*/ 379252 h 2452801"/>
              <a:gd name="connsiteX15" fmla="*/ 606135 w 1792733"/>
              <a:gd name="connsiteY15" fmla="*/ 303207 h 2452801"/>
              <a:gd name="connsiteX16" fmla="*/ 698057 w 1792733"/>
              <a:gd name="connsiteY16" fmla="*/ 286306 h 2452801"/>
              <a:gd name="connsiteX17" fmla="*/ 1275847 w 1792733"/>
              <a:gd name="connsiteY17" fmla="*/ 0 h 2452801"/>
              <a:gd name="connsiteX18" fmla="*/ 1570277 w 1792733"/>
              <a:gd name="connsiteY18" fmla="*/ 294430 h 2452801"/>
              <a:gd name="connsiteX19" fmla="*/ 1275847 w 1792733"/>
              <a:gd name="connsiteY19" fmla="*/ 588860 h 2452801"/>
              <a:gd name="connsiteX20" fmla="*/ 981417 w 1792733"/>
              <a:gd name="connsiteY20" fmla="*/ 294430 h 2452801"/>
              <a:gd name="connsiteX21" fmla="*/ 1275847 w 1792733"/>
              <a:gd name="connsiteY21" fmla="*/ 0 h 245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2733" h="2452801">
                <a:moveTo>
                  <a:pt x="698057" y="286306"/>
                </a:moveTo>
                <a:cubicBezTo>
                  <a:pt x="789779" y="288030"/>
                  <a:pt x="875986" y="343542"/>
                  <a:pt x="912471" y="434025"/>
                </a:cubicBezTo>
                <a:cubicBezTo>
                  <a:pt x="995489" y="641401"/>
                  <a:pt x="1231410" y="742315"/>
                  <a:pt x="1438777" y="659385"/>
                </a:cubicBezTo>
                <a:lnTo>
                  <a:pt x="1448207" y="655685"/>
                </a:lnTo>
                <a:cubicBezTo>
                  <a:pt x="1565947" y="608620"/>
                  <a:pt x="1699639" y="662981"/>
                  <a:pt x="1751194" y="779207"/>
                </a:cubicBezTo>
                <a:lnTo>
                  <a:pt x="1784331" y="854018"/>
                </a:lnTo>
                <a:cubicBezTo>
                  <a:pt x="1806804" y="905503"/>
                  <a:pt x="1782656" y="965208"/>
                  <a:pt x="1730308" y="986069"/>
                </a:cubicBezTo>
                <a:lnTo>
                  <a:pt x="1331172" y="1145969"/>
                </a:lnTo>
                <a:cubicBezTo>
                  <a:pt x="1111995" y="1233934"/>
                  <a:pt x="862590" y="1130452"/>
                  <a:pt x="770143" y="912902"/>
                </a:cubicBezTo>
                <a:cubicBezTo>
                  <a:pt x="715767" y="784859"/>
                  <a:pt x="568592" y="723509"/>
                  <a:pt x="439307" y="775507"/>
                </a:cubicBezTo>
                <a:cubicBezTo>
                  <a:pt x="323594" y="822059"/>
                  <a:pt x="257761" y="945169"/>
                  <a:pt x="284376" y="1067047"/>
                </a:cubicBezTo>
                <a:lnTo>
                  <a:pt x="609836" y="2399784"/>
                </a:lnTo>
                <a:cubicBezTo>
                  <a:pt x="620059" y="2450858"/>
                  <a:pt x="548939" y="2474596"/>
                  <a:pt x="527700" y="2427119"/>
                </a:cubicBezTo>
                <a:lnTo>
                  <a:pt x="59824" y="1268668"/>
                </a:lnTo>
                <a:cubicBezTo>
                  <a:pt x="-96782" y="924720"/>
                  <a:pt x="65199" y="519935"/>
                  <a:pt x="416041" y="379252"/>
                </a:cubicBezTo>
                <a:lnTo>
                  <a:pt x="606135" y="303207"/>
                </a:lnTo>
                <a:cubicBezTo>
                  <a:pt x="636297" y="291132"/>
                  <a:pt x="667484" y="285731"/>
                  <a:pt x="698057" y="286306"/>
                </a:cubicBezTo>
                <a:close/>
                <a:moveTo>
                  <a:pt x="1275847" y="0"/>
                </a:moveTo>
                <a:cubicBezTo>
                  <a:pt x="1438456" y="0"/>
                  <a:pt x="1570277" y="131821"/>
                  <a:pt x="1570277" y="294430"/>
                </a:cubicBezTo>
                <a:cubicBezTo>
                  <a:pt x="1570277" y="457039"/>
                  <a:pt x="1438456" y="588860"/>
                  <a:pt x="1275847" y="588860"/>
                </a:cubicBezTo>
                <a:cubicBezTo>
                  <a:pt x="1113238" y="588860"/>
                  <a:pt x="981417" y="457039"/>
                  <a:pt x="981417" y="294430"/>
                </a:cubicBezTo>
                <a:cubicBezTo>
                  <a:pt x="981417" y="131821"/>
                  <a:pt x="1113238" y="0"/>
                  <a:pt x="1275847" y="0"/>
                </a:cubicBezTo>
                <a:close/>
              </a:path>
            </a:pathLst>
          </a:custGeom>
          <a:solidFill>
            <a:srgbClr val="3498D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0" name="Freeform: Shape 113">
            <a:extLst>
              <a:ext uri="{FF2B5EF4-FFF2-40B4-BE49-F238E27FC236}">
                <a16:creationId xmlns:a16="http://schemas.microsoft.com/office/drawing/2014/main" id="{EEFD1A53-DCC6-485E-B2BC-5E6DD6C40E13}"/>
              </a:ext>
            </a:extLst>
          </p:cNvPr>
          <p:cNvSpPr/>
          <p:nvPr/>
        </p:nvSpPr>
        <p:spPr>
          <a:xfrm>
            <a:off x="9454120" y="3407776"/>
            <a:ext cx="1906186" cy="1938297"/>
          </a:xfrm>
          <a:custGeom>
            <a:avLst/>
            <a:gdLst>
              <a:gd name="connsiteX0" fmla="*/ 1562115 w 1906186"/>
              <a:gd name="connsiteY0" fmla="*/ 1349437 h 1938297"/>
              <a:gd name="connsiteX1" fmla="*/ 1856545 w 1906186"/>
              <a:gd name="connsiteY1" fmla="*/ 1643867 h 1938297"/>
              <a:gd name="connsiteX2" fmla="*/ 1562115 w 1906186"/>
              <a:gd name="connsiteY2" fmla="*/ 1938297 h 1938297"/>
              <a:gd name="connsiteX3" fmla="*/ 1267685 w 1906186"/>
              <a:gd name="connsiteY3" fmla="*/ 1643867 h 1938297"/>
              <a:gd name="connsiteX4" fmla="*/ 1562115 w 1906186"/>
              <a:gd name="connsiteY4" fmla="*/ 1349437 h 1938297"/>
              <a:gd name="connsiteX5" fmla="*/ 46165 w 1906186"/>
              <a:gd name="connsiteY5" fmla="*/ 136 h 1938297"/>
              <a:gd name="connsiteX6" fmla="*/ 1287690 w 1906186"/>
              <a:gd name="connsiteY6" fmla="*/ 137073 h 1938297"/>
              <a:gd name="connsiteX7" fmla="*/ 1901910 w 1906186"/>
              <a:gd name="connsiteY7" fmla="*/ 871904 h 1938297"/>
              <a:gd name="connsiteX8" fmla="*/ 1879010 w 1906186"/>
              <a:gd name="connsiteY8" fmla="*/ 1075187 h 1938297"/>
              <a:gd name="connsiteX9" fmla="*/ 1618473 w 1906186"/>
              <a:gd name="connsiteY9" fmla="*/ 1282540 h 1938297"/>
              <a:gd name="connsiteX10" fmla="*/ 1170735 w 1906186"/>
              <a:gd name="connsiteY10" fmla="*/ 1639043 h 1938297"/>
              <a:gd name="connsiteX11" fmla="*/ 1169554 w 1906186"/>
              <a:gd name="connsiteY11" fmla="*/ 1649350 h 1938297"/>
              <a:gd name="connsiteX12" fmla="*/ 917196 w 1906186"/>
              <a:gd name="connsiteY12" fmla="*/ 1857483 h 1938297"/>
              <a:gd name="connsiteX13" fmla="*/ 835863 w 1906186"/>
              <a:gd name="connsiteY13" fmla="*/ 1850901 h 1938297"/>
              <a:gd name="connsiteX14" fmla="*/ 745080 w 1906186"/>
              <a:gd name="connsiteY14" fmla="*/ 1740901 h 1938297"/>
              <a:gd name="connsiteX15" fmla="*/ 793334 w 1906186"/>
              <a:gd name="connsiteY15" fmla="*/ 1313548 h 1938297"/>
              <a:gd name="connsiteX16" fmla="*/ 1264336 w 1906186"/>
              <a:gd name="connsiteY16" fmla="*/ 930022 h 1938297"/>
              <a:gd name="connsiteX17" fmla="*/ 1542047 w 1906186"/>
              <a:gd name="connsiteY17" fmla="*/ 703873 h 1938297"/>
              <a:gd name="connsiteX18" fmla="*/ 1358845 w 1906186"/>
              <a:gd name="connsiteY18" fmla="*/ 429048 h 1938297"/>
              <a:gd name="connsiteX19" fmla="*/ 31080 w 1906186"/>
              <a:gd name="connsiteY19" fmla="*/ 84325 h 1938297"/>
              <a:gd name="connsiteX20" fmla="*/ 46165 w 1906186"/>
              <a:gd name="connsiteY20" fmla="*/ 136 h 193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06186" h="1938297">
                <a:moveTo>
                  <a:pt x="1562115" y="1349437"/>
                </a:moveTo>
                <a:cubicBezTo>
                  <a:pt x="1724724" y="1349437"/>
                  <a:pt x="1856545" y="1481258"/>
                  <a:pt x="1856545" y="1643867"/>
                </a:cubicBezTo>
                <a:cubicBezTo>
                  <a:pt x="1856545" y="1806476"/>
                  <a:pt x="1724724" y="1938297"/>
                  <a:pt x="1562115" y="1938297"/>
                </a:cubicBezTo>
                <a:cubicBezTo>
                  <a:pt x="1399506" y="1938297"/>
                  <a:pt x="1267685" y="1806476"/>
                  <a:pt x="1267685" y="1643867"/>
                </a:cubicBezTo>
                <a:cubicBezTo>
                  <a:pt x="1267685" y="1481258"/>
                  <a:pt x="1399506" y="1349437"/>
                  <a:pt x="1562115" y="1349437"/>
                </a:cubicBezTo>
                <a:close/>
                <a:moveTo>
                  <a:pt x="46165" y="136"/>
                </a:moveTo>
                <a:lnTo>
                  <a:pt x="1287690" y="137073"/>
                </a:lnTo>
                <a:cubicBezTo>
                  <a:pt x="1664728" y="162017"/>
                  <a:pt x="1944439" y="496520"/>
                  <a:pt x="1901910" y="871904"/>
                </a:cubicBezTo>
                <a:lnTo>
                  <a:pt x="1879010" y="1075187"/>
                </a:lnTo>
                <a:cubicBezTo>
                  <a:pt x="1864288" y="1204415"/>
                  <a:pt x="1747696" y="1297178"/>
                  <a:pt x="1618473" y="1282540"/>
                </a:cubicBezTo>
                <a:cubicBezTo>
                  <a:pt x="1396467" y="1257596"/>
                  <a:pt x="1196089" y="1417052"/>
                  <a:pt x="1170735" y="1639043"/>
                </a:cubicBezTo>
                <a:lnTo>
                  <a:pt x="1169554" y="1649350"/>
                </a:lnTo>
                <a:cubicBezTo>
                  <a:pt x="1155195" y="1775287"/>
                  <a:pt x="1043602" y="1867271"/>
                  <a:pt x="917196" y="1857483"/>
                </a:cubicBezTo>
                <a:lnTo>
                  <a:pt x="835863" y="1850901"/>
                </a:lnTo>
                <a:cubicBezTo>
                  <a:pt x="779794" y="1846397"/>
                  <a:pt x="738537" y="1796507"/>
                  <a:pt x="745080" y="1740901"/>
                </a:cubicBezTo>
                <a:lnTo>
                  <a:pt x="793334" y="1313548"/>
                </a:lnTo>
                <a:cubicBezTo>
                  <a:pt x="819869" y="1078825"/>
                  <a:pt x="1029244" y="908369"/>
                  <a:pt x="1264336" y="930022"/>
                </a:cubicBezTo>
                <a:cubicBezTo>
                  <a:pt x="1403010" y="942668"/>
                  <a:pt x="1526508" y="842109"/>
                  <a:pt x="1542047" y="703873"/>
                </a:cubicBezTo>
                <a:cubicBezTo>
                  <a:pt x="1555951" y="579929"/>
                  <a:pt x="1478617" y="463780"/>
                  <a:pt x="1358845" y="429048"/>
                </a:cubicBezTo>
                <a:lnTo>
                  <a:pt x="31080" y="84325"/>
                </a:lnTo>
                <a:cubicBezTo>
                  <a:pt x="-18446" y="70033"/>
                  <a:pt x="-5361" y="-3588"/>
                  <a:pt x="46165" y="136"/>
                </a:cubicBezTo>
                <a:close/>
              </a:path>
            </a:pathLst>
          </a:custGeom>
          <a:solidFill>
            <a:srgbClr val="F1C40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1" name="Freeform: Shape 112">
            <a:extLst>
              <a:ext uri="{FF2B5EF4-FFF2-40B4-BE49-F238E27FC236}">
                <a16:creationId xmlns:a16="http://schemas.microsoft.com/office/drawing/2014/main" id="{C8B30DB5-3650-414D-A47B-95E2475F1784}"/>
              </a:ext>
            </a:extLst>
          </p:cNvPr>
          <p:cNvSpPr/>
          <p:nvPr/>
        </p:nvSpPr>
        <p:spPr>
          <a:xfrm>
            <a:off x="8063720" y="3530424"/>
            <a:ext cx="1793748" cy="2429045"/>
          </a:xfrm>
          <a:custGeom>
            <a:avLst/>
            <a:gdLst>
              <a:gd name="connsiteX0" fmla="*/ 498932 w 1793748"/>
              <a:gd name="connsiteY0" fmla="*/ 1840185 h 2429045"/>
              <a:gd name="connsiteX1" fmla="*/ 793362 w 1793748"/>
              <a:gd name="connsiteY1" fmla="*/ 2134615 h 2429045"/>
              <a:gd name="connsiteX2" fmla="*/ 498932 w 1793748"/>
              <a:gd name="connsiteY2" fmla="*/ 2429045 h 2429045"/>
              <a:gd name="connsiteX3" fmla="*/ 204502 w 1793748"/>
              <a:gd name="connsiteY3" fmla="*/ 2134615 h 2429045"/>
              <a:gd name="connsiteX4" fmla="*/ 498932 w 1793748"/>
              <a:gd name="connsiteY4" fmla="*/ 1840185 h 2429045"/>
              <a:gd name="connsiteX5" fmla="*/ 1242076 w 1793748"/>
              <a:gd name="connsiteY5" fmla="*/ 2075 h 2429045"/>
              <a:gd name="connsiteX6" fmla="*/ 1294599 w 1793748"/>
              <a:gd name="connsiteY6" fmla="*/ 26252 h 2429045"/>
              <a:gd name="connsiteX7" fmla="*/ 1739101 w 1793748"/>
              <a:gd name="connsiteY7" fmla="*/ 1193757 h 2429045"/>
              <a:gd name="connsiteX8" fmla="*/ 1365702 w 1793748"/>
              <a:gd name="connsiteY8" fmla="*/ 2075846 h 2429045"/>
              <a:gd name="connsiteX9" fmla="*/ 1174333 w 1793748"/>
              <a:gd name="connsiteY9" fmla="*/ 2148149 h 2429045"/>
              <a:gd name="connsiteX10" fmla="*/ 870891 w 1793748"/>
              <a:gd name="connsiteY10" fmla="*/ 2011236 h 2429045"/>
              <a:gd name="connsiteX11" fmla="*/ 349119 w 1793748"/>
              <a:gd name="connsiteY11" fmla="*/ 1775663 h 2429045"/>
              <a:gd name="connsiteX12" fmla="*/ 339779 w 1793748"/>
              <a:gd name="connsiteY12" fmla="*/ 1779355 h 2429045"/>
              <a:gd name="connsiteX13" fmla="*/ 39156 w 1793748"/>
              <a:gd name="connsiteY13" fmla="*/ 1650134 h 2429045"/>
              <a:gd name="connsiteX14" fmla="*/ 7702 w 1793748"/>
              <a:gd name="connsiteY14" fmla="*/ 1574447 h 2429045"/>
              <a:gd name="connsiteX15" fmla="*/ 64091 w 1793748"/>
              <a:gd name="connsiteY15" fmla="*/ 1443174 h 2429045"/>
              <a:gd name="connsiteX16" fmla="*/ 466478 w 1793748"/>
              <a:gd name="connsiteY16" fmla="*/ 1291083 h 2429045"/>
              <a:gd name="connsiteX17" fmla="*/ 1022612 w 1793748"/>
              <a:gd name="connsiteY17" fmla="*/ 1535168 h 2429045"/>
              <a:gd name="connsiteX18" fmla="*/ 1350636 w 1793748"/>
              <a:gd name="connsiteY18" fmla="*/ 1679157 h 2429045"/>
              <a:gd name="connsiteX19" fmla="*/ 1511344 w 1793748"/>
              <a:gd name="connsiteY19" fmla="*/ 1390460 h 2429045"/>
              <a:gd name="connsiteX20" fmla="*/ 1211955 w 1793748"/>
              <a:gd name="connsiteY20" fmla="*/ 51584 h 2429045"/>
              <a:gd name="connsiteX21" fmla="*/ 1242076 w 1793748"/>
              <a:gd name="connsiteY21" fmla="*/ 2075 h 24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3748" h="2429045">
                <a:moveTo>
                  <a:pt x="498932" y="1840185"/>
                </a:moveTo>
                <a:cubicBezTo>
                  <a:pt x="661541" y="1840185"/>
                  <a:pt x="793362" y="1972006"/>
                  <a:pt x="793362" y="2134615"/>
                </a:cubicBezTo>
                <a:cubicBezTo>
                  <a:pt x="793362" y="2297224"/>
                  <a:pt x="661541" y="2429045"/>
                  <a:pt x="498932" y="2429045"/>
                </a:cubicBezTo>
                <a:cubicBezTo>
                  <a:pt x="336323" y="2429045"/>
                  <a:pt x="204502" y="2297224"/>
                  <a:pt x="204502" y="2134615"/>
                </a:cubicBezTo>
                <a:cubicBezTo>
                  <a:pt x="204502" y="1972006"/>
                  <a:pt x="336323" y="1840185"/>
                  <a:pt x="498932" y="1840185"/>
                </a:cubicBezTo>
                <a:close/>
                <a:moveTo>
                  <a:pt x="1242076" y="2075"/>
                </a:moveTo>
                <a:cubicBezTo>
                  <a:pt x="1261361" y="-3848"/>
                  <a:pt x="1284379" y="2511"/>
                  <a:pt x="1294599" y="26252"/>
                </a:cubicBezTo>
                <a:lnTo>
                  <a:pt x="1739101" y="1193757"/>
                </a:lnTo>
                <a:cubicBezTo>
                  <a:pt x="1889148" y="1540501"/>
                  <a:pt x="1719013" y="1942113"/>
                  <a:pt x="1365702" y="2075846"/>
                </a:cubicBezTo>
                <a:lnTo>
                  <a:pt x="1174333" y="2148149"/>
                </a:lnTo>
                <a:cubicBezTo>
                  <a:pt x="1052921" y="2193992"/>
                  <a:pt x="916707" y="2132663"/>
                  <a:pt x="870891" y="2011236"/>
                </a:cubicBezTo>
                <a:cubicBezTo>
                  <a:pt x="792035" y="1802225"/>
                  <a:pt x="558550" y="1696694"/>
                  <a:pt x="349119" y="1775663"/>
                </a:cubicBezTo>
                <a:lnTo>
                  <a:pt x="339779" y="1779355"/>
                </a:lnTo>
                <a:cubicBezTo>
                  <a:pt x="221187" y="1824275"/>
                  <a:pt x="88232" y="1767048"/>
                  <a:pt x="39156" y="1650134"/>
                </a:cubicBezTo>
                <a:lnTo>
                  <a:pt x="7702" y="1574447"/>
                </a:lnTo>
                <a:cubicBezTo>
                  <a:pt x="-13972" y="1522553"/>
                  <a:pt x="11755" y="1463173"/>
                  <a:pt x="64091" y="1443174"/>
                </a:cubicBezTo>
                <a:lnTo>
                  <a:pt x="466478" y="1291083"/>
                </a:lnTo>
                <a:cubicBezTo>
                  <a:pt x="687363" y="1207602"/>
                  <a:pt x="934769" y="1316004"/>
                  <a:pt x="1022612" y="1535168"/>
                </a:cubicBezTo>
                <a:cubicBezTo>
                  <a:pt x="1074595" y="1664389"/>
                  <a:pt x="1220589" y="1728179"/>
                  <a:pt x="1350636" y="1679157"/>
                </a:cubicBezTo>
                <a:cubicBezTo>
                  <a:pt x="1467554" y="1634955"/>
                  <a:pt x="1535397" y="1513118"/>
                  <a:pt x="1511344" y="1390460"/>
                </a:cubicBezTo>
                <a:lnTo>
                  <a:pt x="1211955" y="51584"/>
                </a:lnTo>
                <a:cubicBezTo>
                  <a:pt x="1207241" y="26201"/>
                  <a:pt x="1222792" y="7997"/>
                  <a:pt x="1242076" y="2075"/>
                </a:cubicBezTo>
                <a:close/>
              </a:path>
            </a:pathLst>
          </a:custGeom>
          <a:solidFill>
            <a:srgbClr val="9B59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4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68963-B8CE-4A8B-893E-3D406C6A5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527" y="630621"/>
            <a:ext cx="8596668" cy="10648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Медицинская документация позволяет выявить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ятрогенный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дефект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C009C-69BE-4343-8E07-36ECD33DC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990666" cy="4245898"/>
          </a:xfrm>
        </p:spPr>
        <p:txBody>
          <a:bodyPr>
            <a:normAutofit/>
          </a:bodyPr>
          <a:lstStyle/>
          <a:p>
            <a:pPr indent="45000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Выемка и осмотр медицинской карты пациента и других документов медицинской организации является наиболее важным следственным действием,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позволяет определить: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какой был определен план лечения;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какие диагностические манипуляции провел врач для установки клинического диагноза;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какое было проведено лечение;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какие лекарства назначались пациенту и т.д.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7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31228"/>
            <a:ext cx="8596668" cy="63272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Минздрав Российской Федерации</a:t>
            </a:r>
          </a:p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(оператор ЕГИСЗ)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большому массиву медицинской информации,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который содержит:</a:t>
            </a: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4400" dirty="0">
                <a:solidFill>
                  <a:srgbClr val="FF0000"/>
                </a:solidFill>
              </a:rPr>
              <a:t>=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Большой массив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медицинских данных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позволяет снизить:</a:t>
            </a:r>
          </a:p>
          <a:p>
            <a:pPr algn="ctr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1) вероятность подлога медицинской документации;</a:t>
            </a:r>
          </a:p>
          <a:p>
            <a:pPr algn="ctr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2) повысить раскрываемость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ятрогенных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преступлений.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866290" y="1145628"/>
            <a:ext cx="0" cy="4624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788276" y="2301766"/>
            <a:ext cx="8355724" cy="12717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медицинских карт пациентов, планы лечения, записи о диагностических мероприятиях, медицинских манипуляциях и т.д. </a:t>
            </a:r>
          </a:p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3972910" y="3888828"/>
            <a:ext cx="2144111" cy="66215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996" y="13663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 сформировать отдельные механизм получения документации</a:t>
            </a:r>
          </a:p>
        </p:txBody>
      </p:sp>
      <p:sp>
        <p:nvSpPr>
          <p:cNvPr id="4" name="Oval 33">
            <a:extLst>
              <a:ext uri="{FF2B5EF4-FFF2-40B4-BE49-F238E27FC236}">
                <a16:creationId xmlns:a16="http://schemas.microsoft.com/office/drawing/2014/main" id="{BB515FC6-6FB4-45EB-9BE6-2F0C9A3B18E6}"/>
              </a:ext>
            </a:extLst>
          </p:cNvPr>
          <p:cNvSpPr/>
          <p:nvPr/>
        </p:nvSpPr>
        <p:spPr>
          <a:xfrm>
            <a:off x="3218911" y="5189131"/>
            <a:ext cx="5680364" cy="9790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ea typeface="宋体"/>
            </a:endParaRPr>
          </a:p>
        </p:txBody>
      </p:sp>
      <p:grpSp>
        <p:nvGrpSpPr>
          <p:cNvPr id="5" name="Group 32">
            <a:extLst>
              <a:ext uri="{FF2B5EF4-FFF2-40B4-BE49-F238E27FC236}">
                <a16:creationId xmlns:a16="http://schemas.microsoft.com/office/drawing/2014/main" id="{05259607-6461-41EC-8523-FCF8BB8AE325}"/>
              </a:ext>
            </a:extLst>
          </p:cNvPr>
          <p:cNvGrpSpPr/>
          <p:nvPr/>
        </p:nvGrpSpPr>
        <p:grpSpPr>
          <a:xfrm>
            <a:off x="3531476" y="1429407"/>
            <a:ext cx="4695168" cy="4608874"/>
            <a:chOff x="3933825" y="1367090"/>
            <a:chExt cx="4324350" cy="4324350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B5217D8-FAF8-4C9B-A7B8-81DE42879E62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</p:grpSpPr>
          <p:sp>
            <p:nvSpPr>
              <p:cNvPr id="10" name="Freeform 527">
                <a:extLst>
                  <a:ext uri="{FF2B5EF4-FFF2-40B4-BE49-F238E27FC236}">
                    <a16:creationId xmlns:a16="http://schemas.microsoft.com/office/drawing/2014/main" id="{5243657C-7322-4CC3-87CF-392B1AF6D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528">
                <a:extLst>
                  <a:ext uri="{FF2B5EF4-FFF2-40B4-BE49-F238E27FC236}">
                    <a16:creationId xmlns:a16="http://schemas.microsoft.com/office/drawing/2014/main" id="{EE17D340-5FA5-455F-A5A9-83322B354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29">
                <a:extLst>
                  <a:ext uri="{FF2B5EF4-FFF2-40B4-BE49-F238E27FC236}">
                    <a16:creationId xmlns:a16="http://schemas.microsoft.com/office/drawing/2014/main" id="{FCC20ED9-F774-45BB-833D-894CCF80E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: Shape 27">
              <a:extLst>
                <a:ext uri="{FF2B5EF4-FFF2-40B4-BE49-F238E27FC236}">
                  <a16:creationId xmlns:a16="http://schemas.microsoft.com/office/drawing/2014/main" id="{1A650C3E-E6CB-48C7-9712-EFBD0C24B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: Shape 28">
              <a:extLst>
                <a:ext uri="{FF2B5EF4-FFF2-40B4-BE49-F238E27FC236}">
                  <a16:creationId xmlns:a16="http://schemas.microsoft.com/office/drawing/2014/main" id="{C27A6603-54C1-4ADD-AB97-320565F14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Freeform: Shape 29">
              <a:extLst>
                <a:ext uri="{FF2B5EF4-FFF2-40B4-BE49-F238E27FC236}">
                  <a16:creationId xmlns:a16="http://schemas.microsoft.com/office/drawing/2014/main" id="{E668472C-7334-43ED-84A7-DEA753852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3C7B0EE-DEDE-4123-A5B3-715EF088D8FA}"/>
              </a:ext>
            </a:extLst>
          </p:cNvPr>
          <p:cNvSpPr txBox="1"/>
          <p:nvPr/>
        </p:nvSpPr>
        <p:spPr>
          <a:xfrm>
            <a:off x="8228295" y="1371976"/>
            <a:ext cx="3516030" cy="34163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Урегулировать вопрос доступа сотрудников созданного отдела к сведениям, составляющим врачебную тайну, а именно внести изменения в законодательство, которое позволили бы им обрабатывать данные электронных медицинских карт, а также быть субъектами, уполномоченными их передавать правоохранительным органам.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5FC23D-E18B-4BD5-9C51-35D877CB7362}"/>
              </a:ext>
            </a:extLst>
          </p:cNvPr>
          <p:cNvSpPr txBox="1"/>
          <p:nvPr/>
        </p:nvSpPr>
        <p:spPr>
          <a:xfrm>
            <a:off x="136882" y="3579345"/>
            <a:ext cx="3531476" cy="286232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Министерстве здравоохранения РФ необходимо создать отдел или наделить полномочиями один из действующих, который будет заниматься повторной идентификацией медицинской документации пациентов по запросам правоохранительных органов или самих пациентов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C2201D-87EC-442B-922D-AE686782F20A}"/>
              </a:ext>
            </a:extLst>
          </p:cNvPr>
          <p:cNvSpPr txBox="1"/>
          <p:nvPr/>
        </p:nvSpPr>
        <p:spPr>
          <a:xfrm>
            <a:off x="238125" y="1474648"/>
            <a:ext cx="3399272" cy="175432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 создать отдельный административный порядок по выемке, осмотру и повторной идентификации медицинской документации из массива обезличенных данных ЕГИСЗ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C197DF-E7A5-4DBA-9FE0-D252A5E6D2AC}"/>
              </a:ext>
            </a:extLst>
          </p:cNvPr>
          <p:cNvSpPr txBox="1"/>
          <p:nvPr/>
        </p:nvSpPr>
        <p:spPr>
          <a:xfrm rot="18900000">
            <a:off x="3596400" y="2479651"/>
            <a:ext cx="279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spc="160" dirty="0">
                <a:solidFill>
                  <a:schemeClr val="bg1"/>
                </a:solidFill>
              </a:rPr>
              <a:t>Отдельный порядок</a:t>
            </a:r>
            <a:endParaRPr lang="en-US" b="1" spc="16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0011D5-A71F-4B89-8542-D32C6F458802}"/>
              </a:ext>
            </a:extLst>
          </p:cNvPr>
          <p:cNvSpPr txBox="1"/>
          <p:nvPr/>
        </p:nvSpPr>
        <p:spPr>
          <a:xfrm>
            <a:off x="4135529" y="4788296"/>
            <a:ext cx="293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spc="160" dirty="0">
                <a:solidFill>
                  <a:schemeClr val="bg2">
                    <a:lumMod val="25000"/>
                  </a:schemeClr>
                </a:solidFill>
              </a:rPr>
              <a:t>Сформировать отдел</a:t>
            </a:r>
            <a:endParaRPr lang="en-US" b="1" spc="16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80E9A-3414-425C-A344-1D8381D5168F}"/>
              </a:ext>
            </a:extLst>
          </p:cNvPr>
          <p:cNvSpPr txBox="1"/>
          <p:nvPr/>
        </p:nvSpPr>
        <p:spPr>
          <a:xfrm>
            <a:off x="4953860" y="3445577"/>
            <a:ext cx="207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AB404D-E647-4392-83F4-4BFC4B9D1732}"/>
              </a:ext>
            </a:extLst>
          </p:cNvPr>
          <p:cNvSpPr txBox="1"/>
          <p:nvPr/>
        </p:nvSpPr>
        <p:spPr>
          <a:xfrm rot="3600000">
            <a:off x="6158249" y="2616400"/>
            <a:ext cx="2295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spc="160" dirty="0">
                <a:solidFill>
                  <a:schemeClr val="bg2">
                    <a:lumMod val="25000"/>
                  </a:schemeClr>
                </a:solidFill>
              </a:rPr>
              <a:t>Урегулировать</a:t>
            </a:r>
            <a:br>
              <a:rPr lang="ru-RU" b="1" spc="16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spc="160" dirty="0">
                <a:solidFill>
                  <a:schemeClr val="bg2">
                    <a:lumMod val="25000"/>
                  </a:schemeClr>
                </a:solidFill>
              </a:rPr>
              <a:t> вопрос доступа</a:t>
            </a:r>
            <a:endParaRPr lang="en-US" b="1" spc="16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C5FBF7-A752-4F45-ABC9-0BE5545C6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7601"/>
            <a:ext cx="8596668" cy="492376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Поэтапная трансформация здравоохранения в цифровое здравоохранение полностью соответствует целям повышения эффективности сферы здравоохранения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управления в здравоохранении,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механизма поддержки врачебных решений,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аналитики данных для улучшения качества, методов оказания медицинской помощи,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персонализированной медицины, ориентированной на предупреждение болезней, а не только на борьбу с ними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9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865" y="18918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Проблема достаточности информации, передаваемой в единую систему в целях расследования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ятрогенных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преступлений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8354" y="5349766"/>
            <a:ext cx="8596668" cy="11750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" name="Freeform: Shape 76">
            <a:extLst>
              <a:ext uri="{FF2B5EF4-FFF2-40B4-BE49-F238E27FC236}">
                <a16:creationId xmlns:a16="http://schemas.microsoft.com/office/drawing/2014/main" id="{5922E625-E7C8-4107-B758-52987B5FCF11}"/>
              </a:ext>
            </a:extLst>
          </p:cNvPr>
          <p:cNvSpPr/>
          <p:nvPr/>
        </p:nvSpPr>
        <p:spPr>
          <a:xfrm>
            <a:off x="289665" y="1574150"/>
            <a:ext cx="9510601" cy="989493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651760" tIns="38100" rIns="18288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документами, позволяющими установить наличие дефектов в оказании медицинской помощи являются карта амбулаторного пациента или карта стационарного пациента, а также иная медицинская документация</a:t>
            </a:r>
            <a:endParaRPr lang="en-US" sz="14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C599375-18E3-4C06-A7E8-D14236A76DEB}"/>
              </a:ext>
            </a:extLst>
          </p:cNvPr>
          <p:cNvSpPr/>
          <p:nvPr/>
        </p:nvSpPr>
        <p:spPr>
          <a:xfrm>
            <a:off x="289665" y="2004190"/>
            <a:ext cx="2291002" cy="698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8288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4400" b="1" dirty="0">
                <a:solidFill>
                  <a:srgbClr val="F1EEEF"/>
                </a:solidFill>
              </a:rPr>
              <a:t>01</a:t>
            </a:r>
            <a:endParaRPr sz="4400" b="1" dirty="0">
              <a:solidFill>
                <a:srgbClr val="F1EEEF"/>
              </a:solidFill>
            </a:endParaRPr>
          </a:p>
        </p:txBody>
      </p:sp>
      <p:pic>
        <p:nvPicPr>
          <p:cNvPr id="18" name="Graphic 41" descr="Users">
            <a:extLst>
              <a:ext uri="{FF2B5EF4-FFF2-40B4-BE49-F238E27FC236}">
                <a16:creationId xmlns:a16="http://schemas.microsoft.com/office/drawing/2014/main" id="{39DBA913-2A7F-4837-BC9D-C59B12632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912" y="2040787"/>
            <a:ext cx="619020" cy="619020"/>
          </a:xfrm>
          <a:prstGeom prst="rect">
            <a:avLst/>
          </a:prstGeom>
        </p:spPr>
      </p:pic>
      <p:sp>
        <p:nvSpPr>
          <p:cNvPr id="19" name="Freeform: Shape 77">
            <a:extLst>
              <a:ext uri="{FF2B5EF4-FFF2-40B4-BE49-F238E27FC236}">
                <a16:creationId xmlns:a16="http://schemas.microsoft.com/office/drawing/2014/main" id="{D6798457-A2A5-4584-83F5-D5B055731D9C}"/>
              </a:ext>
            </a:extLst>
          </p:cNvPr>
          <p:cNvSpPr/>
          <p:nvPr/>
        </p:nvSpPr>
        <p:spPr>
          <a:xfrm>
            <a:off x="289665" y="2824493"/>
            <a:ext cx="9510601" cy="989493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651760" tIns="38100" rIns="18288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Однако, в соответствии с положениями п.п. 13, 14, 22, 25 Постановления о единой системе в ЕГИСЗ тот объем, который передается, является недостаточным.  </a:t>
            </a:r>
            <a:endParaRPr lang="en-US" sz="14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7A47F55-C333-49E7-BB94-40224EE763C8}"/>
              </a:ext>
            </a:extLst>
          </p:cNvPr>
          <p:cNvSpPr/>
          <p:nvPr/>
        </p:nvSpPr>
        <p:spPr>
          <a:xfrm>
            <a:off x="289665" y="3254533"/>
            <a:ext cx="2291002" cy="698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8288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4400" b="1" dirty="0">
                <a:solidFill>
                  <a:srgbClr val="F1EEEF"/>
                </a:solidFill>
              </a:rPr>
              <a:t>02</a:t>
            </a:r>
            <a:endParaRPr sz="4400" b="1" dirty="0">
              <a:solidFill>
                <a:srgbClr val="F1EEEF"/>
              </a:solidFill>
            </a:endParaRPr>
          </a:p>
        </p:txBody>
      </p:sp>
      <p:pic>
        <p:nvPicPr>
          <p:cNvPr id="21" name="Graphic 72" descr="Chat">
            <a:extLst>
              <a:ext uri="{FF2B5EF4-FFF2-40B4-BE49-F238E27FC236}">
                <a16:creationId xmlns:a16="http://schemas.microsoft.com/office/drawing/2014/main" id="{CD6491A9-183F-4F40-9736-19B0CBB78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80912" y="3294795"/>
            <a:ext cx="619020" cy="619020"/>
          </a:xfrm>
          <a:prstGeom prst="rect">
            <a:avLst/>
          </a:prstGeom>
        </p:spPr>
      </p:pic>
      <p:sp>
        <p:nvSpPr>
          <p:cNvPr id="22" name="Freeform: Shape 78">
            <a:extLst>
              <a:ext uri="{FF2B5EF4-FFF2-40B4-BE49-F238E27FC236}">
                <a16:creationId xmlns:a16="http://schemas.microsoft.com/office/drawing/2014/main" id="{0EAB7B55-F3F3-4CBF-940E-5785A408EC95}"/>
              </a:ext>
            </a:extLst>
          </p:cNvPr>
          <p:cNvSpPr/>
          <p:nvPr/>
        </p:nvSpPr>
        <p:spPr>
          <a:xfrm>
            <a:off x="289665" y="4074836"/>
            <a:ext cx="9510601" cy="989493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651760" tIns="38100" rIns="182880" bIns="38100" anchor="ctr">
            <a:noAutofit/>
          </a:bodyPr>
          <a:lstStyle/>
          <a:p>
            <a:r>
              <a:rPr lang="ru-RU" sz="1400" dirty="0"/>
              <a:t>Для проведения полной и объективной проверки помимо медицинской карты</a:t>
            </a:r>
          </a:p>
          <a:p>
            <a:r>
              <a:rPr lang="ru-RU" sz="1400" dirty="0"/>
              <a:t>пациента требуется получение сопутствующей медицинской документации, в том числе, документации из различных структурных подразделений медицинской организации.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153F44B-61F4-4785-B7DF-5748D444D708}"/>
              </a:ext>
            </a:extLst>
          </p:cNvPr>
          <p:cNvSpPr/>
          <p:nvPr/>
        </p:nvSpPr>
        <p:spPr>
          <a:xfrm>
            <a:off x="310686" y="4441813"/>
            <a:ext cx="2291002" cy="698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8288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4400" b="1" dirty="0">
                <a:solidFill>
                  <a:srgbClr val="F1EEEF"/>
                </a:solidFill>
              </a:rPr>
              <a:t>03</a:t>
            </a:r>
            <a:endParaRPr sz="4400" b="1" dirty="0">
              <a:solidFill>
                <a:srgbClr val="F1EEEF"/>
              </a:solidFill>
            </a:endParaRPr>
          </a:p>
        </p:txBody>
      </p:sp>
      <p:pic>
        <p:nvPicPr>
          <p:cNvPr id="28" name="Graphic 72" descr="Chat">
            <a:extLst>
              <a:ext uri="{FF2B5EF4-FFF2-40B4-BE49-F238E27FC236}">
                <a16:creationId xmlns:a16="http://schemas.microsoft.com/office/drawing/2014/main" id="{CD6491A9-183F-4F40-9736-19B0CBB78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7698" y="4445678"/>
            <a:ext cx="619020" cy="619020"/>
          </a:xfrm>
          <a:prstGeom prst="rect">
            <a:avLst/>
          </a:prstGeom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1145045" y="5652814"/>
            <a:ext cx="8596668" cy="10422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расширить список передаваемых документов, а также законодательно закрепить, что информация, содержащаяся в документе, передается в полном объеме, а не только в значимой его части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13" y="325820"/>
            <a:ext cx="7089811" cy="13208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Усиленная квалифицированная электронная подпись (п.4 ст.5 63-ФЗ)</a:t>
            </a:r>
          </a:p>
        </p:txBody>
      </p:sp>
      <p:sp>
        <p:nvSpPr>
          <p:cNvPr id="4" name="Oval 31">
            <a:extLst>
              <a:ext uri="{FF2B5EF4-FFF2-40B4-BE49-F238E27FC236}">
                <a16:creationId xmlns:a16="http://schemas.microsoft.com/office/drawing/2014/main" id="{271F78D1-1ECB-4EF8-93C8-6A6D1081E0C4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4154523B-8627-40BA-83D5-B14B00A4E84F}"/>
              </a:ext>
            </a:extLst>
          </p:cNvPr>
          <p:cNvSpPr>
            <a:spLocks/>
          </p:cNvSpPr>
          <p:nvPr/>
        </p:nvSpPr>
        <p:spPr bwMode="auto">
          <a:xfrm>
            <a:off x="6096000" y="1292225"/>
            <a:ext cx="2111375" cy="2346325"/>
          </a:xfrm>
          <a:custGeom>
            <a:avLst/>
            <a:gdLst>
              <a:gd name="T0" fmla="*/ 552 w 3544"/>
              <a:gd name="T1" fmla="*/ 0 h 3925"/>
              <a:gd name="T2" fmla="*/ 3544 w 3544"/>
              <a:gd name="T3" fmla="*/ 2149 h 3925"/>
              <a:gd name="T4" fmla="*/ 0 w 3544"/>
              <a:gd name="T5" fmla="*/ 3925 h 3925"/>
              <a:gd name="T6" fmla="*/ 552 w 3544"/>
              <a:gd name="T7" fmla="*/ 0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44" h="3925">
                <a:moveTo>
                  <a:pt x="552" y="0"/>
                </a:moveTo>
                <a:cubicBezTo>
                  <a:pt x="1842" y="181"/>
                  <a:pt x="2960" y="985"/>
                  <a:pt x="3544" y="2149"/>
                </a:cubicBezTo>
                <a:lnTo>
                  <a:pt x="0" y="3925"/>
                </a:lnTo>
                <a:lnTo>
                  <a:pt x="55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C190AF8B-60C0-4756-94CC-A6E710430690}"/>
              </a:ext>
            </a:extLst>
          </p:cNvPr>
          <p:cNvSpPr>
            <a:spLocks/>
          </p:cNvSpPr>
          <p:nvPr/>
        </p:nvSpPr>
        <p:spPr bwMode="auto">
          <a:xfrm>
            <a:off x="6096000" y="3227388"/>
            <a:ext cx="2459038" cy="2098675"/>
          </a:xfrm>
          <a:custGeom>
            <a:avLst/>
            <a:gdLst>
              <a:gd name="T0" fmla="*/ 3903 w 4130"/>
              <a:gd name="T1" fmla="*/ 0 h 3509"/>
              <a:gd name="T2" fmla="*/ 2784 w 4130"/>
              <a:gd name="T3" fmla="*/ 3509 h 3509"/>
              <a:gd name="T4" fmla="*/ 0 w 4130"/>
              <a:gd name="T5" fmla="*/ 688 h 3509"/>
              <a:gd name="T6" fmla="*/ 3903 w 4130"/>
              <a:gd name="T7" fmla="*/ 0 h 3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30" h="3509">
                <a:moveTo>
                  <a:pt x="3903" y="0"/>
                </a:moveTo>
                <a:cubicBezTo>
                  <a:pt x="4130" y="1282"/>
                  <a:pt x="3711" y="2594"/>
                  <a:pt x="2784" y="3509"/>
                </a:cubicBezTo>
                <a:lnTo>
                  <a:pt x="0" y="688"/>
                </a:lnTo>
                <a:lnTo>
                  <a:pt x="3903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21914DC1-8A59-4CE2-BDA1-E76EFB9DA4D0}"/>
              </a:ext>
            </a:extLst>
          </p:cNvPr>
          <p:cNvSpPr>
            <a:spLocks/>
          </p:cNvSpPr>
          <p:nvPr/>
        </p:nvSpPr>
        <p:spPr bwMode="auto">
          <a:xfrm>
            <a:off x="5010150" y="3638550"/>
            <a:ext cx="2193925" cy="2462213"/>
          </a:xfrm>
          <a:custGeom>
            <a:avLst/>
            <a:gdLst>
              <a:gd name="T0" fmla="*/ 3683 w 3683"/>
              <a:gd name="T1" fmla="*/ 3499 h 4118"/>
              <a:gd name="T2" fmla="*/ 0 w 3683"/>
              <a:gd name="T3" fmla="*/ 3519 h 4118"/>
              <a:gd name="T4" fmla="*/ 1822 w 3683"/>
              <a:gd name="T5" fmla="*/ 0 h 4118"/>
              <a:gd name="T6" fmla="*/ 3683 w 3683"/>
              <a:gd name="T7" fmla="*/ 3499 h 4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3" h="4118">
                <a:moveTo>
                  <a:pt x="3683" y="3499"/>
                </a:moveTo>
                <a:cubicBezTo>
                  <a:pt x="2533" y="4110"/>
                  <a:pt x="1156" y="4118"/>
                  <a:pt x="0" y="3519"/>
                </a:cubicBezTo>
                <a:lnTo>
                  <a:pt x="1822" y="0"/>
                </a:lnTo>
                <a:lnTo>
                  <a:pt x="3683" y="349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915812A2-76A6-4711-9A01-D2449D9D89AE}"/>
              </a:ext>
            </a:extLst>
          </p:cNvPr>
          <p:cNvSpPr>
            <a:spLocks/>
          </p:cNvSpPr>
          <p:nvPr/>
        </p:nvSpPr>
        <p:spPr bwMode="auto">
          <a:xfrm>
            <a:off x="3641725" y="3252788"/>
            <a:ext cx="2454275" cy="2090738"/>
          </a:xfrm>
          <a:custGeom>
            <a:avLst/>
            <a:gdLst>
              <a:gd name="T0" fmla="*/ 1369 w 4122"/>
              <a:gd name="T1" fmla="*/ 3497 h 3497"/>
              <a:gd name="T2" fmla="*/ 212 w 4122"/>
              <a:gd name="T3" fmla="*/ 0 h 3497"/>
              <a:gd name="T4" fmla="*/ 4122 w 4122"/>
              <a:gd name="T5" fmla="*/ 646 h 3497"/>
              <a:gd name="T6" fmla="*/ 1369 w 4122"/>
              <a:gd name="T7" fmla="*/ 3497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2" h="3497">
                <a:moveTo>
                  <a:pt x="1369" y="3497"/>
                </a:moveTo>
                <a:cubicBezTo>
                  <a:pt x="433" y="2592"/>
                  <a:pt x="0" y="1285"/>
                  <a:pt x="212" y="0"/>
                </a:cubicBezTo>
                <a:lnTo>
                  <a:pt x="4122" y="646"/>
                </a:lnTo>
                <a:lnTo>
                  <a:pt x="1369" y="349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D71C8766-CCA3-4F33-845B-AF30C7325B8F}"/>
              </a:ext>
            </a:extLst>
          </p:cNvPr>
          <p:cNvSpPr>
            <a:spLocks/>
          </p:cNvSpPr>
          <p:nvPr/>
        </p:nvSpPr>
        <p:spPr bwMode="auto">
          <a:xfrm>
            <a:off x="3975100" y="1296988"/>
            <a:ext cx="2120900" cy="2341563"/>
          </a:xfrm>
          <a:custGeom>
            <a:avLst/>
            <a:gdLst>
              <a:gd name="T0" fmla="*/ 0 w 3562"/>
              <a:gd name="T1" fmla="*/ 2181 h 3919"/>
              <a:gd name="T2" fmla="*/ 2969 w 3562"/>
              <a:gd name="T3" fmla="*/ 0 h 3919"/>
              <a:gd name="T4" fmla="*/ 3562 w 3562"/>
              <a:gd name="T5" fmla="*/ 3919 h 3919"/>
              <a:gd name="T6" fmla="*/ 0 w 3562"/>
              <a:gd name="T7" fmla="*/ 2181 h 3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2" h="3919">
                <a:moveTo>
                  <a:pt x="0" y="2181"/>
                </a:moveTo>
                <a:cubicBezTo>
                  <a:pt x="571" y="1011"/>
                  <a:pt x="1681" y="195"/>
                  <a:pt x="2969" y="0"/>
                </a:cubicBezTo>
                <a:lnTo>
                  <a:pt x="3562" y="3919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: Shape 43">
            <a:extLst>
              <a:ext uri="{FF2B5EF4-FFF2-40B4-BE49-F238E27FC236}">
                <a16:creationId xmlns:a16="http://schemas.microsoft.com/office/drawing/2014/main" id="{C7A18329-206F-4A77-A632-F029980A0790}"/>
              </a:ext>
            </a:extLst>
          </p:cNvPr>
          <p:cNvSpPr>
            <a:spLocks/>
          </p:cNvSpPr>
          <p:nvPr/>
        </p:nvSpPr>
        <p:spPr bwMode="auto">
          <a:xfrm>
            <a:off x="6343776" y="1292225"/>
            <a:ext cx="1863599" cy="1544003"/>
          </a:xfrm>
          <a:custGeom>
            <a:avLst/>
            <a:gdLst>
              <a:gd name="connsiteX0" fmla="*/ 81084 w 1863599"/>
              <a:gd name="connsiteY0" fmla="*/ 0 h 1544003"/>
              <a:gd name="connsiteX1" fmla="*/ 1863599 w 1863599"/>
              <a:gd name="connsiteY1" fmla="*/ 1284650 h 1544003"/>
              <a:gd name="connsiteX2" fmla="*/ 1347819 w 1863599"/>
              <a:gd name="connsiteY2" fmla="*/ 1544003 h 1544003"/>
              <a:gd name="connsiteX3" fmla="*/ 1324195 w 1863599"/>
              <a:gd name="connsiteY3" fmla="*/ 1494961 h 1544003"/>
              <a:gd name="connsiteX4" fmla="*/ 112516 w 1863599"/>
              <a:gd name="connsiteY4" fmla="*/ 595684 h 1544003"/>
              <a:gd name="connsiteX5" fmla="*/ 0 w 1863599"/>
              <a:gd name="connsiteY5" fmla="*/ 578512 h 15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599" h="1544003">
                <a:moveTo>
                  <a:pt x="81084" y="0"/>
                </a:moveTo>
                <a:cubicBezTo>
                  <a:pt x="849615" y="108200"/>
                  <a:pt x="1515675" y="588823"/>
                  <a:pt x="1863599" y="1284650"/>
                </a:cubicBezTo>
                <a:lnTo>
                  <a:pt x="1347819" y="1544003"/>
                </a:lnTo>
                <a:lnTo>
                  <a:pt x="1324195" y="1494961"/>
                </a:lnTo>
                <a:cubicBezTo>
                  <a:pt x="1076502" y="1039001"/>
                  <a:pt x="636216" y="702848"/>
                  <a:pt x="112516" y="595684"/>
                </a:cubicBezTo>
                <a:lnTo>
                  <a:pt x="0" y="57851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: Shape 44">
            <a:extLst>
              <a:ext uri="{FF2B5EF4-FFF2-40B4-BE49-F238E27FC236}">
                <a16:creationId xmlns:a16="http://schemas.microsoft.com/office/drawing/2014/main" id="{74191DA4-AD21-4A44-9A8D-0847F29412B8}"/>
              </a:ext>
            </a:extLst>
          </p:cNvPr>
          <p:cNvSpPr>
            <a:spLocks/>
          </p:cNvSpPr>
          <p:nvPr/>
        </p:nvSpPr>
        <p:spPr bwMode="auto">
          <a:xfrm>
            <a:off x="7348658" y="3227388"/>
            <a:ext cx="1107301" cy="2098675"/>
          </a:xfrm>
          <a:custGeom>
            <a:avLst/>
            <a:gdLst>
              <a:gd name="connsiteX0" fmla="*/ 1071223 w 1107301"/>
              <a:gd name="connsiteY0" fmla="*/ 0 h 2098675"/>
              <a:gd name="connsiteX1" fmla="*/ 404961 w 1107301"/>
              <a:gd name="connsiteY1" fmla="*/ 2098675 h 2098675"/>
              <a:gd name="connsiteX2" fmla="*/ 0 w 1107301"/>
              <a:gd name="connsiteY2" fmla="*/ 1686489 h 2098675"/>
              <a:gd name="connsiteX3" fmla="*/ 11467 w 1107301"/>
              <a:gd name="connsiteY3" fmla="*/ 1676067 h 2098675"/>
              <a:gd name="connsiteX4" fmla="*/ 535084 w 1107301"/>
              <a:gd name="connsiteY4" fmla="*/ 411942 h 2098675"/>
              <a:gd name="connsiteX5" fmla="*/ 525854 w 1107301"/>
              <a:gd name="connsiteY5" fmla="*/ 229156 h 2098675"/>
              <a:gd name="connsiteX6" fmla="*/ 506151 w 1107301"/>
              <a:gd name="connsiteY6" fmla="*/ 100056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01" h="2098675">
                <a:moveTo>
                  <a:pt x="1071223" y="0"/>
                </a:moveTo>
                <a:cubicBezTo>
                  <a:pt x="1206381" y="766743"/>
                  <a:pt x="956905" y="1551429"/>
                  <a:pt x="404961" y="2098675"/>
                </a:cubicBezTo>
                <a:lnTo>
                  <a:pt x="0" y="1686489"/>
                </a:lnTo>
                <a:lnTo>
                  <a:pt x="11467" y="1676067"/>
                </a:lnTo>
                <a:cubicBezTo>
                  <a:pt x="334984" y="1352549"/>
                  <a:pt x="535084" y="905614"/>
                  <a:pt x="535084" y="411942"/>
                </a:cubicBezTo>
                <a:cubicBezTo>
                  <a:pt x="535084" y="350233"/>
                  <a:pt x="531958" y="289254"/>
                  <a:pt x="525854" y="229156"/>
                </a:cubicBezTo>
                <a:lnTo>
                  <a:pt x="506151" y="10005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: Shape 45">
            <a:extLst>
              <a:ext uri="{FF2B5EF4-FFF2-40B4-BE49-F238E27FC236}">
                <a16:creationId xmlns:a16="http://schemas.microsoft.com/office/drawing/2014/main" id="{1286D3BF-DAAD-4DCA-A900-1F196EC921A0}"/>
              </a:ext>
            </a:extLst>
          </p:cNvPr>
          <p:cNvSpPr>
            <a:spLocks/>
          </p:cNvSpPr>
          <p:nvPr/>
        </p:nvSpPr>
        <p:spPr bwMode="auto">
          <a:xfrm>
            <a:off x="5010150" y="5218695"/>
            <a:ext cx="2193925" cy="789278"/>
          </a:xfrm>
          <a:custGeom>
            <a:avLst/>
            <a:gdLst>
              <a:gd name="connsiteX0" fmla="*/ 1922645 w 2193925"/>
              <a:gd name="connsiteY0" fmla="*/ 0 h 789278"/>
              <a:gd name="connsiteX1" fmla="*/ 2193925 w 2193925"/>
              <a:gd name="connsiteY1" fmla="*/ 511959 h 789278"/>
              <a:gd name="connsiteX2" fmla="*/ 0 w 2193925"/>
              <a:gd name="connsiteY2" fmla="*/ 523917 h 789278"/>
              <a:gd name="connsiteX3" fmla="*/ 266035 w 2193925"/>
              <a:gd name="connsiteY3" fmla="*/ 8181 h 789278"/>
              <a:gd name="connsiteX4" fmla="*/ 389979 w 2193925"/>
              <a:gd name="connsiteY4" fmla="*/ 67888 h 789278"/>
              <a:gd name="connsiteX5" fmla="*/ 1085849 w 2193925"/>
              <a:gd name="connsiteY5" fmla="*/ 208377 h 789278"/>
              <a:gd name="connsiteX6" fmla="*/ 1781719 w 2193925"/>
              <a:gd name="connsiteY6" fmla="*/ 67888 h 7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925" h="789278">
                <a:moveTo>
                  <a:pt x="1922645" y="0"/>
                </a:moveTo>
                <a:lnTo>
                  <a:pt x="2193925" y="511959"/>
                </a:lnTo>
                <a:cubicBezTo>
                  <a:pt x="1508882" y="877285"/>
                  <a:pt x="688617" y="882068"/>
                  <a:pt x="0" y="523917"/>
                </a:cubicBezTo>
                <a:lnTo>
                  <a:pt x="266035" y="8181"/>
                </a:lnTo>
                <a:lnTo>
                  <a:pt x="389979" y="67888"/>
                </a:lnTo>
                <a:cubicBezTo>
                  <a:pt x="603862" y="158352"/>
                  <a:pt x="839014" y="208377"/>
                  <a:pt x="1085849" y="208377"/>
                </a:cubicBezTo>
                <a:cubicBezTo>
                  <a:pt x="1332685" y="208377"/>
                  <a:pt x="1567837" y="158352"/>
                  <a:pt x="1781719" y="67888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Freeform: Shape 46">
            <a:extLst>
              <a:ext uri="{FF2B5EF4-FFF2-40B4-BE49-F238E27FC236}">
                <a16:creationId xmlns:a16="http://schemas.microsoft.com/office/drawing/2014/main" id="{05706B51-6EB4-4408-A3F1-53077D514A54}"/>
              </a:ext>
            </a:extLst>
          </p:cNvPr>
          <p:cNvSpPr>
            <a:spLocks/>
          </p:cNvSpPr>
          <p:nvPr/>
        </p:nvSpPr>
        <p:spPr bwMode="auto">
          <a:xfrm>
            <a:off x="3736449" y="3252788"/>
            <a:ext cx="1121126" cy="2090738"/>
          </a:xfrm>
          <a:custGeom>
            <a:avLst/>
            <a:gdLst>
              <a:gd name="connsiteX0" fmla="*/ 31503 w 1121126"/>
              <a:gd name="connsiteY0" fmla="*/ 0 h 2090738"/>
              <a:gd name="connsiteX1" fmla="*/ 597797 w 1121126"/>
              <a:gd name="connsiteY1" fmla="*/ 93948 h 2090738"/>
              <a:gd name="connsiteX2" fmla="*/ 581038 w 1121126"/>
              <a:gd name="connsiteY2" fmla="*/ 203756 h 2090738"/>
              <a:gd name="connsiteX3" fmla="*/ 571808 w 1121126"/>
              <a:gd name="connsiteY3" fmla="*/ 386542 h 2090738"/>
              <a:gd name="connsiteX4" fmla="*/ 1095426 w 1121126"/>
              <a:gd name="connsiteY4" fmla="*/ 1650667 h 2090738"/>
              <a:gd name="connsiteX5" fmla="*/ 1121126 w 1121126"/>
              <a:gd name="connsiteY5" fmla="*/ 1674025 h 2090738"/>
              <a:gd name="connsiteX6" fmla="*/ 720391 w 1121126"/>
              <a:gd name="connsiteY6" fmla="*/ 2090738 h 2090738"/>
              <a:gd name="connsiteX7" fmla="*/ 31503 w 1121126"/>
              <a:gd name="connsiteY7" fmla="*/ 0 h 209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126" h="2090738">
                <a:moveTo>
                  <a:pt x="31503" y="0"/>
                </a:moveTo>
                <a:lnTo>
                  <a:pt x="597797" y="93948"/>
                </a:lnTo>
                <a:lnTo>
                  <a:pt x="581038" y="203756"/>
                </a:lnTo>
                <a:cubicBezTo>
                  <a:pt x="574935" y="263854"/>
                  <a:pt x="571808" y="324833"/>
                  <a:pt x="571808" y="386542"/>
                </a:cubicBezTo>
                <a:cubicBezTo>
                  <a:pt x="571808" y="880214"/>
                  <a:pt x="771908" y="1327149"/>
                  <a:pt x="1095426" y="1650667"/>
                </a:cubicBezTo>
                <a:lnTo>
                  <a:pt x="1121126" y="1674025"/>
                </a:lnTo>
                <a:lnTo>
                  <a:pt x="720391" y="2090738"/>
                </a:lnTo>
                <a:cubicBezTo>
                  <a:pt x="163088" y="1549669"/>
                  <a:pt x="-94724" y="768258"/>
                  <a:pt x="3150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Freeform: Shape 47">
            <a:extLst>
              <a:ext uri="{FF2B5EF4-FFF2-40B4-BE49-F238E27FC236}">
                <a16:creationId xmlns:a16="http://schemas.microsoft.com/office/drawing/2014/main" id="{29F4A293-878F-4398-ACE3-AD162CC0EBB8}"/>
              </a:ext>
            </a:extLst>
          </p:cNvPr>
          <p:cNvSpPr>
            <a:spLocks/>
          </p:cNvSpPr>
          <p:nvPr/>
        </p:nvSpPr>
        <p:spPr bwMode="auto">
          <a:xfrm>
            <a:off x="3975101" y="1296988"/>
            <a:ext cx="1854753" cy="1556301"/>
          </a:xfrm>
          <a:custGeom>
            <a:avLst/>
            <a:gdLst>
              <a:gd name="connsiteX0" fmla="*/ 1767814 w 1854753"/>
              <a:gd name="connsiteY0" fmla="*/ 0 h 1556301"/>
              <a:gd name="connsiteX1" fmla="*/ 1854753 w 1854753"/>
              <a:gd name="connsiteY1" fmla="*/ 576552 h 1556301"/>
              <a:gd name="connsiteX2" fmla="*/ 1760607 w 1854753"/>
              <a:gd name="connsiteY2" fmla="*/ 590921 h 1556301"/>
              <a:gd name="connsiteX3" fmla="*/ 548928 w 1854753"/>
              <a:gd name="connsiteY3" fmla="*/ 1490198 h 1556301"/>
              <a:gd name="connsiteX4" fmla="*/ 517085 w 1854753"/>
              <a:gd name="connsiteY4" fmla="*/ 1556301 h 1556301"/>
              <a:gd name="connsiteX5" fmla="*/ 0 w 1854753"/>
              <a:gd name="connsiteY5" fmla="*/ 1303126 h 1556301"/>
              <a:gd name="connsiteX6" fmla="*/ 1767814 w 1854753"/>
              <a:gd name="connsiteY6" fmla="*/ 0 h 155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753" h="1556301">
                <a:moveTo>
                  <a:pt x="1767814" y="0"/>
                </a:moveTo>
                <a:lnTo>
                  <a:pt x="1854753" y="576552"/>
                </a:lnTo>
                <a:lnTo>
                  <a:pt x="1760607" y="590921"/>
                </a:lnTo>
                <a:cubicBezTo>
                  <a:pt x="1236907" y="698085"/>
                  <a:pt x="796620" y="1034238"/>
                  <a:pt x="548928" y="1490198"/>
                </a:cubicBezTo>
                <a:lnTo>
                  <a:pt x="517085" y="1556301"/>
                </a:lnTo>
                <a:lnTo>
                  <a:pt x="0" y="1303126"/>
                </a:lnTo>
                <a:cubicBezTo>
                  <a:pt x="339987" y="604062"/>
                  <a:pt x="1000908" y="116511"/>
                  <a:pt x="176781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031DE1-37A3-4DC5-8DE1-0C872065B2F4}"/>
              </a:ext>
            </a:extLst>
          </p:cNvPr>
          <p:cNvSpPr txBox="1"/>
          <p:nvPr/>
        </p:nvSpPr>
        <p:spPr>
          <a:xfrm>
            <a:off x="7897620" y="803804"/>
            <a:ext cx="2476090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 проверки электронной подписи указан в квалифицированном сертификате.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5A598F-82FD-448C-849A-704119A54C05}"/>
              </a:ext>
            </a:extLst>
          </p:cNvPr>
          <p:cNvSpPr txBox="1"/>
          <p:nvPr/>
        </p:nvSpPr>
        <p:spPr>
          <a:xfrm>
            <a:off x="992232" y="1402892"/>
            <a:ext cx="2926080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Получена в результате криптографического преобразования информации с использованием ключа электронной подписи.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B10A34-926A-4999-8505-2C9C24DC655D}"/>
              </a:ext>
            </a:extLst>
          </p:cNvPr>
          <p:cNvSpPr txBox="1"/>
          <p:nvPr/>
        </p:nvSpPr>
        <p:spPr>
          <a:xfrm>
            <a:off x="1200544" y="3588469"/>
            <a:ext cx="223633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определить лицо, подписавшее электронный документ.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2210D4-9786-45C1-A83A-981191673570}"/>
              </a:ext>
            </a:extLst>
          </p:cNvPr>
          <p:cNvSpPr txBox="1"/>
          <p:nvPr/>
        </p:nvSpPr>
        <p:spPr>
          <a:xfrm>
            <a:off x="8725938" y="3441324"/>
            <a:ext cx="2926080" cy="23083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и проверки электронной подписи используются средства электронной подписи, имеющие подтверждение соответствия требованиям, установленным в соответствии с Федеральным законом № 63-ФЗ.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BF464B-085F-447D-9BC6-258A783FB0B5}"/>
              </a:ext>
            </a:extLst>
          </p:cNvPr>
          <p:cNvSpPr txBox="1"/>
          <p:nvPr/>
        </p:nvSpPr>
        <p:spPr>
          <a:xfrm>
            <a:off x="1622945" y="5500776"/>
            <a:ext cx="2926080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обнаружить факт внесения изменений в электронный документ после момента его подписания.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F3DFF8-971D-42B8-914D-E5702E36CDE6}"/>
              </a:ext>
            </a:extLst>
          </p:cNvPr>
          <p:cNvSpPr txBox="1"/>
          <p:nvPr/>
        </p:nvSpPr>
        <p:spPr>
          <a:xfrm>
            <a:off x="7896869" y="389753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7645A6-4B9F-4165-A349-481A1765784F}"/>
              </a:ext>
            </a:extLst>
          </p:cNvPr>
          <p:cNvSpPr txBox="1"/>
          <p:nvPr/>
        </p:nvSpPr>
        <p:spPr>
          <a:xfrm>
            <a:off x="5895152" y="540299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2DF2E04-0609-4268-A46F-28C2E2EC8A93}"/>
              </a:ext>
            </a:extLst>
          </p:cNvPr>
          <p:cNvSpPr txBox="1"/>
          <p:nvPr/>
        </p:nvSpPr>
        <p:spPr>
          <a:xfrm>
            <a:off x="7137897" y="170766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641BE0-A190-44AE-BDE7-4485C45EE634}"/>
              </a:ext>
            </a:extLst>
          </p:cNvPr>
          <p:cNvSpPr txBox="1"/>
          <p:nvPr/>
        </p:nvSpPr>
        <p:spPr>
          <a:xfrm>
            <a:off x="3932882" y="389753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D90809-F028-4F55-A08D-D8F8B491C4F0}"/>
              </a:ext>
            </a:extLst>
          </p:cNvPr>
          <p:cNvSpPr txBox="1"/>
          <p:nvPr/>
        </p:nvSpPr>
        <p:spPr>
          <a:xfrm>
            <a:off x="4642494" y="170766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40" name="Oval 73">
            <a:extLst>
              <a:ext uri="{FF2B5EF4-FFF2-40B4-BE49-F238E27FC236}">
                <a16:creationId xmlns:a16="http://schemas.microsoft.com/office/drawing/2014/main" id="{A19D130D-0B67-4B9E-819A-66F926127CC3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19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Наибольший интерес представляют положения: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61242"/>
            <a:ext cx="8596668" cy="151349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ИДС в электронной форме (ч. 7 ст. 20)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заключений, справок, рецептов на лекарственные препараты и медицинские изделия в форме электронного документа с использованием усиленной КЭП медицинского работника (п. 3 ст. 78); 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22586" y="2803525"/>
            <a:ext cx="10515600" cy="5387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Основная проблема: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9884" y="3447349"/>
            <a:ext cx="10756920" cy="872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 сторонними лицами квалифицированной электронной подписи медицинского работника или получение доступа к сертификатам и использования их в своих целях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33096" y="4151586"/>
            <a:ext cx="9440917" cy="1103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нарушения на этапе выдачи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квалифицированного электронного сертификата аккредитованным удостоверяющим центром: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2947" y="5547596"/>
            <a:ext cx="10756920" cy="1168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создания КЭП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хранения ключа КЭП, 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третьим лицам, которые впоследствии смогут воспользоваться ключом КЭП в своих целях.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803" y="147144"/>
            <a:ext cx="8596668" cy="2375339"/>
          </a:xfrm>
        </p:spPr>
        <p:txBody>
          <a:bodyPr>
            <a:noAutofit/>
          </a:bodyPr>
          <a:lstStyle/>
          <a:p>
            <a:r>
              <a:rPr lang="ru-RU" sz="2400" dirty="0"/>
              <a:t>Проект Федерального закона</a:t>
            </a:r>
            <a:br>
              <a:rPr lang="ru-RU" sz="2400" dirty="0"/>
            </a:br>
            <a:r>
              <a:rPr lang="ru-RU" sz="2400" dirty="0"/>
              <a:t>"О внесении изменений в некоторые законодательные акты Российской Федерации в связи с совершенствованием регулирования в сфере электронной подписи"</a:t>
            </a:r>
            <a:br>
              <a:rPr lang="ru-RU" sz="2400" dirty="0"/>
            </a:br>
            <a:r>
              <a:rPr lang="ru-RU" sz="1000" dirty="0"/>
              <a:t>(Разработчик: Министерство цифрового развития, связи и массовых коммуникаций Российской Федерации; соисполнители: ФСБ России, ФНС России, Минэкономразвития России, Минфин России, Федеральное Казначейство, Центральный Банк, АНО "Цифровая экономика")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FA2D60-47C4-4DF3-89EE-E84CEE496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03" y="2467304"/>
            <a:ext cx="9362016" cy="188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Краткое описание проблемы, на решение которой направлен предлагаемый способ регулирования: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Отсутствие возможности использовать одну (единую) усиленную квалифицированную электронную подпись в различных правоотношениях, в том числе при оказании государственных и муниципальных услуг и функций.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Участившиеся случаи создания и использования усиленной квалифицированной электронной подписи без ведома владельца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71AFB51-A727-4F9E-8645-3464AD5D2F87}"/>
              </a:ext>
            </a:extLst>
          </p:cNvPr>
          <p:cNvSpPr txBox="1">
            <a:spLocks/>
          </p:cNvSpPr>
          <p:nvPr/>
        </p:nvSpPr>
        <p:spPr>
          <a:xfrm>
            <a:off x="666824" y="3837919"/>
            <a:ext cx="8596668" cy="282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Краткое описание целей предлагаемого регулирования: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Регулирование процедур установления и проверки полномочий лица, использующего электронную подпись в различных информационных системах, и на обеспечение достоверности идентификации лица с использованием электронного сервиса, обеспечивающего электронное взаимодействие.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Краткое описание предлагаемого способа регулирования: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Установление единых требований к использованию усиленной квалифицированной электронной подписи.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Усиление контроля за деятельностью аккредитованных удостоверяющих центров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Установление института доверенных третьих сторон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376" y="304800"/>
            <a:ext cx="8596668" cy="13208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Законопроект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 внесении изменений в некоторые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законодательные акты РФ в связи с совершенствованием регулирования в сфере ЭП»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2D2B7286-92D9-47CA-9222-E3365E54E0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21574"/>
              </p:ext>
            </p:extLst>
          </p:nvPr>
        </p:nvGraphicFramePr>
        <p:xfrm>
          <a:off x="239749" y="2105247"/>
          <a:ext cx="11712502" cy="4540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292" y="136634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Риски при расследовании правонарушений и преступлений в сфере здравоохранения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8355" y="1046493"/>
            <a:ext cx="8596668" cy="1938446"/>
          </a:xfrm>
        </p:spPr>
        <p:txBody>
          <a:bodyPr>
            <a:normAutofit/>
          </a:bodyPr>
          <a:lstStyle/>
          <a:p>
            <a:pPr marL="32400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п.1 ст. 6 Закон № 63-ФЗ - информация в электронной форме, подписанная КЭП, признается электронным документом, равнозначным документу на бумажном носителе, подписанному собственноручной подписью</a:t>
            </a:r>
          </a:p>
          <a:p>
            <a:pPr marL="324000">
              <a:spcBef>
                <a:spcPts val="0"/>
              </a:spcBef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11 Закона № 63-ФЗ - при одновременном соблюдении  ряда условий КЭП признается действительной до тех пор, пока решением суда не установлено иное</a:t>
            </a:r>
          </a:p>
          <a:p>
            <a:pPr marL="324000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2400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!!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Законодатель устанавливает презумпцию достоверности и презумпцию авторства документа, подписанного КЭП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!!</a:t>
            </a:r>
          </a:p>
          <a:p>
            <a:pPr marL="324000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6B90009B-8AC4-418A-BE46-5F54E39C2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74647"/>
              </p:ext>
            </p:extLst>
          </p:nvPr>
        </p:nvGraphicFramePr>
        <p:xfrm>
          <a:off x="784488" y="3161512"/>
          <a:ext cx="9147787" cy="3344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Основная проблема: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0207" y="2152650"/>
            <a:ext cx="9592331" cy="2543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 сторонними лицами квалифицированной электронной подписи или получение доступа к сертификатам и использования их в своих целях</a:t>
            </a:r>
          </a:p>
        </p:txBody>
      </p:sp>
      <p:sp>
        <p:nvSpPr>
          <p:cNvPr id="7" name="Содержимое 2">
            <a:extLst>
              <a:ext uri="{FF2B5EF4-FFF2-40B4-BE49-F238E27FC236}">
                <a16:creationId xmlns:a16="http://schemas.microsoft.com/office/drawing/2014/main" id="{DF024291-D238-44B9-95D4-5C278AA4E045}"/>
              </a:ext>
            </a:extLst>
          </p:cNvPr>
          <p:cNvSpPr txBox="1">
            <a:spLocks/>
          </p:cNvSpPr>
          <p:nvPr/>
        </p:nvSpPr>
        <p:spPr>
          <a:xfrm>
            <a:off x="677334" y="3567792"/>
            <a:ext cx="9120716" cy="2680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  <a:p>
            <a:pPr>
              <a:buFont typeface="Wingdings 3" charset="2"/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231" y="262758"/>
            <a:ext cx="8596668" cy="1320800"/>
          </a:xfrm>
        </p:spPr>
        <p:txBody>
          <a:bodyPr/>
          <a:lstStyle/>
          <a:p>
            <a:r>
              <a:rPr lang="ru-RU" dirty="0"/>
              <a:t>Наши предложения:</a:t>
            </a:r>
            <a:br>
              <a:rPr lang="ru-RU" dirty="0"/>
            </a:br>
            <a:endParaRPr lang="ru-RU" dirty="0"/>
          </a:p>
        </p:txBody>
      </p:sp>
      <p:grpSp>
        <p:nvGrpSpPr>
          <p:cNvPr id="4" name="Group 94">
            <a:extLst>
              <a:ext uri="{FF2B5EF4-FFF2-40B4-BE49-F238E27FC236}">
                <a16:creationId xmlns:a16="http://schemas.microsoft.com/office/drawing/2014/main" id="{3D5EA7DC-888B-46FE-A11A-A1733362B6B5}"/>
              </a:ext>
            </a:extLst>
          </p:cNvPr>
          <p:cNvGrpSpPr/>
          <p:nvPr/>
        </p:nvGrpSpPr>
        <p:grpSpPr>
          <a:xfrm>
            <a:off x="528086" y="1271992"/>
            <a:ext cx="1783169" cy="1347383"/>
            <a:chOff x="528086" y="1271992"/>
            <a:chExt cx="1783169" cy="1347383"/>
          </a:xfrm>
        </p:grpSpPr>
        <p:sp>
          <p:nvSpPr>
            <p:cNvPr id="5" name="Freeform 45">
              <a:extLst>
                <a:ext uri="{FF2B5EF4-FFF2-40B4-BE49-F238E27FC236}">
                  <a16:creationId xmlns:a16="http://schemas.microsoft.com/office/drawing/2014/main" id="{B4130AD3-B382-4960-9E0F-DAFAEE611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6">
              <a:extLst>
                <a:ext uri="{FF2B5EF4-FFF2-40B4-BE49-F238E27FC236}">
                  <a16:creationId xmlns:a16="http://schemas.microsoft.com/office/drawing/2014/main" id="{06D608DC-06B1-440B-8D34-77C85A0C1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7">
              <a:extLst>
                <a:ext uri="{FF2B5EF4-FFF2-40B4-BE49-F238E27FC236}">
                  <a16:creationId xmlns:a16="http://schemas.microsoft.com/office/drawing/2014/main" id="{15741EAC-8C98-4E92-9C44-3FF60A3A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8">
              <a:extLst>
                <a:ext uri="{FF2B5EF4-FFF2-40B4-BE49-F238E27FC236}">
                  <a16:creationId xmlns:a16="http://schemas.microsoft.com/office/drawing/2014/main" id="{A99D4752-C7DA-4080-B259-74D1BE54D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9">
              <a:extLst>
                <a:ext uri="{FF2B5EF4-FFF2-40B4-BE49-F238E27FC236}">
                  <a16:creationId xmlns:a16="http://schemas.microsoft.com/office/drawing/2014/main" id="{C8F53FFD-2C0A-4568-ABB0-659801948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50">
              <a:extLst>
                <a:ext uri="{FF2B5EF4-FFF2-40B4-BE49-F238E27FC236}">
                  <a16:creationId xmlns:a16="http://schemas.microsoft.com/office/drawing/2014/main" id="{83A7923B-BEC7-4864-A497-844B0BA5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3">
            <a:extLst>
              <a:ext uri="{FF2B5EF4-FFF2-40B4-BE49-F238E27FC236}">
                <a16:creationId xmlns:a16="http://schemas.microsoft.com/office/drawing/2014/main" id="{4C9A5886-9849-4EEA-AD76-E057EACBF122}"/>
              </a:ext>
            </a:extLst>
          </p:cNvPr>
          <p:cNvGrpSpPr/>
          <p:nvPr/>
        </p:nvGrpSpPr>
        <p:grpSpPr>
          <a:xfrm>
            <a:off x="528086" y="3033234"/>
            <a:ext cx="1783169" cy="1347383"/>
            <a:chOff x="528086" y="3033234"/>
            <a:chExt cx="1783169" cy="1347383"/>
          </a:xfrm>
        </p:grpSpPr>
        <p:sp>
          <p:nvSpPr>
            <p:cNvPr id="12" name="Freeform 45">
              <a:extLst>
                <a:ext uri="{FF2B5EF4-FFF2-40B4-BE49-F238E27FC236}">
                  <a16:creationId xmlns:a16="http://schemas.microsoft.com/office/drawing/2014/main" id="{9F87D618-1D73-4686-8DA7-E3AD6F20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6">
              <a:extLst>
                <a:ext uri="{FF2B5EF4-FFF2-40B4-BE49-F238E27FC236}">
                  <a16:creationId xmlns:a16="http://schemas.microsoft.com/office/drawing/2014/main" id="{1D818BEC-11DA-4FD2-9715-C8E5CD64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BBAA05B9-B61D-477C-9E39-7281BDFD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B1BBF252-ED35-4790-8889-14DFC42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9">
              <a:extLst>
                <a:ext uri="{FF2B5EF4-FFF2-40B4-BE49-F238E27FC236}">
                  <a16:creationId xmlns:a16="http://schemas.microsoft.com/office/drawing/2014/main" id="{95DFBD71-372E-44F8-A107-A0F3673CA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0">
              <a:extLst>
                <a:ext uri="{FF2B5EF4-FFF2-40B4-BE49-F238E27FC236}">
                  <a16:creationId xmlns:a16="http://schemas.microsoft.com/office/drawing/2014/main" id="{35FB87EB-09B5-47D5-968A-CBF370B5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92">
            <a:extLst>
              <a:ext uri="{FF2B5EF4-FFF2-40B4-BE49-F238E27FC236}">
                <a16:creationId xmlns:a16="http://schemas.microsoft.com/office/drawing/2014/main" id="{22D1ED9C-95E1-4B24-BE4C-70BFF37A83DA}"/>
              </a:ext>
            </a:extLst>
          </p:cNvPr>
          <p:cNvGrpSpPr/>
          <p:nvPr/>
        </p:nvGrpSpPr>
        <p:grpSpPr>
          <a:xfrm>
            <a:off x="528086" y="4794475"/>
            <a:ext cx="1783169" cy="1347383"/>
            <a:chOff x="528086" y="4794475"/>
            <a:chExt cx="1783169" cy="1347383"/>
          </a:xfrm>
        </p:grpSpPr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F761A43A-664C-4D5B-8BFE-77DA78B3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20EADCAA-7D7D-4F31-8338-C13EA4AF1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E70DBE14-058D-4AD2-AB48-104F0902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1C12919D-6905-4BBB-B34F-3E49AC5C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9">
              <a:extLst>
                <a:ext uri="{FF2B5EF4-FFF2-40B4-BE49-F238E27FC236}">
                  <a16:creationId xmlns:a16="http://schemas.microsoft.com/office/drawing/2014/main" id="{3EB8F173-B094-409F-9FC6-80BF5EBB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0">
              <a:extLst>
                <a:ext uri="{FF2B5EF4-FFF2-40B4-BE49-F238E27FC236}">
                  <a16:creationId xmlns:a16="http://schemas.microsoft.com/office/drawing/2014/main" id="{C68A3084-B432-49A5-A511-F5EB7272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">
            <a:extLst>
              <a:ext uri="{FF2B5EF4-FFF2-40B4-BE49-F238E27FC236}">
                <a16:creationId xmlns:a16="http://schemas.microsoft.com/office/drawing/2014/main" id="{7ED711B0-B31A-480D-980B-CA68E0B85C85}"/>
              </a:ext>
            </a:extLst>
          </p:cNvPr>
          <p:cNvGrpSpPr/>
          <p:nvPr/>
        </p:nvGrpSpPr>
        <p:grpSpPr>
          <a:xfrm>
            <a:off x="6489700" y="1271992"/>
            <a:ext cx="1783169" cy="1347383"/>
            <a:chOff x="6489700" y="1271992"/>
            <a:chExt cx="1783169" cy="1347383"/>
          </a:xfrm>
        </p:grpSpPr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0887A776-1C01-4BDA-91F9-7894FDCC5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AE94F0F3-23CB-4FC3-BEFB-BD70773FC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F940513D-2701-420D-ABBA-9BCC912A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8">
              <a:extLst>
                <a:ext uri="{FF2B5EF4-FFF2-40B4-BE49-F238E27FC236}">
                  <a16:creationId xmlns:a16="http://schemas.microsoft.com/office/drawing/2014/main" id="{DFEE212E-9DF6-471C-BBD9-8A4E94773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F9D4BA29-2ACA-468E-A91A-3E66EF36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0">
              <a:extLst>
                <a:ext uri="{FF2B5EF4-FFF2-40B4-BE49-F238E27FC236}">
                  <a16:creationId xmlns:a16="http://schemas.microsoft.com/office/drawing/2014/main" id="{65BA6ABF-DEFB-4476-AF7C-DB1B35ADC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9">
            <a:extLst>
              <a:ext uri="{FF2B5EF4-FFF2-40B4-BE49-F238E27FC236}">
                <a16:creationId xmlns:a16="http://schemas.microsoft.com/office/drawing/2014/main" id="{883AECD3-87B1-41F5-BAD1-972086EA0657}"/>
              </a:ext>
            </a:extLst>
          </p:cNvPr>
          <p:cNvGrpSpPr/>
          <p:nvPr/>
        </p:nvGrpSpPr>
        <p:grpSpPr>
          <a:xfrm>
            <a:off x="6489700" y="3033234"/>
            <a:ext cx="1783169" cy="1347383"/>
            <a:chOff x="6489700" y="3033234"/>
            <a:chExt cx="1783169" cy="1347383"/>
          </a:xfrm>
        </p:grpSpPr>
        <p:sp>
          <p:nvSpPr>
            <p:cNvPr id="33" name="Freeform 45">
              <a:extLst>
                <a:ext uri="{FF2B5EF4-FFF2-40B4-BE49-F238E27FC236}">
                  <a16:creationId xmlns:a16="http://schemas.microsoft.com/office/drawing/2014/main" id="{B61216D2-165D-4F32-B192-29C32E738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6">
              <a:extLst>
                <a:ext uri="{FF2B5EF4-FFF2-40B4-BE49-F238E27FC236}">
                  <a16:creationId xmlns:a16="http://schemas.microsoft.com/office/drawing/2014/main" id="{09AEDDD1-3CB8-4057-8B02-63379AD29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7">
              <a:extLst>
                <a:ext uri="{FF2B5EF4-FFF2-40B4-BE49-F238E27FC236}">
                  <a16:creationId xmlns:a16="http://schemas.microsoft.com/office/drawing/2014/main" id="{9CF539E4-5CA0-440E-8A59-089740C46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8">
              <a:extLst>
                <a:ext uri="{FF2B5EF4-FFF2-40B4-BE49-F238E27FC236}">
                  <a16:creationId xmlns:a16="http://schemas.microsoft.com/office/drawing/2014/main" id="{A63463E8-7FE2-42A3-A653-5D492FC2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9">
              <a:extLst>
                <a:ext uri="{FF2B5EF4-FFF2-40B4-BE49-F238E27FC236}">
                  <a16:creationId xmlns:a16="http://schemas.microsoft.com/office/drawing/2014/main" id="{6D950B56-6F58-4367-9134-2AD852994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0">
              <a:extLst>
                <a:ext uri="{FF2B5EF4-FFF2-40B4-BE49-F238E27FC236}">
                  <a16:creationId xmlns:a16="http://schemas.microsoft.com/office/drawing/2014/main" id="{32107897-B830-4B27-9B45-081D86944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10">
            <a:extLst>
              <a:ext uri="{FF2B5EF4-FFF2-40B4-BE49-F238E27FC236}">
                <a16:creationId xmlns:a16="http://schemas.microsoft.com/office/drawing/2014/main" id="{BA955EFA-DEAD-45B8-8579-A2130861548C}"/>
              </a:ext>
            </a:extLst>
          </p:cNvPr>
          <p:cNvGrpSpPr/>
          <p:nvPr/>
        </p:nvGrpSpPr>
        <p:grpSpPr>
          <a:xfrm>
            <a:off x="6489700" y="4794475"/>
            <a:ext cx="1783169" cy="1347383"/>
            <a:chOff x="6489700" y="4794475"/>
            <a:chExt cx="1783169" cy="1347383"/>
          </a:xfrm>
        </p:grpSpPr>
        <p:sp>
          <p:nvSpPr>
            <p:cNvPr id="40" name="Freeform 45">
              <a:extLst>
                <a:ext uri="{FF2B5EF4-FFF2-40B4-BE49-F238E27FC236}">
                  <a16:creationId xmlns:a16="http://schemas.microsoft.com/office/drawing/2014/main" id="{C355934D-7AE8-4A09-93FF-A53E49B0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C7CF1ECA-CE0E-421A-A978-56E8CEB26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C7E601F9-5A6D-4DB2-957E-07417B08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8">
              <a:extLst>
                <a:ext uri="{FF2B5EF4-FFF2-40B4-BE49-F238E27FC236}">
                  <a16:creationId xmlns:a16="http://schemas.microsoft.com/office/drawing/2014/main" id="{3E2883DE-4680-4E7E-BED5-6D62A4318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9">
              <a:extLst>
                <a:ext uri="{FF2B5EF4-FFF2-40B4-BE49-F238E27FC236}">
                  <a16:creationId xmlns:a16="http://schemas.microsoft.com/office/drawing/2014/main" id="{267F3900-C039-47C1-99DB-F21312CF6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ED265C95-E5D2-40CF-BC18-CC78C2B33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512337A-5527-4F7B-8EA3-26894336F78A}"/>
              </a:ext>
            </a:extLst>
          </p:cNvPr>
          <p:cNvSpPr txBox="1"/>
          <p:nvPr/>
        </p:nvSpPr>
        <p:spPr>
          <a:xfrm>
            <a:off x="2573483" y="1801400"/>
            <a:ext cx="2660670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Обязательное получение ЭП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группами риска.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B93BC0-AEA7-4DC9-B812-295DCDA65A99}"/>
              </a:ext>
            </a:extLst>
          </p:cNvPr>
          <p:cNvSpPr txBox="1"/>
          <p:nvPr/>
        </p:nvSpPr>
        <p:spPr>
          <a:xfrm>
            <a:off x="2594503" y="3119950"/>
            <a:ext cx="292929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Введение отдельных видов КЭП для целевых групп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которые будут выдаваться уполномоченным государственным органом.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9AF436-95BF-4696-B889-F32B675DBAB8}"/>
              </a:ext>
            </a:extLst>
          </p:cNvPr>
          <p:cNvSpPr txBox="1"/>
          <p:nvPr/>
        </p:nvSpPr>
        <p:spPr>
          <a:xfrm>
            <a:off x="2549248" y="4354419"/>
            <a:ext cx="292929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Квалифицированный сертификат таких КЭП будет иметь собственное шифрование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 а использование будет ограничено только национальной электронной системой здравоохранения, что позволит минимизировать участие сторонних организаций, а также сторонних лиц, при выдаче, хранение квалифицированного сертификата.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FB1C88-AAE2-4ACE-9F47-8894C341150E}"/>
              </a:ext>
            </a:extLst>
          </p:cNvPr>
          <p:cNvSpPr txBox="1"/>
          <p:nvPr/>
        </p:nvSpPr>
        <p:spPr>
          <a:xfrm>
            <a:off x="8419916" y="1591192"/>
            <a:ext cx="2353188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Разработка отдельной системы контроля за использованием ЭП.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114C615-5045-4354-9482-927B9A469730}"/>
              </a:ext>
            </a:extLst>
          </p:cNvPr>
          <p:cNvSpPr txBox="1"/>
          <p:nvPr/>
        </p:nvSpPr>
        <p:spPr>
          <a:xfrm>
            <a:off x="8514508" y="2993826"/>
            <a:ext cx="2929293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Законодательное установление обязанности для целевых групп получать квалифицированный сертификат КЭП для физического лица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внесением соответствующей информации в Федеральный и Региональный регистры сегментов национальной электронной системы.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C80468-EE9B-43BC-9F49-215FB39C5EC4}"/>
              </a:ext>
            </a:extLst>
          </p:cNvPr>
          <p:cNvSpPr txBox="1"/>
          <p:nvPr/>
        </p:nvSpPr>
        <p:spPr>
          <a:xfrm>
            <a:off x="8626909" y="5310860"/>
            <a:ext cx="292929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Наличие данного сертификата должно стать одним из условий допуска к профессиональной деятельности.</a:t>
            </a:r>
          </a:p>
        </p:txBody>
      </p:sp>
      <p:sp>
        <p:nvSpPr>
          <p:cNvPr id="64" name="Rectangle 89">
            <a:extLst>
              <a:ext uri="{FF2B5EF4-FFF2-40B4-BE49-F238E27FC236}">
                <a16:creationId xmlns:a16="http://schemas.microsoft.com/office/drawing/2014/main" id="{9AEA6295-20ED-49AB-8996-834CE5513AAF}"/>
              </a:ext>
            </a:extLst>
          </p:cNvPr>
          <p:cNvSpPr/>
          <p:nvPr/>
        </p:nvSpPr>
        <p:spPr>
          <a:xfrm>
            <a:off x="887014" y="1511379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65" name="Rectangle 90">
            <a:extLst>
              <a:ext uri="{FF2B5EF4-FFF2-40B4-BE49-F238E27FC236}">
                <a16:creationId xmlns:a16="http://schemas.microsoft.com/office/drawing/2014/main" id="{12FDB0F9-E074-49BA-B878-8D9C05F4E619}"/>
              </a:ext>
            </a:extLst>
          </p:cNvPr>
          <p:cNvSpPr/>
          <p:nvPr/>
        </p:nvSpPr>
        <p:spPr>
          <a:xfrm>
            <a:off x="887014" y="3272621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66" name="Rectangle 91">
            <a:extLst>
              <a:ext uri="{FF2B5EF4-FFF2-40B4-BE49-F238E27FC236}">
                <a16:creationId xmlns:a16="http://schemas.microsoft.com/office/drawing/2014/main" id="{94B42234-3865-4AEF-9CC1-AFC5A69D6CC9}"/>
              </a:ext>
            </a:extLst>
          </p:cNvPr>
          <p:cNvSpPr/>
          <p:nvPr/>
        </p:nvSpPr>
        <p:spPr>
          <a:xfrm>
            <a:off x="887014" y="5033862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67" name="Rectangle 97">
            <a:extLst>
              <a:ext uri="{FF2B5EF4-FFF2-40B4-BE49-F238E27FC236}">
                <a16:creationId xmlns:a16="http://schemas.microsoft.com/office/drawing/2014/main" id="{D3673E83-2E47-4B58-9FDD-15F398091483}"/>
              </a:ext>
            </a:extLst>
          </p:cNvPr>
          <p:cNvSpPr/>
          <p:nvPr/>
        </p:nvSpPr>
        <p:spPr>
          <a:xfrm>
            <a:off x="6881970" y="1511379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68" name="Rectangle 98">
            <a:extLst>
              <a:ext uri="{FF2B5EF4-FFF2-40B4-BE49-F238E27FC236}">
                <a16:creationId xmlns:a16="http://schemas.microsoft.com/office/drawing/2014/main" id="{CCF2CECC-6FE9-4201-BD3F-C58D66A048BD}"/>
              </a:ext>
            </a:extLst>
          </p:cNvPr>
          <p:cNvSpPr/>
          <p:nvPr/>
        </p:nvSpPr>
        <p:spPr>
          <a:xfrm>
            <a:off x="6881970" y="3272621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69" name="Rectangle 99">
            <a:extLst>
              <a:ext uri="{FF2B5EF4-FFF2-40B4-BE49-F238E27FC236}">
                <a16:creationId xmlns:a16="http://schemas.microsoft.com/office/drawing/2014/main" id="{CDCD125F-2E34-49CB-AF3D-A5F5AE4F7815}"/>
              </a:ext>
            </a:extLst>
          </p:cNvPr>
          <p:cNvSpPr/>
          <p:nvPr/>
        </p:nvSpPr>
        <p:spPr>
          <a:xfrm>
            <a:off x="6881970" y="5033862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2231" y="26275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Наши предложения:</a:t>
            </a:r>
            <a:br>
              <a:rPr lang="ru-RU"/>
            </a:br>
            <a:endParaRPr lang="ru-RU" dirty="0"/>
          </a:p>
        </p:txBody>
      </p:sp>
      <p:grpSp>
        <p:nvGrpSpPr>
          <p:cNvPr id="5" name="Group 94">
            <a:extLst>
              <a:ext uri="{FF2B5EF4-FFF2-40B4-BE49-F238E27FC236}">
                <a16:creationId xmlns:a16="http://schemas.microsoft.com/office/drawing/2014/main" id="{3D5EA7DC-888B-46FE-A11A-A1733362B6B5}"/>
              </a:ext>
            </a:extLst>
          </p:cNvPr>
          <p:cNvGrpSpPr/>
          <p:nvPr/>
        </p:nvGrpSpPr>
        <p:grpSpPr>
          <a:xfrm>
            <a:off x="528086" y="1271992"/>
            <a:ext cx="1783169" cy="1347383"/>
            <a:chOff x="528086" y="1271992"/>
            <a:chExt cx="1783169" cy="1347383"/>
          </a:xfrm>
        </p:grpSpPr>
        <p:sp>
          <p:nvSpPr>
            <p:cNvPr id="6" name="Freeform 45">
              <a:extLst>
                <a:ext uri="{FF2B5EF4-FFF2-40B4-BE49-F238E27FC236}">
                  <a16:creationId xmlns:a16="http://schemas.microsoft.com/office/drawing/2014/main" id="{B4130AD3-B382-4960-9E0F-DAFAEE611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06D608DC-06B1-440B-8D34-77C85A0C1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7">
              <a:extLst>
                <a:ext uri="{FF2B5EF4-FFF2-40B4-BE49-F238E27FC236}">
                  <a16:creationId xmlns:a16="http://schemas.microsoft.com/office/drawing/2014/main" id="{15741EAC-8C98-4E92-9C44-3FF60A3A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8">
              <a:extLst>
                <a:ext uri="{FF2B5EF4-FFF2-40B4-BE49-F238E27FC236}">
                  <a16:creationId xmlns:a16="http://schemas.microsoft.com/office/drawing/2014/main" id="{A99D4752-C7DA-4080-B259-74D1BE54D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9">
              <a:extLst>
                <a:ext uri="{FF2B5EF4-FFF2-40B4-BE49-F238E27FC236}">
                  <a16:creationId xmlns:a16="http://schemas.microsoft.com/office/drawing/2014/main" id="{C8F53FFD-2C0A-4568-ABB0-659801948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50">
              <a:extLst>
                <a:ext uri="{FF2B5EF4-FFF2-40B4-BE49-F238E27FC236}">
                  <a16:creationId xmlns:a16="http://schemas.microsoft.com/office/drawing/2014/main" id="{83A7923B-BEC7-4864-A497-844B0BA5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93">
            <a:extLst>
              <a:ext uri="{FF2B5EF4-FFF2-40B4-BE49-F238E27FC236}">
                <a16:creationId xmlns:a16="http://schemas.microsoft.com/office/drawing/2014/main" id="{4C9A5886-9849-4EEA-AD76-E057EACBF122}"/>
              </a:ext>
            </a:extLst>
          </p:cNvPr>
          <p:cNvGrpSpPr/>
          <p:nvPr/>
        </p:nvGrpSpPr>
        <p:grpSpPr>
          <a:xfrm>
            <a:off x="528086" y="3033234"/>
            <a:ext cx="1783169" cy="1347383"/>
            <a:chOff x="528086" y="3033234"/>
            <a:chExt cx="1783169" cy="1347383"/>
          </a:xfrm>
        </p:grpSpPr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9F87D618-1D73-4686-8DA7-E3AD6F20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1D818BEC-11DA-4FD2-9715-C8E5CD64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BBAA05B9-B61D-477C-9E39-7281BDFD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B1BBF252-ED35-4790-8889-14DFC42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9">
              <a:extLst>
                <a:ext uri="{FF2B5EF4-FFF2-40B4-BE49-F238E27FC236}">
                  <a16:creationId xmlns:a16="http://schemas.microsoft.com/office/drawing/2014/main" id="{95DFBD71-372E-44F8-A107-A0F3673CA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0">
              <a:extLst>
                <a:ext uri="{FF2B5EF4-FFF2-40B4-BE49-F238E27FC236}">
                  <a16:creationId xmlns:a16="http://schemas.microsoft.com/office/drawing/2014/main" id="{35FB87EB-09B5-47D5-968A-CBF370B5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92">
            <a:extLst>
              <a:ext uri="{FF2B5EF4-FFF2-40B4-BE49-F238E27FC236}">
                <a16:creationId xmlns:a16="http://schemas.microsoft.com/office/drawing/2014/main" id="{22D1ED9C-95E1-4B24-BE4C-70BFF37A83DA}"/>
              </a:ext>
            </a:extLst>
          </p:cNvPr>
          <p:cNvGrpSpPr/>
          <p:nvPr/>
        </p:nvGrpSpPr>
        <p:grpSpPr>
          <a:xfrm>
            <a:off x="6398260" y="1270023"/>
            <a:ext cx="1783169" cy="1347383"/>
            <a:chOff x="528086" y="4794475"/>
            <a:chExt cx="1783169" cy="1347383"/>
          </a:xfrm>
        </p:grpSpPr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F761A43A-664C-4D5B-8BFE-77DA78B3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20EADCAA-7D7D-4F31-8338-C13EA4AF1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E70DBE14-058D-4AD2-AB48-104F0902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8">
              <a:extLst>
                <a:ext uri="{FF2B5EF4-FFF2-40B4-BE49-F238E27FC236}">
                  <a16:creationId xmlns:a16="http://schemas.microsoft.com/office/drawing/2014/main" id="{1C12919D-6905-4BBB-B34F-3E49AC5C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9">
              <a:extLst>
                <a:ext uri="{FF2B5EF4-FFF2-40B4-BE49-F238E27FC236}">
                  <a16:creationId xmlns:a16="http://schemas.microsoft.com/office/drawing/2014/main" id="{3EB8F173-B094-409F-9FC6-80BF5EBB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0">
              <a:extLst>
                <a:ext uri="{FF2B5EF4-FFF2-40B4-BE49-F238E27FC236}">
                  <a16:creationId xmlns:a16="http://schemas.microsoft.com/office/drawing/2014/main" id="{C68A3084-B432-49A5-A511-F5EB7272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2">
            <a:extLst>
              <a:ext uri="{FF2B5EF4-FFF2-40B4-BE49-F238E27FC236}">
                <a16:creationId xmlns:a16="http://schemas.microsoft.com/office/drawing/2014/main" id="{7ED711B0-B31A-480D-980B-CA68E0B85C85}"/>
              </a:ext>
            </a:extLst>
          </p:cNvPr>
          <p:cNvGrpSpPr/>
          <p:nvPr/>
        </p:nvGrpSpPr>
        <p:grpSpPr>
          <a:xfrm>
            <a:off x="6398260" y="3033233"/>
            <a:ext cx="1783169" cy="1347383"/>
            <a:chOff x="6489700" y="1271992"/>
            <a:chExt cx="1783169" cy="1347383"/>
          </a:xfrm>
        </p:grpSpPr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0887A776-1C01-4BDA-91F9-7894FDCC5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AE94F0F3-23CB-4FC3-BEFB-BD70773FC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F940513D-2701-420D-ABBA-9BCC912A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8">
              <a:extLst>
                <a:ext uri="{FF2B5EF4-FFF2-40B4-BE49-F238E27FC236}">
                  <a16:creationId xmlns:a16="http://schemas.microsoft.com/office/drawing/2014/main" id="{DFEE212E-9DF6-471C-BBD9-8A4E94773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9">
              <a:extLst>
                <a:ext uri="{FF2B5EF4-FFF2-40B4-BE49-F238E27FC236}">
                  <a16:creationId xmlns:a16="http://schemas.microsoft.com/office/drawing/2014/main" id="{F9D4BA29-2ACA-468E-A91A-3E66EF36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0">
              <a:extLst>
                <a:ext uri="{FF2B5EF4-FFF2-40B4-BE49-F238E27FC236}">
                  <a16:creationId xmlns:a16="http://schemas.microsoft.com/office/drawing/2014/main" id="{65BA6ABF-DEFB-4476-AF7C-DB1B35ADC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512337A-5527-4F7B-8EA3-26894336F78A}"/>
              </a:ext>
            </a:extLst>
          </p:cNvPr>
          <p:cNvSpPr txBox="1"/>
          <p:nvPr/>
        </p:nvSpPr>
        <p:spPr>
          <a:xfrm>
            <a:off x="2608478" y="1304068"/>
            <a:ext cx="2337595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федеральном уровне закрепить новые цифровые формы первичной медицинской документации,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 также меры стимулирования и специальные меры юридической ответственности.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B93BC0-AEA7-4DC9-B812-295DCDA65A99}"/>
              </a:ext>
            </a:extLst>
          </p:cNvPr>
          <p:cNvSpPr txBox="1"/>
          <p:nvPr/>
        </p:nvSpPr>
        <p:spPr>
          <a:xfrm>
            <a:off x="2594503" y="3119950"/>
            <a:ext cx="2929293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Установить запрет на осуществление попыток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реидентификации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 формулированием соответствующих норм об ответственности за нарушение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9AF436-95BF-4696-B889-F32B675DBAB8}"/>
              </a:ext>
            </a:extLst>
          </p:cNvPr>
          <p:cNvSpPr txBox="1"/>
          <p:nvPr/>
        </p:nvSpPr>
        <p:spPr>
          <a:xfrm>
            <a:off x="8434537" y="1285256"/>
            <a:ext cx="2929293" cy="160043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 ЕГИСЗ технологию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технология может привести к созданию комплексной системы «здоровья», в рамках которой будет возможно осуществить переход на персонализированную медицину.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7FB1C88-AAE2-4ACE-9F47-8894C341150E}"/>
              </a:ext>
            </a:extLst>
          </p:cNvPr>
          <p:cNvSpPr txBox="1"/>
          <p:nvPr/>
        </p:nvSpPr>
        <p:spPr>
          <a:xfrm>
            <a:off x="8328476" y="3352433"/>
            <a:ext cx="2353188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Обеспечить пациентов возможностью контроля своих данных.</a:t>
            </a:r>
          </a:p>
        </p:txBody>
      </p:sp>
      <p:sp>
        <p:nvSpPr>
          <p:cNvPr id="53" name="Rectangle 89">
            <a:extLst>
              <a:ext uri="{FF2B5EF4-FFF2-40B4-BE49-F238E27FC236}">
                <a16:creationId xmlns:a16="http://schemas.microsoft.com/office/drawing/2014/main" id="{9AEA6295-20ED-49AB-8996-834CE5513AAF}"/>
              </a:ext>
            </a:extLst>
          </p:cNvPr>
          <p:cNvSpPr/>
          <p:nvPr/>
        </p:nvSpPr>
        <p:spPr>
          <a:xfrm>
            <a:off x="821291" y="1511379"/>
            <a:ext cx="1175322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6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90">
            <a:extLst>
              <a:ext uri="{FF2B5EF4-FFF2-40B4-BE49-F238E27FC236}">
                <a16:creationId xmlns:a16="http://schemas.microsoft.com/office/drawing/2014/main" id="{12FDB0F9-E074-49BA-B878-8D9C05F4E619}"/>
              </a:ext>
            </a:extLst>
          </p:cNvPr>
          <p:cNvSpPr/>
          <p:nvPr/>
        </p:nvSpPr>
        <p:spPr>
          <a:xfrm>
            <a:off x="821291" y="3272621"/>
            <a:ext cx="1175322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6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ectangle 91">
            <a:extLst>
              <a:ext uri="{FF2B5EF4-FFF2-40B4-BE49-F238E27FC236}">
                <a16:creationId xmlns:a16="http://schemas.microsoft.com/office/drawing/2014/main" id="{94B42234-3865-4AEF-9CC1-AFC5A69D6CC9}"/>
              </a:ext>
            </a:extLst>
          </p:cNvPr>
          <p:cNvSpPr/>
          <p:nvPr/>
        </p:nvSpPr>
        <p:spPr>
          <a:xfrm>
            <a:off x="6691465" y="1509410"/>
            <a:ext cx="1175322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6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ctangle 97">
            <a:extLst>
              <a:ext uri="{FF2B5EF4-FFF2-40B4-BE49-F238E27FC236}">
                <a16:creationId xmlns:a16="http://schemas.microsoft.com/office/drawing/2014/main" id="{D3673E83-2E47-4B58-9FDD-15F398091483}"/>
              </a:ext>
            </a:extLst>
          </p:cNvPr>
          <p:cNvSpPr/>
          <p:nvPr/>
        </p:nvSpPr>
        <p:spPr>
          <a:xfrm>
            <a:off x="6724807" y="3272620"/>
            <a:ext cx="1175322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ru-RU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6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Номер слайда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77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0976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D9B734-6B80-4407-A353-2C8CB1752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94" y="2768303"/>
            <a:ext cx="5241568" cy="1716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аккумуляции цифровых данных</a:t>
            </a:r>
          </a:p>
        </p:txBody>
      </p:sp>
      <p:sp>
        <p:nvSpPr>
          <p:cNvPr id="99" name="Freeform 75">
            <a:extLst>
              <a:ext uri="{FF2B5EF4-FFF2-40B4-BE49-F238E27FC236}">
                <a16:creationId xmlns:a16="http://schemas.microsoft.com/office/drawing/2014/main" id="{18750676-5F45-449B-A8E9-A0F297FD931C}"/>
              </a:ext>
            </a:extLst>
          </p:cNvPr>
          <p:cNvSpPr>
            <a:spLocks/>
          </p:cNvSpPr>
          <p:nvPr/>
        </p:nvSpPr>
        <p:spPr bwMode="auto">
          <a:xfrm>
            <a:off x="4435389" y="2738560"/>
            <a:ext cx="1149350" cy="338138"/>
          </a:xfrm>
          <a:custGeom>
            <a:avLst/>
            <a:gdLst>
              <a:gd name="T0" fmla="*/ 2896 w 2896"/>
              <a:gd name="T1" fmla="*/ 420 h 850"/>
              <a:gd name="T2" fmla="*/ 1448 w 2896"/>
              <a:gd name="T3" fmla="*/ 0 h 850"/>
              <a:gd name="T4" fmla="*/ 0 w 2896"/>
              <a:gd name="T5" fmla="*/ 420 h 850"/>
              <a:gd name="T6" fmla="*/ 1448 w 2896"/>
              <a:gd name="T7" fmla="*/ 850 h 850"/>
              <a:gd name="T8" fmla="*/ 2896 w 2896"/>
              <a:gd name="T9" fmla="*/ 420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0">
                <a:moveTo>
                  <a:pt x="2896" y="420"/>
                </a:moveTo>
                <a:lnTo>
                  <a:pt x="1448" y="0"/>
                </a:lnTo>
                <a:lnTo>
                  <a:pt x="0" y="420"/>
                </a:lnTo>
                <a:lnTo>
                  <a:pt x="1448" y="850"/>
                </a:lnTo>
                <a:lnTo>
                  <a:pt x="2896" y="420"/>
                </a:lnTo>
                <a:close/>
              </a:path>
            </a:pathLst>
          </a:custGeom>
          <a:solidFill>
            <a:srgbClr val="41B0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Freeform 74">
            <a:extLst>
              <a:ext uri="{FF2B5EF4-FFF2-40B4-BE49-F238E27FC236}">
                <a16:creationId xmlns:a16="http://schemas.microsoft.com/office/drawing/2014/main" id="{97CD0A1F-D2B5-4224-8433-D68DF86FDE79}"/>
              </a:ext>
            </a:extLst>
          </p:cNvPr>
          <p:cNvSpPr>
            <a:spLocks/>
          </p:cNvSpPr>
          <p:nvPr/>
        </p:nvSpPr>
        <p:spPr bwMode="auto">
          <a:xfrm>
            <a:off x="4435389" y="1633660"/>
            <a:ext cx="1149350" cy="338138"/>
          </a:xfrm>
          <a:custGeom>
            <a:avLst/>
            <a:gdLst>
              <a:gd name="T0" fmla="*/ 2896 w 2896"/>
              <a:gd name="T1" fmla="*/ 421 h 850"/>
              <a:gd name="T2" fmla="*/ 1448 w 2896"/>
              <a:gd name="T3" fmla="*/ 0 h 850"/>
              <a:gd name="T4" fmla="*/ 0 w 2896"/>
              <a:gd name="T5" fmla="*/ 421 h 850"/>
              <a:gd name="T6" fmla="*/ 1448 w 2896"/>
              <a:gd name="T7" fmla="*/ 850 h 850"/>
              <a:gd name="T8" fmla="*/ 2896 w 2896"/>
              <a:gd name="T9" fmla="*/ 421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0">
                <a:moveTo>
                  <a:pt x="2896" y="421"/>
                </a:moveTo>
                <a:lnTo>
                  <a:pt x="1448" y="0"/>
                </a:lnTo>
                <a:lnTo>
                  <a:pt x="0" y="421"/>
                </a:lnTo>
                <a:lnTo>
                  <a:pt x="1448" y="850"/>
                </a:lnTo>
                <a:lnTo>
                  <a:pt x="2896" y="421"/>
                </a:lnTo>
                <a:close/>
              </a:path>
            </a:pathLst>
          </a:custGeom>
          <a:solidFill>
            <a:srgbClr val="F9AB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Freeform 76">
            <a:extLst>
              <a:ext uri="{FF2B5EF4-FFF2-40B4-BE49-F238E27FC236}">
                <a16:creationId xmlns:a16="http://schemas.microsoft.com/office/drawing/2014/main" id="{3713AB73-25D1-4173-9AF8-7F42C4433176}"/>
              </a:ext>
            </a:extLst>
          </p:cNvPr>
          <p:cNvSpPr>
            <a:spLocks/>
          </p:cNvSpPr>
          <p:nvPr/>
        </p:nvSpPr>
        <p:spPr bwMode="auto">
          <a:xfrm>
            <a:off x="4435389" y="3845048"/>
            <a:ext cx="1149350" cy="336550"/>
          </a:xfrm>
          <a:custGeom>
            <a:avLst/>
            <a:gdLst>
              <a:gd name="T0" fmla="*/ 2896 w 2896"/>
              <a:gd name="T1" fmla="*/ 420 h 851"/>
              <a:gd name="T2" fmla="*/ 1448 w 2896"/>
              <a:gd name="T3" fmla="*/ 0 h 851"/>
              <a:gd name="T4" fmla="*/ 0 w 2896"/>
              <a:gd name="T5" fmla="*/ 420 h 851"/>
              <a:gd name="T6" fmla="*/ 1448 w 2896"/>
              <a:gd name="T7" fmla="*/ 851 h 851"/>
              <a:gd name="T8" fmla="*/ 2896 w 2896"/>
              <a:gd name="T9" fmla="*/ 42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1">
                <a:moveTo>
                  <a:pt x="2896" y="420"/>
                </a:moveTo>
                <a:lnTo>
                  <a:pt x="1448" y="0"/>
                </a:lnTo>
                <a:lnTo>
                  <a:pt x="0" y="420"/>
                </a:lnTo>
                <a:lnTo>
                  <a:pt x="1448" y="851"/>
                </a:lnTo>
                <a:lnTo>
                  <a:pt x="2896" y="420"/>
                </a:lnTo>
                <a:close/>
              </a:path>
            </a:pathLst>
          </a:custGeom>
          <a:solidFill>
            <a:srgbClr val="4F6A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2" name="Freeform 77">
            <a:extLst>
              <a:ext uri="{FF2B5EF4-FFF2-40B4-BE49-F238E27FC236}">
                <a16:creationId xmlns:a16="http://schemas.microsoft.com/office/drawing/2014/main" id="{CC05C5C3-5DD1-4323-81D8-C9D4CAB74DDC}"/>
              </a:ext>
            </a:extLst>
          </p:cNvPr>
          <p:cNvSpPr>
            <a:spLocks/>
          </p:cNvSpPr>
          <p:nvPr/>
        </p:nvSpPr>
        <p:spPr bwMode="auto">
          <a:xfrm>
            <a:off x="4435389" y="4949948"/>
            <a:ext cx="1149350" cy="338138"/>
          </a:xfrm>
          <a:custGeom>
            <a:avLst/>
            <a:gdLst>
              <a:gd name="T0" fmla="*/ 2896 w 2896"/>
              <a:gd name="T1" fmla="*/ 422 h 852"/>
              <a:gd name="T2" fmla="*/ 1448 w 2896"/>
              <a:gd name="T3" fmla="*/ 0 h 852"/>
              <a:gd name="T4" fmla="*/ 0 w 2896"/>
              <a:gd name="T5" fmla="*/ 422 h 852"/>
              <a:gd name="T6" fmla="*/ 1448 w 2896"/>
              <a:gd name="T7" fmla="*/ 852 h 852"/>
              <a:gd name="T8" fmla="*/ 2896 w 2896"/>
              <a:gd name="T9" fmla="*/ 42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2">
                <a:moveTo>
                  <a:pt x="2896" y="422"/>
                </a:moveTo>
                <a:lnTo>
                  <a:pt x="1448" y="0"/>
                </a:lnTo>
                <a:lnTo>
                  <a:pt x="0" y="422"/>
                </a:lnTo>
                <a:lnTo>
                  <a:pt x="1448" y="852"/>
                </a:lnTo>
                <a:lnTo>
                  <a:pt x="2896" y="422"/>
                </a:lnTo>
                <a:close/>
              </a:path>
            </a:pathLst>
          </a:custGeom>
          <a:solidFill>
            <a:srgbClr val="F258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3" name="Freeform 78">
            <a:extLst>
              <a:ext uri="{FF2B5EF4-FFF2-40B4-BE49-F238E27FC236}">
                <a16:creationId xmlns:a16="http://schemas.microsoft.com/office/drawing/2014/main" id="{7572383C-BC4E-42D2-8E3D-4352D424F4D9}"/>
              </a:ext>
            </a:extLst>
          </p:cNvPr>
          <p:cNvSpPr>
            <a:spLocks/>
          </p:cNvSpPr>
          <p:nvPr/>
        </p:nvSpPr>
        <p:spPr bwMode="auto">
          <a:xfrm>
            <a:off x="4435389" y="528760"/>
            <a:ext cx="1149350" cy="336550"/>
          </a:xfrm>
          <a:custGeom>
            <a:avLst/>
            <a:gdLst>
              <a:gd name="T0" fmla="*/ 2896 w 2896"/>
              <a:gd name="T1" fmla="*/ 421 h 850"/>
              <a:gd name="T2" fmla="*/ 1448 w 2896"/>
              <a:gd name="T3" fmla="*/ 0 h 850"/>
              <a:gd name="T4" fmla="*/ 0 w 2896"/>
              <a:gd name="T5" fmla="*/ 421 h 850"/>
              <a:gd name="T6" fmla="*/ 1448 w 2896"/>
              <a:gd name="T7" fmla="*/ 850 h 850"/>
              <a:gd name="T8" fmla="*/ 2896 w 2896"/>
              <a:gd name="T9" fmla="*/ 421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0">
                <a:moveTo>
                  <a:pt x="2896" y="421"/>
                </a:moveTo>
                <a:lnTo>
                  <a:pt x="1448" y="0"/>
                </a:lnTo>
                <a:lnTo>
                  <a:pt x="0" y="421"/>
                </a:lnTo>
                <a:lnTo>
                  <a:pt x="1448" y="850"/>
                </a:lnTo>
                <a:lnTo>
                  <a:pt x="2896" y="421"/>
                </a:lnTo>
                <a:close/>
              </a:path>
            </a:pathLst>
          </a:custGeom>
          <a:solidFill>
            <a:srgbClr val="6EB8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Freeform 89">
            <a:extLst>
              <a:ext uri="{FF2B5EF4-FFF2-40B4-BE49-F238E27FC236}">
                <a16:creationId xmlns:a16="http://schemas.microsoft.com/office/drawing/2014/main" id="{0B678248-4173-4AC6-ADC6-391BFA30F81F}"/>
              </a:ext>
            </a:extLst>
          </p:cNvPr>
          <p:cNvSpPr>
            <a:spLocks/>
          </p:cNvSpPr>
          <p:nvPr/>
        </p:nvSpPr>
        <p:spPr bwMode="auto">
          <a:xfrm>
            <a:off x="4663989" y="319210"/>
            <a:ext cx="692150" cy="6042025"/>
          </a:xfrm>
          <a:custGeom>
            <a:avLst/>
            <a:gdLst>
              <a:gd name="T0" fmla="*/ 0 w 1748"/>
              <a:gd name="T1" fmla="*/ 260 h 15225"/>
              <a:gd name="T2" fmla="*/ 874 w 1748"/>
              <a:gd name="T3" fmla="*/ 0 h 15225"/>
              <a:gd name="T4" fmla="*/ 1748 w 1748"/>
              <a:gd name="T5" fmla="*/ 260 h 15225"/>
              <a:gd name="T6" fmla="*/ 1748 w 1748"/>
              <a:gd name="T7" fmla="*/ 15225 h 15225"/>
              <a:gd name="T8" fmla="*/ 0 w 1748"/>
              <a:gd name="T9" fmla="*/ 15225 h 15225"/>
              <a:gd name="T10" fmla="*/ 0 w 1748"/>
              <a:gd name="T11" fmla="*/ 260 h 15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8" h="15225">
                <a:moveTo>
                  <a:pt x="0" y="260"/>
                </a:moveTo>
                <a:lnTo>
                  <a:pt x="874" y="0"/>
                </a:lnTo>
                <a:lnTo>
                  <a:pt x="1748" y="260"/>
                </a:lnTo>
                <a:lnTo>
                  <a:pt x="1748" y="15225"/>
                </a:lnTo>
                <a:lnTo>
                  <a:pt x="0" y="15225"/>
                </a:lnTo>
                <a:lnTo>
                  <a:pt x="0" y="260"/>
                </a:lnTo>
                <a:close/>
              </a:path>
            </a:pathLst>
          </a:custGeom>
          <a:solidFill>
            <a:srgbClr val="D2D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5" name="Freeform 90">
            <a:extLst>
              <a:ext uri="{FF2B5EF4-FFF2-40B4-BE49-F238E27FC236}">
                <a16:creationId xmlns:a16="http://schemas.microsoft.com/office/drawing/2014/main" id="{143D82B5-BB56-440D-93B6-3B77ADCD4186}"/>
              </a:ext>
            </a:extLst>
          </p:cNvPr>
          <p:cNvSpPr>
            <a:spLocks/>
          </p:cNvSpPr>
          <p:nvPr/>
        </p:nvSpPr>
        <p:spPr bwMode="auto">
          <a:xfrm>
            <a:off x="4663989" y="5951660"/>
            <a:ext cx="346075" cy="409575"/>
          </a:xfrm>
          <a:custGeom>
            <a:avLst/>
            <a:gdLst>
              <a:gd name="T0" fmla="*/ 874 w 874"/>
              <a:gd name="T1" fmla="*/ 1031 h 1031"/>
              <a:gd name="T2" fmla="*/ 0 w 874"/>
              <a:gd name="T3" fmla="*/ 1031 h 1031"/>
              <a:gd name="T4" fmla="*/ 0 w 874"/>
              <a:gd name="T5" fmla="*/ 0 h 1031"/>
              <a:gd name="T6" fmla="*/ 874 w 874"/>
              <a:gd name="T7" fmla="*/ 259 h 1031"/>
              <a:gd name="T8" fmla="*/ 874 w 874"/>
              <a:gd name="T9" fmla="*/ 1031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031">
                <a:moveTo>
                  <a:pt x="874" y="1031"/>
                </a:moveTo>
                <a:lnTo>
                  <a:pt x="0" y="1031"/>
                </a:lnTo>
                <a:lnTo>
                  <a:pt x="0" y="0"/>
                </a:lnTo>
                <a:lnTo>
                  <a:pt x="874" y="259"/>
                </a:lnTo>
                <a:lnTo>
                  <a:pt x="874" y="103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Freeform 91">
            <a:extLst>
              <a:ext uri="{FF2B5EF4-FFF2-40B4-BE49-F238E27FC236}">
                <a16:creationId xmlns:a16="http://schemas.microsoft.com/office/drawing/2014/main" id="{0C82C391-CE8B-4252-9EA4-8FA02F798179}"/>
              </a:ext>
            </a:extLst>
          </p:cNvPr>
          <p:cNvSpPr>
            <a:spLocks/>
          </p:cNvSpPr>
          <p:nvPr/>
        </p:nvSpPr>
        <p:spPr bwMode="auto">
          <a:xfrm>
            <a:off x="4663989" y="4846760"/>
            <a:ext cx="346075" cy="441325"/>
          </a:xfrm>
          <a:custGeom>
            <a:avLst/>
            <a:gdLst>
              <a:gd name="T0" fmla="*/ 874 w 874"/>
              <a:gd name="T1" fmla="*/ 1111 h 1111"/>
              <a:gd name="T2" fmla="*/ 0 w 874"/>
              <a:gd name="T3" fmla="*/ 850 h 1111"/>
              <a:gd name="T4" fmla="*/ 0 w 874"/>
              <a:gd name="T5" fmla="*/ 0 h 1111"/>
              <a:gd name="T6" fmla="*/ 874 w 874"/>
              <a:gd name="T7" fmla="*/ 259 h 1111"/>
              <a:gd name="T8" fmla="*/ 874 w 874"/>
              <a:gd name="T9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1">
                <a:moveTo>
                  <a:pt x="874" y="1111"/>
                </a:moveTo>
                <a:lnTo>
                  <a:pt x="0" y="850"/>
                </a:lnTo>
                <a:lnTo>
                  <a:pt x="0" y="0"/>
                </a:lnTo>
                <a:lnTo>
                  <a:pt x="874" y="259"/>
                </a:lnTo>
                <a:lnTo>
                  <a:pt x="874" y="111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7" name="Freeform 92">
            <a:extLst>
              <a:ext uri="{FF2B5EF4-FFF2-40B4-BE49-F238E27FC236}">
                <a16:creationId xmlns:a16="http://schemas.microsoft.com/office/drawing/2014/main" id="{5598B942-E172-48D0-B36E-56DEEB26BF30}"/>
              </a:ext>
            </a:extLst>
          </p:cNvPr>
          <p:cNvSpPr>
            <a:spLocks/>
          </p:cNvSpPr>
          <p:nvPr/>
        </p:nvSpPr>
        <p:spPr bwMode="auto">
          <a:xfrm>
            <a:off x="4663989" y="3741860"/>
            <a:ext cx="346075" cy="439738"/>
          </a:xfrm>
          <a:custGeom>
            <a:avLst/>
            <a:gdLst>
              <a:gd name="T0" fmla="*/ 874 w 874"/>
              <a:gd name="T1" fmla="*/ 1111 h 1111"/>
              <a:gd name="T2" fmla="*/ 0 w 874"/>
              <a:gd name="T3" fmla="*/ 851 h 1111"/>
              <a:gd name="T4" fmla="*/ 0 w 874"/>
              <a:gd name="T5" fmla="*/ 0 h 1111"/>
              <a:gd name="T6" fmla="*/ 874 w 874"/>
              <a:gd name="T7" fmla="*/ 260 h 1111"/>
              <a:gd name="T8" fmla="*/ 874 w 874"/>
              <a:gd name="T9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1">
                <a:moveTo>
                  <a:pt x="874" y="1111"/>
                </a:moveTo>
                <a:lnTo>
                  <a:pt x="0" y="851"/>
                </a:lnTo>
                <a:lnTo>
                  <a:pt x="0" y="0"/>
                </a:lnTo>
                <a:lnTo>
                  <a:pt x="874" y="260"/>
                </a:lnTo>
                <a:lnTo>
                  <a:pt x="874" y="111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8" name="Freeform 93">
            <a:extLst>
              <a:ext uri="{FF2B5EF4-FFF2-40B4-BE49-F238E27FC236}">
                <a16:creationId xmlns:a16="http://schemas.microsoft.com/office/drawing/2014/main" id="{570699BA-C86F-43C4-9862-0A9FBAAB35AA}"/>
              </a:ext>
            </a:extLst>
          </p:cNvPr>
          <p:cNvSpPr>
            <a:spLocks/>
          </p:cNvSpPr>
          <p:nvPr/>
        </p:nvSpPr>
        <p:spPr bwMode="auto">
          <a:xfrm>
            <a:off x="4663989" y="2635373"/>
            <a:ext cx="346075" cy="441325"/>
          </a:xfrm>
          <a:custGeom>
            <a:avLst/>
            <a:gdLst>
              <a:gd name="T0" fmla="*/ 874 w 874"/>
              <a:gd name="T1" fmla="*/ 1111 h 1111"/>
              <a:gd name="T2" fmla="*/ 0 w 874"/>
              <a:gd name="T3" fmla="*/ 852 h 1111"/>
              <a:gd name="T4" fmla="*/ 0 w 874"/>
              <a:gd name="T5" fmla="*/ 0 h 1111"/>
              <a:gd name="T6" fmla="*/ 874 w 874"/>
              <a:gd name="T7" fmla="*/ 261 h 1111"/>
              <a:gd name="T8" fmla="*/ 874 w 874"/>
              <a:gd name="T9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1">
                <a:moveTo>
                  <a:pt x="874" y="1111"/>
                </a:moveTo>
                <a:lnTo>
                  <a:pt x="0" y="852"/>
                </a:lnTo>
                <a:lnTo>
                  <a:pt x="0" y="0"/>
                </a:lnTo>
                <a:lnTo>
                  <a:pt x="874" y="261"/>
                </a:lnTo>
                <a:lnTo>
                  <a:pt x="874" y="111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9" name="Freeform 94">
            <a:extLst>
              <a:ext uri="{FF2B5EF4-FFF2-40B4-BE49-F238E27FC236}">
                <a16:creationId xmlns:a16="http://schemas.microsoft.com/office/drawing/2014/main" id="{ED9466ED-B5D5-4D9B-82F9-2DFD3C88B6D9}"/>
              </a:ext>
            </a:extLst>
          </p:cNvPr>
          <p:cNvSpPr>
            <a:spLocks/>
          </p:cNvSpPr>
          <p:nvPr/>
        </p:nvSpPr>
        <p:spPr bwMode="auto">
          <a:xfrm>
            <a:off x="4663989" y="1530473"/>
            <a:ext cx="346075" cy="441325"/>
          </a:xfrm>
          <a:custGeom>
            <a:avLst/>
            <a:gdLst>
              <a:gd name="T0" fmla="*/ 874 w 874"/>
              <a:gd name="T1" fmla="*/ 1110 h 1110"/>
              <a:gd name="T2" fmla="*/ 0 w 874"/>
              <a:gd name="T3" fmla="*/ 851 h 1110"/>
              <a:gd name="T4" fmla="*/ 0 w 874"/>
              <a:gd name="T5" fmla="*/ 0 h 1110"/>
              <a:gd name="T6" fmla="*/ 874 w 874"/>
              <a:gd name="T7" fmla="*/ 260 h 1110"/>
              <a:gd name="T8" fmla="*/ 874 w 874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0">
                <a:moveTo>
                  <a:pt x="874" y="1110"/>
                </a:moveTo>
                <a:lnTo>
                  <a:pt x="0" y="851"/>
                </a:lnTo>
                <a:lnTo>
                  <a:pt x="0" y="0"/>
                </a:lnTo>
                <a:lnTo>
                  <a:pt x="874" y="260"/>
                </a:lnTo>
                <a:lnTo>
                  <a:pt x="874" y="1110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Freeform 95">
            <a:extLst>
              <a:ext uri="{FF2B5EF4-FFF2-40B4-BE49-F238E27FC236}">
                <a16:creationId xmlns:a16="http://schemas.microsoft.com/office/drawing/2014/main" id="{6364A6AA-BB3F-4484-BDAC-FB427C78E471}"/>
              </a:ext>
            </a:extLst>
          </p:cNvPr>
          <p:cNvSpPr>
            <a:spLocks/>
          </p:cNvSpPr>
          <p:nvPr/>
        </p:nvSpPr>
        <p:spPr bwMode="auto">
          <a:xfrm>
            <a:off x="4663989" y="319210"/>
            <a:ext cx="346075" cy="546100"/>
          </a:xfrm>
          <a:custGeom>
            <a:avLst/>
            <a:gdLst>
              <a:gd name="T0" fmla="*/ 874 w 874"/>
              <a:gd name="T1" fmla="*/ 1377 h 1377"/>
              <a:gd name="T2" fmla="*/ 0 w 874"/>
              <a:gd name="T3" fmla="*/ 1118 h 1377"/>
              <a:gd name="T4" fmla="*/ 0 w 874"/>
              <a:gd name="T5" fmla="*/ 260 h 1377"/>
              <a:gd name="T6" fmla="*/ 874 w 874"/>
              <a:gd name="T7" fmla="*/ 0 h 1377"/>
              <a:gd name="T8" fmla="*/ 874 w 874"/>
              <a:gd name="T9" fmla="*/ 1377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377">
                <a:moveTo>
                  <a:pt x="874" y="1377"/>
                </a:moveTo>
                <a:lnTo>
                  <a:pt x="0" y="1118"/>
                </a:lnTo>
                <a:lnTo>
                  <a:pt x="0" y="260"/>
                </a:lnTo>
                <a:lnTo>
                  <a:pt x="874" y="0"/>
                </a:lnTo>
                <a:lnTo>
                  <a:pt x="874" y="137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Freeform 88">
            <a:extLst>
              <a:ext uri="{FF2B5EF4-FFF2-40B4-BE49-F238E27FC236}">
                <a16:creationId xmlns:a16="http://schemas.microsoft.com/office/drawing/2014/main" id="{492BE423-76B9-43DC-91E2-31545818CF11}"/>
              </a:ext>
            </a:extLst>
          </p:cNvPr>
          <p:cNvSpPr>
            <a:spLocks/>
          </p:cNvSpPr>
          <p:nvPr/>
        </p:nvSpPr>
        <p:spPr bwMode="auto">
          <a:xfrm>
            <a:off x="4435389" y="628773"/>
            <a:ext cx="228600" cy="134938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7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7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3482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Freeform 96">
            <a:extLst>
              <a:ext uri="{FF2B5EF4-FFF2-40B4-BE49-F238E27FC236}">
                <a16:creationId xmlns:a16="http://schemas.microsoft.com/office/drawing/2014/main" id="{C32285DE-7BA6-4A02-B515-683F8001CE03}"/>
              </a:ext>
            </a:extLst>
          </p:cNvPr>
          <p:cNvSpPr>
            <a:spLocks/>
          </p:cNvSpPr>
          <p:nvPr/>
        </p:nvSpPr>
        <p:spPr bwMode="auto">
          <a:xfrm>
            <a:off x="4435389" y="695448"/>
            <a:ext cx="1149350" cy="938213"/>
          </a:xfrm>
          <a:custGeom>
            <a:avLst/>
            <a:gdLst>
              <a:gd name="T0" fmla="*/ 0 w 2896"/>
              <a:gd name="T1" fmla="*/ 1934 h 2365"/>
              <a:gd name="T2" fmla="*/ 1448 w 2896"/>
              <a:gd name="T3" fmla="*/ 2365 h 2365"/>
              <a:gd name="T4" fmla="*/ 2896 w 2896"/>
              <a:gd name="T5" fmla="*/ 1934 h 2365"/>
              <a:gd name="T6" fmla="*/ 2896 w 2896"/>
              <a:gd name="T7" fmla="*/ 0 h 2365"/>
              <a:gd name="T8" fmla="*/ 1448 w 2896"/>
              <a:gd name="T9" fmla="*/ 429 h 2365"/>
              <a:gd name="T10" fmla="*/ 0 w 2896"/>
              <a:gd name="T11" fmla="*/ 0 h 2365"/>
              <a:gd name="T12" fmla="*/ 0 w 2896"/>
              <a:gd name="T13" fmla="*/ 1934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5">
                <a:moveTo>
                  <a:pt x="0" y="1934"/>
                </a:moveTo>
                <a:lnTo>
                  <a:pt x="1448" y="2365"/>
                </a:lnTo>
                <a:lnTo>
                  <a:pt x="2896" y="1934"/>
                </a:lnTo>
                <a:lnTo>
                  <a:pt x="2896" y="0"/>
                </a:lnTo>
                <a:lnTo>
                  <a:pt x="1448" y="429"/>
                </a:lnTo>
                <a:lnTo>
                  <a:pt x="0" y="0"/>
                </a:lnTo>
                <a:lnTo>
                  <a:pt x="0" y="19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Freeform 97">
            <a:extLst>
              <a:ext uri="{FF2B5EF4-FFF2-40B4-BE49-F238E27FC236}">
                <a16:creationId xmlns:a16="http://schemas.microsoft.com/office/drawing/2014/main" id="{52D83E95-5937-4224-A84E-5903AC690326}"/>
              </a:ext>
            </a:extLst>
          </p:cNvPr>
          <p:cNvSpPr>
            <a:spLocks/>
          </p:cNvSpPr>
          <p:nvPr/>
        </p:nvSpPr>
        <p:spPr bwMode="auto">
          <a:xfrm>
            <a:off x="4435389" y="695448"/>
            <a:ext cx="574675" cy="938213"/>
          </a:xfrm>
          <a:custGeom>
            <a:avLst/>
            <a:gdLst>
              <a:gd name="T0" fmla="*/ 1448 w 1448"/>
              <a:gd name="T1" fmla="*/ 2365 h 2365"/>
              <a:gd name="T2" fmla="*/ 1448 w 1448"/>
              <a:gd name="T3" fmla="*/ 2365 h 2365"/>
              <a:gd name="T4" fmla="*/ 574 w 1448"/>
              <a:gd name="T5" fmla="*/ 2105 h 2365"/>
              <a:gd name="T6" fmla="*/ 0 w 1448"/>
              <a:gd name="T7" fmla="*/ 1934 h 2365"/>
              <a:gd name="T8" fmla="*/ 0 w 1448"/>
              <a:gd name="T9" fmla="*/ 0 h 2365"/>
              <a:gd name="T10" fmla="*/ 1448 w 1448"/>
              <a:gd name="T11" fmla="*/ 429 h 2365"/>
              <a:gd name="T12" fmla="*/ 1448 w 1448"/>
              <a:gd name="T13" fmla="*/ 2365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5">
                <a:moveTo>
                  <a:pt x="1448" y="2365"/>
                </a:moveTo>
                <a:lnTo>
                  <a:pt x="1448" y="2365"/>
                </a:lnTo>
                <a:lnTo>
                  <a:pt x="574" y="2105"/>
                </a:lnTo>
                <a:lnTo>
                  <a:pt x="0" y="1934"/>
                </a:lnTo>
                <a:lnTo>
                  <a:pt x="0" y="0"/>
                </a:lnTo>
                <a:lnTo>
                  <a:pt x="1448" y="429"/>
                </a:lnTo>
                <a:lnTo>
                  <a:pt x="1448" y="236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4" name="TextBox 1">
            <a:extLst>
              <a:ext uri="{FF2B5EF4-FFF2-40B4-BE49-F238E27FC236}">
                <a16:creationId xmlns:a16="http://schemas.microsoft.com/office/drawing/2014/main" id="{402FD130-8924-4A05-8EC6-4E1B63EF3854}"/>
              </a:ext>
            </a:extLst>
          </p:cNvPr>
          <p:cNvSpPr txBox="1"/>
          <p:nvPr/>
        </p:nvSpPr>
        <p:spPr>
          <a:xfrm>
            <a:off x="4356723" y="846330"/>
            <a:ext cx="726482" cy="646331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01</a:t>
            </a:r>
          </a:p>
        </p:txBody>
      </p:sp>
      <p:sp>
        <p:nvSpPr>
          <p:cNvPr id="115" name="Freeform 87">
            <a:extLst>
              <a:ext uri="{FF2B5EF4-FFF2-40B4-BE49-F238E27FC236}">
                <a16:creationId xmlns:a16="http://schemas.microsoft.com/office/drawing/2014/main" id="{D02D385C-48AB-46AE-ADA6-69B1A8F6C476}"/>
              </a:ext>
            </a:extLst>
          </p:cNvPr>
          <p:cNvSpPr>
            <a:spLocks/>
          </p:cNvSpPr>
          <p:nvPr/>
        </p:nvSpPr>
        <p:spPr bwMode="auto">
          <a:xfrm>
            <a:off x="5356139" y="628773"/>
            <a:ext cx="228600" cy="134938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7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7"/>
                </a:lnTo>
                <a:lnTo>
                  <a:pt x="0" y="337"/>
                </a:lnTo>
                <a:close/>
              </a:path>
            </a:pathLst>
          </a:custGeom>
          <a:solidFill>
            <a:srgbClr val="3482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Freeform 79">
            <a:extLst>
              <a:ext uri="{FF2B5EF4-FFF2-40B4-BE49-F238E27FC236}">
                <a16:creationId xmlns:a16="http://schemas.microsoft.com/office/drawing/2014/main" id="{424D8681-734D-4046-8ACD-C1EB3E273DCE}"/>
              </a:ext>
            </a:extLst>
          </p:cNvPr>
          <p:cNvSpPr>
            <a:spLocks/>
          </p:cNvSpPr>
          <p:nvPr/>
        </p:nvSpPr>
        <p:spPr bwMode="auto">
          <a:xfrm>
            <a:off x="5356139" y="1735260"/>
            <a:ext cx="228600" cy="133350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7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7"/>
                </a:lnTo>
                <a:lnTo>
                  <a:pt x="0" y="337"/>
                </a:lnTo>
                <a:close/>
              </a:path>
            </a:pathLst>
          </a:custGeom>
          <a:solidFill>
            <a:srgbClr val="8E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7" name="Freeform 80">
            <a:extLst>
              <a:ext uri="{FF2B5EF4-FFF2-40B4-BE49-F238E27FC236}">
                <a16:creationId xmlns:a16="http://schemas.microsoft.com/office/drawing/2014/main" id="{90D9C415-4664-4A45-B03F-87588A105621}"/>
              </a:ext>
            </a:extLst>
          </p:cNvPr>
          <p:cNvSpPr>
            <a:spLocks/>
          </p:cNvSpPr>
          <p:nvPr/>
        </p:nvSpPr>
        <p:spPr bwMode="auto">
          <a:xfrm>
            <a:off x="4435389" y="1735260"/>
            <a:ext cx="228600" cy="133350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7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7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8E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8" name="Freeform 100">
            <a:extLst>
              <a:ext uri="{FF2B5EF4-FFF2-40B4-BE49-F238E27FC236}">
                <a16:creationId xmlns:a16="http://schemas.microsoft.com/office/drawing/2014/main" id="{9F3D6470-810D-434D-8853-F60ACD6FE481}"/>
              </a:ext>
            </a:extLst>
          </p:cNvPr>
          <p:cNvSpPr>
            <a:spLocks/>
          </p:cNvSpPr>
          <p:nvPr/>
        </p:nvSpPr>
        <p:spPr bwMode="auto">
          <a:xfrm>
            <a:off x="4457966" y="1816997"/>
            <a:ext cx="1149350" cy="938213"/>
          </a:xfrm>
          <a:custGeom>
            <a:avLst/>
            <a:gdLst>
              <a:gd name="T0" fmla="*/ 0 w 2896"/>
              <a:gd name="T1" fmla="*/ 1934 h 2364"/>
              <a:gd name="T2" fmla="*/ 1448 w 2896"/>
              <a:gd name="T3" fmla="*/ 2364 h 2364"/>
              <a:gd name="T4" fmla="*/ 2896 w 2896"/>
              <a:gd name="T5" fmla="*/ 1934 h 2364"/>
              <a:gd name="T6" fmla="*/ 2896 w 2896"/>
              <a:gd name="T7" fmla="*/ 0 h 2364"/>
              <a:gd name="T8" fmla="*/ 1448 w 2896"/>
              <a:gd name="T9" fmla="*/ 429 h 2364"/>
              <a:gd name="T10" fmla="*/ 0 w 2896"/>
              <a:gd name="T11" fmla="*/ 0 h 2364"/>
              <a:gd name="T12" fmla="*/ 0 w 2896"/>
              <a:gd name="T13" fmla="*/ 193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4">
                <a:moveTo>
                  <a:pt x="0" y="1934"/>
                </a:moveTo>
                <a:lnTo>
                  <a:pt x="1448" y="2364"/>
                </a:lnTo>
                <a:lnTo>
                  <a:pt x="2896" y="1934"/>
                </a:lnTo>
                <a:lnTo>
                  <a:pt x="2896" y="0"/>
                </a:lnTo>
                <a:lnTo>
                  <a:pt x="1448" y="429"/>
                </a:lnTo>
                <a:lnTo>
                  <a:pt x="0" y="0"/>
                </a:lnTo>
                <a:lnTo>
                  <a:pt x="0" y="19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9" name="Freeform 101">
            <a:extLst>
              <a:ext uri="{FF2B5EF4-FFF2-40B4-BE49-F238E27FC236}">
                <a16:creationId xmlns:a16="http://schemas.microsoft.com/office/drawing/2014/main" id="{A3D278F2-9BD1-4D4A-8A7C-3BFD097CD641}"/>
              </a:ext>
            </a:extLst>
          </p:cNvPr>
          <p:cNvSpPr>
            <a:spLocks/>
          </p:cNvSpPr>
          <p:nvPr/>
        </p:nvSpPr>
        <p:spPr bwMode="auto">
          <a:xfrm>
            <a:off x="4435389" y="1800348"/>
            <a:ext cx="574675" cy="938213"/>
          </a:xfrm>
          <a:custGeom>
            <a:avLst/>
            <a:gdLst>
              <a:gd name="T0" fmla="*/ 1448 w 1448"/>
              <a:gd name="T1" fmla="*/ 2364 h 2364"/>
              <a:gd name="T2" fmla="*/ 1448 w 1448"/>
              <a:gd name="T3" fmla="*/ 2364 h 2364"/>
              <a:gd name="T4" fmla="*/ 0 w 1448"/>
              <a:gd name="T5" fmla="*/ 1934 h 2364"/>
              <a:gd name="T6" fmla="*/ 0 w 1448"/>
              <a:gd name="T7" fmla="*/ 0 h 2364"/>
              <a:gd name="T8" fmla="*/ 1448 w 1448"/>
              <a:gd name="T9" fmla="*/ 429 h 2364"/>
              <a:gd name="T10" fmla="*/ 1448 w 1448"/>
              <a:gd name="T11" fmla="*/ 236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2364">
                <a:moveTo>
                  <a:pt x="1448" y="2364"/>
                </a:moveTo>
                <a:lnTo>
                  <a:pt x="1448" y="2364"/>
                </a:lnTo>
                <a:lnTo>
                  <a:pt x="0" y="1934"/>
                </a:lnTo>
                <a:lnTo>
                  <a:pt x="0" y="0"/>
                </a:lnTo>
                <a:lnTo>
                  <a:pt x="1448" y="429"/>
                </a:lnTo>
                <a:lnTo>
                  <a:pt x="1448" y="236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0" name="TextBox 98">
            <a:extLst>
              <a:ext uri="{FF2B5EF4-FFF2-40B4-BE49-F238E27FC236}">
                <a16:creationId xmlns:a16="http://schemas.microsoft.com/office/drawing/2014/main" id="{6D7EFFE9-1EE1-442C-B88D-2ECE372F3538}"/>
              </a:ext>
            </a:extLst>
          </p:cNvPr>
          <p:cNvSpPr txBox="1"/>
          <p:nvPr/>
        </p:nvSpPr>
        <p:spPr>
          <a:xfrm>
            <a:off x="4356722" y="1949560"/>
            <a:ext cx="726482" cy="646331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121" name="Freeform 81">
            <a:extLst>
              <a:ext uri="{FF2B5EF4-FFF2-40B4-BE49-F238E27FC236}">
                <a16:creationId xmlns:a16="http://schemas.microsoft.com/office/drawing/2014/main" id="{C25A665C-97E2-4006-9599-010AF1BA8510}"/>
              </a:ext>
            </a:extLst>
          </p:cNvPr>
          <p:cNvSpPr>
            <a:spLocks/>
          </p:cNvSpPr>
          <p:nvPr/>
        </p:nvSpPr>
        <p:spPr bwMode="auto">
          <a:xfrm>
            <a:off x="5356139" y="2840160"/>
            <a:ext cx="228600" cy="133350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6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6"/>
                </a:lnTo>
                <a:lnTo>
                  <a:pt x="0" y="337"/>
                </a:lnTo>
                <a:close/>
              </a:path>
            </a:pathLst>
          </a:custGeom>
          <a:solidFill>
            <a:srgbClr val="9E32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2" name="Freeform 82">
            <a:extLst>
              <a:ext uri="{FF2B5EF4-FFF2-40B4-BE49-F238E27FC236}">
                <a16:creationId xmlns:a16="http://schemas.microsoft.com/office/drawing/2014/main" id="{5F348268-0190-47E7-B09A-4FF3BDEDEBCA}"/>
              </a:ext>
            </a:extLst>
          </p:cNvPr>
          <p:cNvSpPr>
            <a:spLocks/>
          </p:cNvSpPr>
          <p:nvPr/>
        </p:nvSpPr>
        <p:spPr bwMode="auto">
          <a:xfrm>
            <a:off x="4435389" y="2840160"/>
            <a:ext cx="228600" cy="133350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6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6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9E32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3" name="Freeform 104">
            <a:extLst>
              <a:ext uri="{FF2B5EF4-FFF2-40B4-BE49-F238E27FC236}">
                <a16:creationId xmlns:a16="http://schemas.microsoft.com/office/drawing/2014/main" id="{C98B0D94-7267-45F3-A4F1-55A070961085}"/>
              </a:ext>
            </a:extLst>
          </p:cNvPr>
          <p:cNvSpPr>
            <a:spLocks/>
          </p:cNvSpPr>
          <p:nvPr/>
        </p:nvSpPr>
        <p:spPr bwMode="auto">
          <a:xfrm>
            <a:off x="4435389" y="2905248"/>
            <a:ext cx="1149350" cy="939800"/>
          </a:xfrm>
          <a:custGeom>
            <a:avLst/>
            <a:gdLst>
              <a:gd name="T0" fmla="*/ 0 w 2896"/>
              <a:gd name="T1" fmla="*/ 1935 h 2365"/>
              <a:gd name="T2" fmla="*/ 1448 w 2896"/>
              <a:gd name="T3" fmla="*/ 2365 h 2365"/>
              <a:gd name="T4" fmla="*/ 2896 w 2896"/>
              <a:gd name="T5" fmla="*/ 1935 h 2365"/>
              <a:gd name="T6" fmla="*/ 2896 w 2896"/>
              <a:gd name="T7" fmla="*/ 0 h 2365"/>
              <a:gd name="T8" fmla="*/ 1448 w 2896"/>
              <a:gd name="T9" fmla="*/ 430 h 2365"/>
              <a:gd name="T10" fmla="*/ 0 w 2896"/>
              <a:gd name="T11" fmla="*/ 0 h 2365"/>
              <a:gd name="T12" fmla="*/ 0 w 2896"/>
              <a:gd name="T13" fmla="*/ 1935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5">
                <a:moveTo>
                  <a:pt x="0" y="1935"/>
                </a:moveTo>
                <a:lnTo>
                  <a:pt x="1448" y="2365"/>
                </a:lnTo>
                <a:lnTo>
                  <a:pt x="2896" y="1935"/>
                </a:lnTo>
                <a:lnTo>
                  <a:pt x="2896" y="0"/>
                </a:lnTo>
                <a:lnTo>
                  <a:pt x="1448" y="430"/>
                </a:lnTo>
                <a:lnTo>
                  <a:pt x="0" y="0"/>
                </a:lnTo>
                <a:lnTo>
                  <a:pt x="0" y="193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4" name="Freeform 105">
            <a:extLst>
              <a:ext uri="{FF2B5EF4-FFF2-40B4-BE49-F238E27FC236}">
                <a16:creationId xmlns:a16="http://schemas.microsoft.com/office/drawing/2014/main" id="{A4F7A311-D0EC-456B-9CCD-2787F2366535}"/>
              </a:ext>
            </a:extLst>
          </p:cNvPr>
          <p:cNvSpPr>
            <a:spLocks/>
          </p:cNvSpPr>
          <p:nvPr/>
        </p:nvSpPr>
        <p:spPr bwMode="auto">
          <a:xfrm>
            <a:off x="4435389" y="2905248"/>
            <a:ext cx="574675" cy="939800"/>
          </a:xfrm>
          <a:custGeom>
            <a:avLst/>
            <a:gdLst>
              <a:gd name="T0" fmla="*/ 1448 w 1448"/>
              <a:gd name="T1" fmla="*/ 2365 h 2365"/>
              <a:gd name="T2" fmla="*/ 1448 w 1448"/>
              <a:gd name="T3" fmla="*/ 2365 h 2365"/>
              <a:gd name="T4" fmla="*/ 574 w 1448"/>
              <a:gd name="T5" fmla="*/ 2105 h 2365"/>
              <a:gd name="T6" fmla="*/ 0 w 1448"/>
              <a:gd name="T7" fmla="*/ 1935 h 2365"/>
              <a:gd name="T8" fmla="*/ 0 w 1448"/>
              <a:gd name="T9" fmla="*/ 0 h 2365"/>
              <a:gd name="T10" fmla="*/ 1448 w 1448"/>
              <a:gd name="T11" fmla="*/ 430 h 2365"/>
              <a:gd name="T12" fmla="*/ 1448 w 1448"/>
              <a:gd name="T13" fmla="*/ 2365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5">
                <a:moveTo>
                  <a:pt x="1448" y="2365"/>
                </a:moveTo>
                <a:lnTo>
                  <a:pt x="1448" y="2365"/>
                </a:lnTo>
                <a:lnTo>
                  <a:pt x="574" y="2105"/>
                </a:lnTo>
                <a:lnTo>
                  <a:pt x="0" y="1935"/>
                </a:lnTo>
                <a:lnTo>
                  <a:pt x="0" y="0"/>
                </a:lnTo>
                <a:lnTo>
                  <a:pt x="1448" y="430"/>
                </a:lnTo>
                <a:lnTo>
                  <a:pt x="1448" y="236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5" name="TextBox 99">
            <a:extLst>
              <a:ext uri="{FF2B5EF4-FFF2-40B4-BE49-F238E27FC236}">
                <a16:creationId xmlns:a16="http://schemas.microsoft.com/office/drawing/2014/main" id="{B7049FD2-0B5B-4A75-8A33-BA8B53F12302}"/>
              </a:ext>
            </a:extLst>
          </p:cNvPr>
          <p:cNvSpPr txBox="1"/>
          <p:nvPr/>
        </p:nvSpPr>
        <p:spPr>
          <a:xfrm>
            <a:off x="4356722" y="3052790"/>
            <a:ext cx="726482" cy="646331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03</a:t>
            </a:r>
          </a:p>
        </p:txBody>
      </p:sp>
      <p:sp>
        <p:nvSpPr>
          <p:cNvPr id="126" name="Freeform 83">
            <a:extLst>
              <a:ext uri="{FF2B5EF4-FFF2-40B4-BE49-F238E27FC236}">
                <a16:creationId xmlns:a16="http://schemas.microsoft.com/office/drawing/2014/main" id="{5A61619E-11B7-4ECC-91C3-4E78C9DA1DA8}"/>
              </a:ext>
            </a:extLst>
          </p:cNvPr>
          <p:cNvSpPr>
            <a:spLocks/>
          </p:cNvSpPr>
          <p:nvPr/>
        </p:nvSpPr>
        <p:spPr bwMode="auto">
          <a:xfrm>
            <a:off x="5356139" y="3945060"/>
            <a:ext cx="228600" cy="134938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6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6"/>
                </a:lnTo>
                <a:lnTo>
                  <a:pt x="0" y="337"/>
                </a:lnTo>
                <a:close/>
              </a:path>
            </a:pathLst>
          </a:custGeom>
          <a:solidFill>
            <a:srgbClr val="003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7" name="Freeform 84">
            <a:extLst>
              <a:ext uri="{FF2B5EF4-FFF2-40B4-BE49-F238E27FC236}">
                <a16:creationId xmlns:a16="http://schemas.microsoft.com/office/drawing/2014/main" id="{4F439638-30FF-4BB5-89D6-AC41F3AF6AD7}"/>
              </a:ext>
            </a:extLst>
          </p:cNvPr>
          <p:cNvSpPr>
            <a:spLocks/>
          </p:cNvSpPr>
          <p:nvPr/>
        </p:nvSpPr>
        <p:spPr bwMode="auto">
          <a:xfrm>
            <a:off x="4435389" y="3945060"/>
            <a:ext cx="228600" cy="134938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6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6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003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8" name="Freeform 108">
            <a:extLst>
              <a:ext uri="{FF2B5EF4-FFF2-40B4-BE49-F238E27FC236}">
                <a16:creationId xmlns:a16="http://schemas.microsoft.com/office/drawing/2014/main" id="{BDE64375-7086-42F5-9946-3FB3C76947D8}"/>
              </a:ext>
            </a:extLst>
          </p:cNvPr>
          <p:cNvSpPr>
            <a:spLocks/>
          </p:cNvSpPr>
          <p:nvPr/>
        </p:nvSpPr>
        <p:spPr bwMode="auto">
          <a:xfrm>
            <a:off x="4435389" y="4011735"/>
            <a:ext cx="1149350" cy="938213"/>
          </a:xfrm>
          <a:custGeom>
            <a:avLst/>
            <a:gdLst>
              <a:gd name="T0" fmla="*/ 0 w 2896"/>
              <a:gd name="T1" fmla="*/ 1935 h 2364"/>
              <a:gd name="T2" fmla="*/ 1448 w 2896"/>
              <a:gd name="T3" fmla="*/ 2364 h 2364"/>
              <a:gd name="T4" fmla="*/ 2896 w 2896"/>
              <a:gd name="T5" fmla="*/ 1935 h 2364"/>
              <a:gd name="T6" fmla="*/ 2896 w 2896"/>
              <a:gd name="T7" fmla="*/ 0 h 2364"/>
              <a:gd name="T8" fmla="*/ 1448 w 2896"/>
              <a:gd name="T9" fmla="*/ 431 h 2364"/>
              <a:gd name="T10" fmla="*/ 0 w 2896"/>
              <a:gd name="T11" fmla="*/ 0 h 2364"/>
              <a:gd name="T12" fmla="*/ 0 w 2896"/>
              <a:gd name="T13" fmla="*/ 1935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4">
                <a:moveTo>
                  <a:pt x="0" y="1935"/>
                </a:moveTo>
                <a:lnTo>
                  <a:pt x="1448" y="2364"/>
                </a:lnTo>
                <a:lnTo>
                  <a:pt x="2896" y="1935"/>
                </a:lnTo>
                <a:lnTo>
                  <a:pt x="2896" y="0"/>
                </a:lnTo>
                <a:lnTo>
                  <a:pt x="1448" y="431"/>
                </a:lnTo>
                <a:lnTo>
                  <a:pt x="0" y="0"/>
                </a:lnTo>
                <a:lnTo>
                  <a:pt x="0" y="193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9" name="Freeform 109">
            <a:extLst>
              <a:ext uri="{FF2B5EF4-FFF2-40B4-BE49-F238E27FC236}">
                <a16:creationId xmlns:a16="http://schemas.microsoft.com/office/drawing/2014/main" id="{AFADFC66-1122-4970-900B-5CD777A85CC1}"/>
              </a:ext>
            </a:extLst>
          </p:cNvPr>
          <p:cNvSpPr>
            <a:spLocks/>
          </p:cNvSpPr>
          <p:nvPr/>
        </p:nvSpPr>
        <p:spPr bwMode="auto">
          <a:xfrm>
            <a:off x="4435389" y="4011735"/>
            <a:ext cx="574675" cy="938213"/>
          </a:xfrm>
          <a:custGeom>
            <a:avLst/>
            <a:gdLst>
              <a:gd name="T0" fmla="*/ 1448 w 1448"/>
              <a:gd name="T1" fmla="*/ 2364 h 2364"/>
              <a:gd name="T2" fmla="*/ 1448 w 1448"/>
              <a:gd name="T3" fmla="*/ 2364 h 2364"/>
              <a:gd name="T4" fmla="*/ 574 w 1448"/>
              <a:gd name="T5" fmla="*/ 2105 h 2364"/>
              <a:gd name="T6" fmla="*/ 0 w 1448"/>
              <a:gd name="T7" fmla="*/ 1935 h 2364"/>
              <a:gd name="T8" fmla="*/ 0 w 1448"/>
              <a:gd name="T9" fmla="*/ 0 h 2364"/>
              <a:gd name="T10" fmla="*/ 1448 w 1448"/>
              <a:gd name="T11" fmla="*/ 431 h 2364"/>
              <a:gd name="T12" fmla="*/ 1448 w 1448"/>
              <a:gd name="T13" fmla="*/ 236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4">
                <a:moveTo>
                  <a:pt x="1448" y="2364"/>
                </a:moveTo>
                <a:lnTo>
                  <a:pt x="1448" y="2364"/>
                </a:lnTo>
                <a:lnTo>
                  <a:pt x="574" y="2105"/>
                </a:lnTo>
                <a:lnTo>
                  <a:pt x="0" y="1935"/>
                </a:lnTo>
                <a:lnTo>
                  <a:pt x="0" y="0"/>
                </a:lnTo>
                <a:lnTo>
                  <a:pt x="1448" y="431"/>
                </a:lnTo>
                <a:lnTo>
                  <a:pt x="1448" y="236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0" name="TextBox 100">
            <a:extLst>
              <a:ext uri="{FF2B5EF4-FFF2-40B4-BE49-F238E27FC236}">
                <a16:creationId xmlns:a16="http://schemas.microsoft.com/office/drawing/2014/main" id="{7D6AD561-3C20-4112-961F-D2A96F5187E3}"/>
              </a:ext>
            </a:extLst>
          </p:cNvPr>
          <p:cNvSpPr txBox="1"/>
          <p:nvPr/>
        </p:nvSpPr>
        <p:spPr>
          <a:xfrm>
            <a:off x="4422445" y="4156021"/>
            <a:ext cx="595036" cy="646331"/>
          </a:xfrm>
          <a:prstGeom prst="rect">
            <a:avLst/>
          </a:prstGeom>
        </p:spPr>
        <p:txBody>
          <a:bodyPr wrap="square" lIns="0" rIns="0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04</a:t>
            </a:r>
          </a:p>
        </p:txBody>
      </p:sp>
      <p:sp>
        <p:nvSpPr>
          <p:cNvPr id="131" name="Freeform 85">
            <a:extLst>
              <a:ext uri="{FF2B5EF4-FFF2-40B4-BE49-F238E27FC236}">
                <a16:creationId xmlns:a16="http://schemas.microsoft.com/office/drawing/2014/main" id="{B1695043-D191-4BA3-ABCD-5309229A0063}"/>
              </a:ext>
            </a:extLst>
          </p:cNvPr>
          <p:cNvSpPr>
            <a:spLocks/>
          </p:cNvSpPr>
          <p:nvPr/>
        </p:nvSpPr>
        <p:spPr bwMode="auto">
          <a:xfrm>
            <a:off x="5356139" y="5049960"/>
            <a:ext cx="228600" cy="134938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8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8"/>
                </a:lnTo>
                <a:lnTo>
                  <a:pt x="0" y="337"/>
                </a:lnTo>
                <a:close/>
              </a:path>
            </a:pathLst>
          </a:custGeom>
          <a:solidFill>
            <a:srgbClr val="3A00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2" name="Freeform 86">
            <a:extLst>
              <a:ext uri="{FF2B5EF4-FFF2-40B4-BE49-F238E27FC236}">
                <a16:creationId xmlns:a16="http://schemas.microsoft.com/office/drawing/2014/main" id="{0E0F9857-AC69-4A15-A586-6D335E5F4B4A}"/>
              </a:ext>
            </a:extLst>
          </p:cNvPr>
          <p:cNvSpPr>
            <a:spLocks/>
          </p:cNvSpPr>
          <p:nvPr/>
        </p:nvSpPr>
        <p:spPr bwMode="auto">
          <a:xfrm>
            <a:off x="4435389" y="5049960"/>
            <a:ext cx="228600" cy="134938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8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8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3A00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3" name="Freeform 112">
            <a:extLst>
              <a:ext uri="{FF2B5EF4-FFF2-40B4-BE49-F238E27FC236}">
                <a16:creationId xmlns:a16="http://schemas.microsoft.com/office/drawing/2014/main" id="{BD23C3AA-1CAF-4F59-A07B-B06F75235782}"/>
              </a:ext>
            </a:extLst>
          </p:cNvPr>
          <p:cNvSpPr>
            <a:spLocks/>
          </p:cNvSpPr>
          <p:nvPr/>
        </p:nvSpPr>
        <p:spPr bwMode="auto">
          <a:xfrm>
            <a:off x="4435389" y="5116635"/>
            <a:ext cx="1149350" cy="938213"/>
          </a:xfrm>
          <a:custGeom>
            <a:avLst/>
            <a:gdLst>
              <a:gd name="T0" fmla="*/ 0 w 2896"/>
              <a:gd name="T1" fmla="*/ 1935 h 2364"/>
              <a:gd name="T2" fmla="*/ 1448 w 2896"/>
              <a:gd name="T3" fmla="*/ 2364 h 2364"/>
              <a:gd name="T4" fmla="*/ 2896 w 2896"/>
              <a:gd name="T5" fmla="*/ 1935 h 2364"/>
              <a:gd name="T6" fmla="*/ 2896 w 2896"/>
              <a:gd name="T7" fmla="*/ 0 h 2364"/>
              <a:gd name="T8" fmla="*/ 1448 w 2896"/>
              <a:gd name="T9" fmla="*/ 430 h 2364"/>
              <a:gd name="T10" fmla="*/ 0 w 2896"/>
              <a:gd name="T11" fmla="*/ 0 h 2364"/>
              <a:gd name="T12" fmla="*/ 0 w 2896"/>
              <a:gd name="T13" fmla="*/ 1935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4">
                <a:moveTo>
                  <a:pt x="0" y="1935"/>
                </a:moveTo>
                <a:lnTo>
                  <a:pt x="1448" y="2364"/>
                </a:lnTo>
                <a:lnTo>
                  <a:pt x="2896" y="1935"/>
                </a:lnTo>
                <a:lnTo>
                  <a:pt x="2896" y="0"/>
                </a:lnTo>
                <a:lnTo>
                  <a:pt x="1448" y="430"/>
                </a:lnTo>
                <a:lnTo>
                  <a:pt x="0" y="0"/>
                </a:lnTo>
                <a:lnTo>
                  <a:pt x="0" y="193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4" name="Freeform 113">
            <a:extLst>
              <a:ext uri="{FF2B5EF4-FFF2-40B4-BE49-F238E27FC236}">
                <a16:creationId xmlns:a16="http://schemas.microsoft.com/office/drawing/2014/main" id="{49FF1C21-6159-4B1D-AA78-19EAAC0DEB4C}"/>
              </a:ext>
            </a:extLst>
          </p:cNvPr>
          <p:cNvSpPr>
            <a:spLocks/>
          </p:cNvSpPr>
          <p:nvPr/>
        </p:nvSpPr>
        <p:spPr bwMode="auto">
          <a:xfrm>
            <a:off x="4435389" y="5116635"/>
            <a:ext cx="574675" cy="938213"/>
          </a:xfrm>
          <a:custGeom>
            <a:avLst/>
            <a:gdLst>
              <a:gd name="T0" fmla="*/ 1448 w 1448"/>
              <a:gd name="T1" fmla="*/ 2364 h 2364"/>
              <a:gd name="T2" fmla="*/ 1448 w 1448"/>
              <a:gd name="T3" fmla="*/ 2364 h 2364"/>
              <a:gd name="T4" fmla="*/ 574 w 1448"/>
              <a:gd name="T5" fmla="*/ 2105 h 2364"/>
              <a:gd name="T6" fmla="*/ 0 w 1448"/>
              <a:gd name="T7" fmla="*/ 1935 h 2364"/>
              <a:gd name="T8" fmla="*/ 0 w 1448"/>
              <a:gd name="T9" fmla="*/ 0 h 2364"/>
              <a:gd name="T10" fmla="*/ 1448 w 1448"/>
              <a:gd name="T11" fmla="*/ 430 h 2364"/>
              <a:gd name="T12" fmla="*/ 1448 w 1448"/>
              <a:gd name="T13" fmla="*/ 236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4">
                <a:moveTo>
                  <a:pt x="1448" y="2364"/>
                </a:moveTo>
                <a:lnTo>
                  <a:pt x="1448" y="2364"/>
                </a:lnTo>
                <a:lnTo>
                  <a:pt x="574" y="2105"/>
                </a:lnTo>
                <a:lnTo>
                  <a:pt x="0" y="1935"/>
                </a:lnTo>
                <a:lnTo>
                  <a:pt x="0" y="0"/>
                </a:lnTo>
                <a:lnTo>
                  <a:pt x="1448" y="430"/>
                </a:lnTo>
                <a:lnTo>
                  <a:pt x="1448" y="236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5" name="TextBox 101">
            <a:extLst>
              <a:ext uri="{FF2B5EF4-FFF2-40B4-BE49-F238E27FC236}">
                <a16:creationId xmlns:a16="http://schemas.microsoft.com/office/drawing/2014/main" id="{23C969D8-6A65-4090-9E69-37D3A571EFF4}"/>
              </a:ext>
            </a:extLst>
          </p:cNvPr>
          <p:cNvSpPr txBox="1"/>
          <p:nvPr/>
        </p:nvSpPr>
        <p:spPr>
          <a:xfrm>
            <a:off x="4422445" y="5259252"/>
            <a:ext cx="595036" cy="646331"/>
          </a:xfrm>
          <a:prstGeom prst="rect">
            <a:avLst/>
          </a:prstGeom>
        </p:spPr>
        <p:txBody>
          <a:bodyPr wrap="square" lIns="0" rIns="0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05</a:t>
            </a:r>
          </a:p>
        </p:txBody>
      </p:sp>
      <p:sp>
        <p:nvSpPr>
          <p:cNvPr id="136" name="Freeform 94">
            <a:extLst>
              <a:ext uri="{FF2B5EF4-FFF2-40B4-BE49-F238E27FC236}">
                <a16:creationId xmlns:a16="http://schemas.microsoft.com/office/drawing/2014/main" id="{1DCEC9A4-B80A-4CC4-A486-B0A964A6E5D2}"/>
              </a:ext>
            </a:extLst>
          </p:cNvPr>
          <p:cNvSpPr>
            <a:spLocks/>
          </p:cNvSpPr>
          <p:nvPr/>
        </p:nvSpPr>
        <p:spPr bwMode="auto">
          <a:xfrm>
            <a:off x="4663988" y="421656"/>
            <a:ext cx="346075" cy="441325"/>
          </a:xfrm>
          <a:custGeom>
            <a:avLst/>
            <a:gdLst>
              <a:gd name="T0" fmla="*/ 874 w 874"/>
              <a:gd name="T1" fmla="*/ 1110 h 1110"/>
              <a:gd name="T2" fmla="*/ 0 w 874"/>
              <a:gd name="T3" fmla="*/ 851 h 1110"/>
              <a:gd name="T4" fmla="*/ 0 w 874"/>
              <a:gd name="T5" fmla="*/ 0 h 1110"/>
              <a:gd name="T6" fmla="*/ 874 w 874"/>
              <a:gd name="T7" fmla="*/ 260 h 1110"/>
              <a:gd name="T8" fmla="*/ 874 w 874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0">
                <a:moveTo>
                  <a:pt x="874" y="1110"/>
                </a:moveTo>
                <a:lnTo>
                  <a:pt x="0" y="851"/>
                </a:lnTo>
                <a:lnTo>
                  <a:pt x="0" y="0"/>
                </a:lnTo>
                <a:lnTo>
                  <a:pt x="874" y="260"/>
                </a:lnTo>
                <a:lnTo>
                  <a:pt x="874" y="1110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37" name="Group 10">
            <a:extLst>
              <a:ext uri="{FF2B5EF4-FFF2-40B4-BE49-F238E27FC236}">
                <a16:creationId xmlns:a16="http://schemas.microsoft.com/office/drawing/2014/main" id="{10AE3AD5-E145-4A31-B41A-6B80817D9E1B}"/>
              </a:ext>
            </a:extLst>
          </p:cNvPr>
          <p:cNvGrpSpPr/>
          <p:nvPr/>
        </p:nvGrpSpPr>
        <p:grpSpPr>
          <a:xfrm>
            <a:off x="5864407" y="671654"/>
            <a:ext cx="3364899" cy="795466"/>
            <a:chOff x="2733378" y="1159540"/>
            <a:chExt cx="3364899" cy="795466"/>
          </a:xfrm>
        </p:grpSpPr>
        <p:sp>
          <p:nvSpPr>
            <p:cNvPr id="153" name="Rectangle 104">
              <a:extLst>
                <a:ext uri="{FF2B5EF4-FFF2-40B4-BE49-F238E27FC236}">
                  <a16:creationId xmlns:a16="http://schemas.microsoft.com/office/drawing/2014/main" id="{A46C5158-5A0A-4157-959C-992EADDD4E4C}"/>
                </a:ext>
              </a:extLst>
            </p:cNvPr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dirty="0"/>
            </a:p>
          </p:txBody>
        </p:sp>
        <p:sp>
          <p:nvSpPr>
            <p:cNvPr id="155" name="TextBox 119">
              <a:extLst>
                <a:ext uri="{FF2B5EF4-FFF2-40B4-BE49-F238E27FC236}">
                  <a16:creationId xmlns:a16="http://schemas.microsoft.com/office/drawing/2014/main" id="{8A1354BF-B0A9-4CC6-B4C2-03D531F2B6E1}"/>
                </a:ext>
              </a:extLst>
            </p:cNvPr>
            <p:cNvSpPr txBox="1"/>
            <p:nvPr/>
          </p:nvSpPr>
          <p:spPr>
            <a:xfrm>
              <a:off x="2941033" y="1159540"/>
              <a:ext cx="3157244" cy="769441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200" b="1" dirty="0"/>
                <a:t>Федеральная система ЕГИСЗ</a:t>
              </a:r>
              <a:endParaRPr lang="en-US" sz="2200" b="1" dirty="0"/>
            </a:p>
          </p:txBody>
        </p:sp>
      </p:grpSp>
      <p:grpSp>
        <p:nvGrpSpPr>
          <p:cNvPr id="138" name="Group 121">
            <a:extLst>
              <a:ext uri="{FF2B5EF4-FFF2-40B4-BE49-F238E27FC236}">
                <a16:creationId xmlns:a16="http://schemas.microsoft.com/office/drawing/2014/main" id="{B485F7A2-4C47-4C57-9E8D-72985991122B}"/>
              </a:ext>
            </a:extLst>
          </p:cNvPr>
          <p:cNvGrpSpPr/>
          <p:nvPr/>
        </p:nvGrpSpPr>
        <p:grpSpPr>
          <a:xfrm>
            <a:off x="5864407" y="1787469"/>
            <a:ext cx="3407077" cy="789189"/>
            <a:chOff x="2733378" y="1165817"/>
            <a:chExt cx="3407077" cy="789189"/>
          </a:xfrm>
        </p:grpSpPr>
        <p:sp>
          <p:nvSpPr>
            <p:cNvPr id="149" name="Rectangle 122">
              <a:extLst>
                <a:ext uri="{FF2B5EF4-FFF2-40B4-BE49-F238E27FC236}">
                  <a16:creationId xmlns:a16="http://schemas.microsoft.com/office/drawing/2014/main" id="{8C122C57-936A-4722-8E84-F354D4422ECB}"/>
                </a:ext>
              </a:extLst>
            </p:cNvPr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dirty="0"/>
            </a:p>
          </p:txBody>
        </p:sp>
        <p:sp>
          <p:nvSpPr>
            <p:cNvPr id="151" name="TextBox 124">
              <a:extLst>
                <a:ext uri="{FF2B5EF4-FFF2-40B4-BE49-F238E27FC236}">
                  <a16:creationId xmlns:a16="http://schemas.microsoft.com/office/drawing/2014/main" id="{1B8B91DB-4C14-4C36-B728-F4CE93047D55}"/>
                </a:ext>
              </a:extLst>
            </p:cNvPr>
            <p:cNvSpPr txBox="1"/>
            <p:nvPr/>
          </p:nvSpPr>
          <p:spPr>
            <a:xfrm>
              <a:off x="2983211" y="1165817"/>
              <a:ext cx="3157244" cy="769441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200" b="1" dirty="0"/>
                <a:t>Региональные фрагменты ЕГИСЗ</a:t>
              </a:r>
            </a:p>
          </p:txBody>
        </p:sp>
      </p:grpSp>
      <p:grpSp>
        <p:nvGrpSpPr>
          <p:cNvPr id="139" name="Group 126">
            <a:extLst>
              <a:ext uri="{FF2B5EF4-FFF2-40B4-BE49-F238E27FC236}">
                <a16:creationId xmlns:a16="http://schemas.microsoft.com/office/drawing/2014/main" id="{F127C5DC-EA2C-49D4-9AA6-214330112DCB}"/>
              </a:ext>
            </a:extLst>
          </p:cNvPr>
          <p:cNvGrpSpPr/>
          <p:nvPr/>
        </p:nvGrpSpPr>
        <p:grpSpPr>
          <a:xfrm>
            <a:off x="5864407" y="2741171"/>
            <a:ext cx="4721841" cy="1107996"/>
            <a:chOff x="2733378" y="1009981"/>
            <a:chExt cx="4721841" cy="1107996"/>
          </a:xfrm>
        </p:grpSpPr>
        <p:sp>
          <p:nvSpPr>
            <p:cNvPr id="145" name="Rectangle 127">
              <a:extLst>
                <a:ext uri="{FF2B5EF4-FFF2-40B4-BE49-F238E27FC236}">
                  <a16:creationId xmlns:a16="http://schemas.microsoft.com/office/drawing/2014/main" id="{75B176E7-4428-46A2-B226-A847185CA17B}"/>
                </a:ext>
              </a:extLst>
            </p:cNvPr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dirty="0"/>
            </a:p>
          </p:txBody>
        </p:sp>
        <p:sp>
          <p:nvSpPr>
            <p:cNvPr id="147" name="TextBox 129">
              <a:extLst>
                <a:ext uri="{FF2B5EF4-FFF2-40B4-BE49-F238E27FC236}">
                  <a16:creationId xmlns:a16="http://schemas.microsoft.com/office/drawing/2014/main" id="{45A8B850-BD40-4924-9181-B8AF8134AD12}"/>
                </a:ext>
              </a:extLst>
            </p:cNvPr>
            <p:cNvSpPr txBox="1"/>
            <p:nvPr/>
          </p:nvSpPr>
          <p:spPr>
            <a:xfrm>
              <a:off x="2993378" y="1009981"/>
              <a:ext cx="4461841" cy="110799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200" b="1" dirty="0"/>
                <a:t>медицинские информационные системы (МИС) медицинских организаций </a:t>
              </a:r>
            </a:p>
          </p:txBody>
        </p:sp>
      </p:grpSp>
      <p:grpSp>
        <p:nvGrpSpPr>
          <p:cNvPr id="140" name="Group 131">
            <a:extLst>
              <a:ext uri="{FF2B5EF4-FFF2-40B4-BE49-F238E27FC236}">
                <a16:creationId xmlns:a16="http://schemas.microsoft.com/office/drawing/2014/main" id="{B2220468-154B-41FC-95A4-FF0AC9304BA3}"/>
              </a:ext>
            </a:extLst>
          </p:cNvPr>
          <p:cNvGrpSpPr/>
          <p:nvPr/>
        </p:nvGrpSpPr>
        <p:grpSpPr>
          <a:xfrm>
            <a:off x="5864407" y="4032942"/>
            <a:ext cx="3417244" cy="762793"/>
            <a:chOff x="2733378" y="1192213"/>
            <a:chExt cx="3417244" cy="762793"/>
          </a:xfrm>
        </p:grpSpPr>
        <p:sp>
          <p:nvSpPr>
            <p:cNvPr id="141" name="Rectangle 132">
              <a:extLst>
                <a:ext uri="{FF2B5EF4-FFF2-40B4-BE49-F238E27FC236}">
                  <a16:creationId xmlns:a16="http://schemas.microsoft.com/office/drawing/2014/main" id="{0763DB08-A219-42DD-A537-9572478C8CF4}"/>
                </a:ext>
              </a:extLst>
            </p:cNvPr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dirty="0"/>
            </a:p>
          </p:txBody>
        </p:sp>
        <p:sp>
          <p:nvSpPr>
            <p:cNvPr id="143" name="TextBox 134">
              <a:extLst>
                <a:ext uri="{FF2B5EF4-FFF2-40B4-BE49-F238E27FC236}">
                  <a16:creationId xmlns:a16="http://schemas.microsoft.com/office/drawing/2014/main" id="{3C0D81ED-63B4-4BC6-9C94-3C56FF76A4BF}"/>
                </a:ext>
              </a:extLst>
            </p:cNvPr>
            <p:cNvSpPr txBox="1"/>
            <p:nvPr/>
          </p:nvSpPr>
          <p:spPr>
            <a:xfrm>
              <a:off x="2993378" y="1317743"/>
              <a:ext cx="3157244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200" b="1" dirty="0"/>
                <a:t>ЭМК пациента</a:t>
              </a:r>
            </a:p>
          </p:txBody>
        </p:sp>
      </p:grpSp>
      <p:grpSp>
        <p:nvGrpSpPr>
          <p:cNvPr id="157" name="Group 131">
            <a:extLst>
              <a:ext uri="{FF2B5EF4-FFF2-40B4-BE49-F238E27FC236}">
                <a16:creationId xmlns:a16="http://schemas.microsoft.com/office/drawing/2014/main" id="{8B939B0F-E0FC-4553-9A10-F335A4FFB03C}"/>
              </a:ext>
            </a:extLst>
          </p:cNvPr>
          <p:cNvGrpSpPr/>
          <p:nvPr/>
        </p:nvGrpSpPr>
        <p:grpSpPr>
          <a:xfrm>
            <a:off x="5864407" y="5010209"/>
            <a:ext cx="3417244" cy="1107996"/>
            <a:chOff x="2733378" y="1029548"/>
            <a:chExt cx="3417244" cy="1107996"/>
          </a:xfrm>
        </p:grpSpPr>
        <p:sp>
          <p:nvSpPr>
            <p:cNvPr id="158" name="Rectangle 132">
              <a:extLst>
                <a:ext uri="{FF2B5EF4-FFF2-40B4-BE49-F238E27FC236}">
                  <a16:creationId xmlns:a16="http://schemas.microsoft.com/office/drawing/2014/main" id="{A8696881-71E1-4A6D-820F-5E1AB9F51329}"/>
                </a:ext>
              </a:extLst>
            </p:cNvPr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dirty="0"/>
            </a:p>
          </p:txBody>
        </p:sp>
        <p:sp>
          <p:nvSpPr>
            <p:cNvPr id="160" name="TextBox 134">
              <a:extLst>
                <a:ext uri="{FF2B5EF4-FFF2-40B4-BE49-F238E27FC236}">
                  <a16:creationId xmlns:a16="http://schemas.microsoft.com/office/drawing/2014/main" id="{4E7A961D-A4A6-48ED-8B78-24395CCB0CC7}"/>
                </a:ext>
              </a:extLst>
            </p:cNvPr>
            <p:cNvSpPr txBox="1"/>
            <p:nvPr/>
          </p:nvSpPr>
          <p:spPr>
            <a:xfrm>
              <a:off x="2993378" y="1029548"/>
              <a:ext cx="3157244" cy="110799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200" b="1" dirty="0"/>
                <a:t>Наднациональные информационные системы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1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064C9-00E8-486F-BF4A-AA0FDABA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документы, регламентирующие функционирование ЕГИСЗ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6B5B3-875B-418D-9700-9FFA1247B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78" y="2218646"/>
            <a:ext cx="9192380" cy="4267879"/>
          </a:xfrm>
        </p:spPr>
        <p:txBody>
          <a:bodyPr>
            <a:normAutofit/>
          </a:bodyPr>
          <a:lstStyle/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21.11.2011 № 323-ФЗ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основах охраны здоровья граждан в Российской Федерации», закладывающий основу функционирования ЕГИСЗ;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05.05.2018 № 555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единой государственной информационной системе в сфере здравоохранения», которым утверждено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ЕГИСЗ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12.04.2018 № 447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взаимодействия иных информационных систем, предназначенных для сбора, хранения, обработки и предоставления информации, касающейся деятельности медицинских организаций и предоставляемых ими услуг, с информационными системами в сфере здравоохранения и медицинскими организациями».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34955-71B1-46FF-92EB-2733AE6E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5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положения по вопросам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информационных технологий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B4FAC-5B92-46EC-88F7-C8DF702A4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5602F4F7-6C38-43AB-A11C-C91E782416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94727"/>
              </p:ext>
            </p:extLst>
          </p:nvPr>
        </p:nvGraphicFramePr>
        <p:xfrm>
          <a:off x="436800" y="1506324"/>
          <a:ext cx="9461943" cy="4614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8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9638A-9C53-4BAC-B4FA-CD69F9FA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641" y="274837"/>
            <a:ext cx="8596668" cy="105246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здравоохранения, создание единой системы</a:t>
            </a:r>
          </a:p>
        </p:txBody>
      </p:sp>
      <p:sp>
        <p:nvSpPr>
          <p:cNvPr id="4" name="Freeform: Shape 111">
            <a:extLst>
              <a:ext uri="{FF2B5EF4-FFF2-40B4-BE49-F238E27FC236}">
                <a16:creationId xmlns:a16="http://schemas.microsoft.com/office/drawing/2014/main" id="{0E4139C9-6B50-4515-A01B-DE03A71CE582}"/>
              </a:ext>
            </a:extLst>
          </p:cNvPr>
          <p:cNvSpPr/>
          <p:nvPr/>
        </p:nvSpPr>
        <p:spPr>
          <a:xfrm>
            <a:off x="6569890" y="1589281"/>
            <a:ext cx="2671536" cy="3759200"/>
          </a:xfrm>
          <a:custGeom>
            <a:avLst/>
            <a:gdLst>
              <a:gd name="connsiteX0" fmla="*/ 1569120 w 2671536"/>
              <a:gd name="connsiteY0" fmla="*/ 0 h 3759200"/>
              <a:gd name="connsiteX1" fmla="*/ 2671536 w 2671536"/>
              <a:gd name="connsiteY1" fmla="*/ 0 h 3759200"/>
              <a:gd name="connsiteX2" fmla="*/ 2671536 w 2671536"/>
              <a:gd name="connsiteY2" fmla="*/ 1147567 h 3759200"/>
              <a:gd name="connsiteX3" fmla="*/ 2671536 w 2671536"/>
              <a:gd name="connsiteY3" fmla="*/ 2708057 h 3759200"/>
              <a:gd name="connsiteX4" fmla="*/ 2671536 w 2671536"/>
              <a:gd name="connsiteY4" fmla="*/ 3759200 h 3759200"/>
              <a:gd name="connsiteX5" fmla="*/ 1447868 w 2671536"/>
              <a:gd name="connsiteY5" fmla="*/ 3759200 h 3759200"/>
              <a:gd name="connsiteX6" fmla="*/ 0 w 2671536"/>
              <a:gd name="connsiteY6" fmla="*/ 188595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536" h="3759200">
                <a:moveTo>
                  <a:pt x="1569120" y="0"/>
                </a:moveTo>
                <a:lnTo>
                  <a:pt x="2671536" y="0"/>
                </a:lnTo>
                <a:lnTo>
                  <a:pt x="2671536" y="1147567"/>
                </a:lnTo>
                <a:lnTo>
                  <a:pt x="2671536" y="2708057"/>
                </a:lnTo>
                <a:lnTo>
                  <a:pt x="2671536" y="3759200"/>
                </a:lnTo>
                <a:lnTo>
                  <a:pt x="1447868" y="3759200"/>
                </a:lnTo>
                <a:lnTo>
                  <a:pt x="0" y="18859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reeform: Shape 110">
            <a:extLst>
              <a:ext uri="{FF2B5EF4-FFF2-40B4-BE49-F238E27FC236}">
                <a16:creationId xmlns:a16="http://schemas.microsoft.com/office/drawing/2014/main" id="{A951040E-360E-4DB8-A9A1-F50D5E713764}"/>
              </a:ext>
            </a:extLst>
          </p:cNvPr>
          <p:cNvSpPr/>
          <p:nvPr/>
        </p:nvSpPr>
        <p:spPr>
          <a:xfrm>
            <a:off x="2956740" y="1589281"/>
            <a:ext cx="2684235" cy="3759200"/>
          </a:xfrm>
          <a:custGeom>
            <a:avLst/>
            <a:gdLst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0 w 2684235"/>
              <a:gd name="connsiteY3" fmla="*/ 0 h 3759200"/>
              <a:gd name="connsiteX4" fmla="*/ 1217511 w 2684235"/>
              <a:gd name="connsiteY4" fmla="*/ 0 h 3759200"/>
              <a:gd name="connsiteX5" fmla="*/ 2684235 w 2684235"/>
              <a:gd name="connsiteY5" fmla="*/ 1885950 h 3759200"/>
              <a:gd name="connsiteX6" fmla="*/ 2465545 w 2684235"/>
              <a:gd name="connsiteY6" fmla="*/ 1818088 h 3759200"/>
              <a:gd name="connsiteX7" fmla="*/ 2465546 w 2684235"/>
              <a:gd name="connsiteY7" fmla="*/ 1818089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173119 w 2684235"/>
              <a:gd name="connsiteY14" fmla="*/ 1106720 h 3759200"/>
              <a:gd name="connsiteX15" fmla="*/ 173119 w 2684235"/>
              <a:gd name="connsiteY15" fmla="*/ 1106719 h 3759200"/>
              <a:gd name="connsiteX16" fmla="*/ 0 w 2684235"/>
              <a:gd name="connsiteY16" fmla="*/ 1052998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173119 w 2684235"/>
              <a:gd name="connsiteY15" fmla="*/ 1106720 h 3759200"/>
              <a:gd name="connsiteX16" fmla="*/ 0 w 2684235"/>
              <a:gd name="connsiteY16" fmla="*/ 1052998 h 3759200"/>
              <a:gd name="connsiteX17" fmla="*/ 0 w 2684235"/>
              <a:gd name="connsiteY17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0 w 2684235"/>
              <a:gd name="connsiteY15" fmla="*/ 1052998 h 3759200"/>
              <a:gd name="connsiteX16" fmla="*/ 0 w 2684235"/>
              <a:gd name="connsiteY16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0 w 2684235"/>
              <a:gd name="connsiteY14" fmla="*/ 1052998 h 3759200"/>
              <a:gd name="connsiteX15" fmla="*/ 0 w 2684235"/>
              <a:gd name="connsiteY15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684234 w 2684235"/>
              <a:gd name="connsiteY7" fmla="*/ 1885951 h 3759200"/>
              <a:gd name="connsiteX8" fmla="*/ 1108767 w 2684235"/>
              <a:gd name="connsiteY8" fmla="*/ 3759200 h 3759200"/>
              <a:gd name="connsiteX9" fmla="*/ 0 w 2684235"/>
              <a:gd name="connsiteY9" fmla="*/ 3759200 h 3759200"/>
              <a:gd name="connsiteX10" fmla="*/ 0 w 2684235"/>
              <a:gd name="connsiteY10" fmla="*/ 2617902 h 3759200"/>
              <a:gd name="connsiteX11" fmla="*/ 0 w 2684235"/>
              <a:gd name="connsiteY11" fmla="*/ 2617901 h 3759200"/>
              <a:gd name="connsiteX12" fmla="*/ 0 w 2684235"/>
              <a:gd name="connsiteY12" fmla="*/ 1052999 h 3759200"/>
              <a:gd name="connsiteX13" fmla="*/ 0 w 2684235"/>
              <a:gd name="connsiteY13" fmla="*/ 1052998 h 3759200"/>
              <a:gd name="connsiteX14" fmla="*/ 0 w 2684235"/>
              <a:gd name="connsiteY14" fmla="*/ 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235" h="3759200">
                <a:moveTo>
                  <a:pt x="2684235" y="1885950"/>
                </a:moveTo>
                <a:lnTo>
                  <a:pt x="2684235" y="1885951"/>
                </a:lnTo>
                <a:lnTo>
                  <a:pt x="2684234" y="1885951"/>
                </a:lnTo>
                <a:lnTo>
                  <a:pt x="2684235" y="1885950"/>
                </a:lnTo>
                <a:close/>
                <a:moveTo>
                  <a:pt x="0" y="0"/>
                </a:moveTo>
                <a:lnTo>
                  <a:pt x="1217511" y="0"/>
                </a:lnTo>
                <a:lnTo>
                  <a:pt x="2684235" y="1885950"/>
                </a:lnTo>
                <a:lnTo>
                  <a:pt x="2684234" y="1885951"/>
                </a:lnTo>
                <a:lnTo>
                  <a:pt x="1108767" y="3759200"/>
                </a:lnTo>
                <a:lnTo>
                  <a:pt x="0" y="3759200"/>
                </a:lnTo>
                <a:lnTo>
                  <a:pt x="0" y="2617902"/>
                </a:lnTo>
                <a:lnTo>
                  <a:pt x="0" y="2617901"/>
                </a:lnTo>
                <a:lnTo>
                  <a:pt x="0" y="1052999"/>
                </a:lnTo>
                <a:lnTo>
                  <a:pt x="0" y="10529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" name="Group 69">
            <a:extLst>
              <a:ext uri="{FF2B5EF4-FFF2-40B4-BE49-F238E27FC236}">
                <a16:creationId xmlns:a16="http://schemas.microsoft.com/office/drawing/2014/main" id="{5F765FBD-D46A-448B-A0F3-CD48504B27FD}"/>
              </a:ext>
            </a:extLst>
          </p:cNvPr>
          <p:cNvGrpSpPr/>
          <p:nvPr/>
        </p:nvGrpSpPr>
        <p:grpSpPr>
          <a:xfrm>
            <a:off x="2956740" y="1589281"/>
            <a:ext cx="2684235" cy="3759200"/>
            <a:chOff x="3418116" y="1752601"/>
            <a:chExt cx="2684235" cy="3759200"/>
          </a:xfrm>
        </p:grpSpPr>
        <p:sp>
          <p:nvSpPr>
            <p:cNvPr id="40" name="Freeform: Shape 58">
              <a:extLst>
                <a:ext uri="{FF2B5EF4-FFF2-40B4-BE49-F238E27FC236}">
                  <a16:creationId xmlns:a16="http://schemas.microsoft.com/office/drawing/2014/main" id="{26565E5C-34EC-4B92-905A-F5509DE963D0}"/>
                </a:ext>
              </a:extLst>
            </p:cNvPr>
            <p:cNvSpPr/>
            <p:nvPr/>
          </p:nvSpPr>
          <p:spPr>
            <a:xfrm>
              <a:off x="3418116" y="1752601"/>
              <a:ext cx="2684235" cy="1885950"/>
            </a:xfrm>
            <a:custGeom>
              <a:avLst/>
              <a:gdLst>
                <a:gd name="connsiteX0" fmla="*/ 0 w 2684235"/>
                <a:gd name="connsiteY0" fmla="*/ 0 h 1885950"/>
                <a:gd name="connsiteX1" fmla="*/ 1217511 w 2684235"/>
                <a:gd name="connsiteY1" fmla="*/ 0 h 1885950"/>
                <a:gd name="connsiteX2" fmla="*/ 2684235 w 2684235"/>
                <a:gd name="connsiteY2" fmla="*/ 1885950 h 1885950"/>
                <a:gd name="connsiteX3" fmla="*/ 0 w 2684235"/>
                <a:gd name="connsiteY3" fmla="*/ 1052998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85950">
                  <a:moveTo>
                    <a:pt x="0" y="0"/>
                  </a:moveTo>
                  <a:lnTo>
                    <a:pt x="1217511" y="0"/>
                  </a:lnTo>
                  <a:lnTo>
                    <a:pt x="2684235" y="1885950"/>
                  </a:lnTo>
                  <a:lnTo>
                    <a:pt x="0" y="10529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60">
              <a:extLst>
                <a:ext uri="{FF2B5EF4-FFF2-40B4-BE49-F238E27FC236}">
                  <a16:creationId xmlns:a16="http://schemas.microsoft.com/office/drawing/2014/main" id="{AC9BC837-8560-4330-A091-94502E8B7404}"/>
                </a:ext>
              </a:extLst>
            </p:cNvPr>
            <p:cNvSpPr/>
            <p:nvPr/>
          </p:nvSpPr>
          <p:spPr>
            <a:xfrm>
              <a:off x="3418116" y="2805600"/>
              <a:ext cx="2684235" cy="1564903"/>
            </a:xfrm>
            <a:custGeom>
              <a:avLst/>
              <a:gdLst>
                <a:gd name="connsiteX0" fmla="*/ 0 w 2684235"/>
                <a:gd name="connsiteY0" fmla="*/ 0 h 1564903"/>
                <a:gd name="connsiteX1" fmla="*/ 2684235 w 2684235"/>
                <a:gd name="connsiteY1" fmla="*/ 832952 h 1564903"/>
                <a:gd name="connsiteX2" fmla="*/ 0 w 2684235"/>
                <a:gd name="connsiteY2" fmla="*/ 1564903 h 15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4235" h="1564903">
                  <a:moveTo>
                    <a:pt x="0" y="0"/>
                  </a:moveTo>
                  <a:lnTo>
                    <a:pt x="2684235" y="832952"/>
                  </a:lnTo>
                  <a:lnTo>
                    <a:pt x="0" y="15649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62">
              <a:extLst>
                <a:ext uri="{FF2B5EF4-FFF2-40B4-BE49-F238E27FC236}">
                  <a16:creationId xmlns:a16="http://schemas.microsoft.com/office/drawing/2014/main" id="{3B861ACF-2058-4D1F-AC89-28606FE21347}"/>
                </a:ext>
              </a:extLst>
            </p:cNvPr>
            <p:cNvSpPr/>
            <p:nvPr/>
          </p:nvSpPr>
          <p:spPr>
            <a:xfrm>
              <a:off x="3418116" y="3638551"/>
              <a:ext cx="2684235" cy="1873250"/>
            </a:xfrm>
            <a:custGeom>
              <a:avLst/>
              <a:gdLst>
                <a:gd name="connsiteX0" fmla="*/ 2684235 w 2684235"/>
                <a:gd name="connsiteY0" fmla="*/ 0 h 1873250"/>
                <a:gd name="connsiteX1" fmla="*/ 1108767 w 2684235"/>
                <a:gd name="connsiteY1" fmla="*/ 1873250 h 1873250"/>
                <a:gd name="connsiteX2" fmla="*/ 0 w 2684235"/>
                <a:gd name="connsiteY2" fmla="*/ 1873250 h 1873250"/>
                <a:gd name="connsiteX3" fmla="*/ 0 w 2684235"/>
                <a:gd name="connsiteY3" fmla="*/ 731951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73250">
                  <a:moveTo>
                    <a:pt x="2684235" y="0"/>
                  </a:moveTo>
                  <a:lnTo>
                    <a:pt x="1108767" y="1873250"/>
                  </a:lnTo>
                  <a:lnTo>
                    <a:pt x="0" y="1873250"/>
                  </a:lnTo>
                  <a:lnTo>
                    <a:pt x="0" y="73195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7" name="Group 70">
            <a:extLst>
              <a:ext uri="{FF2B5EF4-FFF2-40B4-BE49-F238E27FC236}">
                <a16:creationId xmlns:a16="http://schemas.microsoft.com/office/drawing/2014/main" id="{9135E985-425B-49A3-88F7-BE3438594E78}"/>
              </a:ext>
            </a:extLst>
          </p:cNvPr>
          <p:cNvGrpSpPr/>
          <p:nvPr/>
        </p:nvGrpSpPr>
        <p:grpSpPr>
          <a:xfrm>
            <a:off x="6569890" y="1589281"/>
            <a:ext cx="2671536" cy="3759200"/>
            <a:chOff x="6102351" y="1752601"/>
            <a:chExt cx="2671536" cy="3759200"/>
          </a:xfrm>
        </p:grpSpPr>
        <p:sp>
          <p:nvSpPr>
            <p:cNvPr id="37" name="Freeform: Shape 64">
              <a:extLst>
                <a:ext uri="{FF2B5EF4-FFF2-40B4-BE49-F238E27FC236}">
                  <a16:creationId xmlns:a16="http://schemas.microsoft.com/office/drawing/2014/main" id="{7415164E-1814-4C55-9395-8FA51518475C}"/>
                </a:ext>
              </a:extLst>
            </p:cNvPr>
            <p:cNvSpPr/>
            <p:nvPr/>
          </p:nvSpPr>
          <p:spPr>
            <a:xfrm>
              <a:off x="6102351" y="1752601"/>
              <a:ext cx="2671536" cy="1885950"/>
            </a:xfrm>
            <a:custGeom>
              <a:avLst/>
              <a:gdLst>
                <a:gd name="connsiteX0" fmla="*/ 1569120 w 2671536"/>
                <a:gd name="connsiteY0" fmla="*/ 0 h 1885950"/>
                <a:gd name="connsiteX1" fmla="*/ 2671536 w 2671536"/>
                <a:gd name="connsiteY1" fmla="*/ 0 h 1885950"/>
                <a:gd name="connsiteX2" fmla="*/ 2671536 w 2671536"/>
                <a:gd name="connsiteY2" fmla="*/ 1147567 h 1885950"/>
                <a:gd name="connsiteX3" fmla="*/ 0 w 2671536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85950">
                  <a:moveTo>
                    <a:pt x="1569120" y="0"/>
                  </a:moveTo>
                  <a:lnTo>
                    <a:pt x="2671536" y="0"/>
                  </a:lnTo>
                  <a:lnTo>
                    <a:pt x="2671536" y="1147567"/>
                  </a:lnTo>
                  <a:lnTo>
                    <a:pt x="0" y="1885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66">
              <a:extLst>
                <a:ext uri="{FF2B5EF4-FFF2-40B4-BE49-F238E27FC236}">
                  <a16:creationId xmlns:a16="http://schemas.microsoft.com/office/drawing/2014/main" id="{D27D5524-A81E-448E-9223-910A8F6D89D8}"/>
                </a:ext>
              </a:extLst>
            </p:cNvPr>
            <p:cNvSpPr/>
            <p:nvPr/>
          </p:nvSpPr>
          <p:spPr>
            <a:xfrm>
              <a:off x="6102351" y="2900168"/>
              <a:ext cx="2671536" cy="1560490"/>
            </a:xfrm>
            <a:custGeom>
              <a:avLst/>
              <a:gdLst>
                <a:gd name="connsiteX0" fmla="*/ 2671536 w 2671536"/>
                <a:gd name="connsiteY0" fmla="*/ 0 h 1560490"/>
                <a:gd name="connsiteX1" fmla="*/ 2671536 w 2671536"/>
                <a:gd name="connsiteY1" fmla="*/ 1560490 h 1560490"/>
                <a:gd name="connsiteX2" fmla="*/ 0 w 2671536"/>
                <a:gd name="connsiteY2" fmla="*/ 738383 h 156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1536" h="1560490">
                  <a:moveTo>
                    <a:pt x="2671536" y="0"/>
                  </a:moveTo>
                  <a:lnTo>
                    <a:pt x="2671536" y="1560490"/>
                  </a:lnTo>
                  <a:lnTo>
                    <a:pt x="0" y="7383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9" name="Freeform: Shape 68">
              <a:extLst>
                <a:ext uri="{FF2B5EF4-FFF2-40B4-BE49-F238E27FC236}">
                  <a16:creationId xmlns:a16="http://schemas.microsoft.com/office/drawing/2014/main" id="{A21D86E0-57CF-405F-9028-BDCEFD185D3A}"/>
                </a:ext>
              </a:extLst>
            </p:cNvPr>
            <p:cNvSpPr/>
            <p:nvPr/>
          </p:nvSpPr>
          <p:spPr>
            <a:xfrm>
              <a:off x="6102351" y="3638551"/>
              <a:ext cx="2671536" cy="1873250"/>
            </a:xfrm>
            <a:custGeom>
              <a:avLst/>
              <a:gdLst>
                <a:gd name="connsiteX0" fmla="*/ 0 w 2671536"/>
                <a:gd name="connsiteY0" fmla="*/ 0 h 1873250"/>
                <a:gd name="connsiteX1" fmla="*/ 2671536 w 2671536"/>
                <a:gd name="connsiteY1" fmla="*/ 822107 h 1873250"/>
                <a:gd name="connsiteX2" fmla="*/ 2671536 w 2671536"/>
                <a:gd name="connsiteY2" fmla="*/ 1873250 h 1873250"/>
                <a:gd name="connsiteX3" fmla="*/ 1447868 w 2671536"/>
                <a:gd name="connsiteY3" fmla="*/ 187325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73250">
                  <a:moveTo>
                    <a:pt x="0" y="0"/>
                  </a:moveTo>
                  <a:lnTo>
                    <a:pt x="2671536" y="822107"/>
                  </a:lnTo>
                  <a:lnTo>
                    <a:pt x="2671536" y="1873250"/>
                  </a:lnTo>
                  <a:lnTo>
                    <a:pt x="1447868" y="18732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8" name="Graphic 71" descr="World">
            <a:extLst>
              <a:ext uri="{FF2B5EF4-FFF2-40B4-BE49-F238E27FC236}">
                <a16:creationId xmlns:a16="http://schemas.microsoft.com/office/drawing/2014/main" id="{94D64A99-67B1-434A-8DB9-7F0E78254CF0}"/>
              </a:ext>
            </a:extLst>
          </p:cNvPr>
          <p:cNvSpPr/>
          <p:nvPr/>
        </p:nvSpPr>
        <p:spPr>
          <a:xfrm>
            <a:off x="5688670" y="3064818"/>
            <a:ext cx="820826" cy="820826"/>
          </a:xfrm>
          <a:custGeom>
            <a:avLst/>
            <a:gdLst>
              <a:gd name="connsiteX0" fmla="*/ 472624 w 820825"/>
              <a:gd name="connsiteY0" fmla="*/ 749786 h 820825"/>
              <a:gd name="connsiteX1" fmla="*/ 626129 w 820825"/>
              <a:gd name="connsiteY1" fmla="*/ 435314 h 820825"/>
              <a:gd name="connsiteX2" fmla="*/ 754050 w 820825"/>
              <a:gd name="connsiteY2" fmla="*/ 435314 h 820825"/>
              <a:gd name="connsiteX3" fmla="*/ 472624 w 820825"/>
              <a:gd name="connsiteY3" fmla="*/ 749786 h 820825"/>
              <a:gd name="connsiteX4" fmla="*/ 73938 w 820825"/>
              <a:gd name="connsiteY4" fmla="*/ 435314 h 820825"/>
              <a:gd name="connsiteX5" fmla="*/ 201858 w 820825"/>
              <a:gd name="connsiteY5" fmla="*/ 435314 h 820825"/>
              <a:gd name="connsiteX6" fmla="*/ 355364 w 820825"/>
              <a:gd name="connsiteY6" fmla="*/ 749786 h 820825"/>
              <a:gd name="connsiteX7" fmla="*/ 73938 w 820825"/>
              <a:gd name="connsiteY7" fmla="*/ 435314 h 820825"/>
              <a:gd name="connsiteX8" fmla="*/ 355364 w 820825"/>
              <a:gd name="connsiteY8" fmla="*/ 78202 h 820825"/>
              <a:gd name="connsiteX9" fmla="*/ 201858 w 820825"/>
              <a:gd name="connsiteY9" fmla="*/ 392674 h 820825"/>
              <a:gd name="connsiteX10" fmla="*/ 73938 w 820825"/>
              <a:gd name="connsiteY10" fmla="*/ 392674 h 820825"/>
              <a:gd name="connsiteX11" fmla="*/ 355364 w 820825"/>
              <a:gd name="connsiteY11" fmla="*/ 78202 h 820825"/>
              <a:gd name="connsiteX12" fmla="*/ 435314 w 820825"/>
              <a:gd name="connsiteY12" fmla="*/ 435314 h 820825"/>
              <a:gd name="connsiteX13" fmla="*/ 583489 w 820825"/>
              <a:gd name="connsiteY13" fmla="*/ 435314 h 820825"/>
              <a:gd name="connsiteX14" fmla="*/ 435314 w 820825"/>
              <a:gd name="connsiteY14" fmla="*/ 728466 h 820825"/>
              <a:gd name="connsiteX15" fmla="*/ 435314 w 820825"/>
              <a:gd name="connsiteY15" fmla="*/ 435314 h 820825"/>
              <a:gd name="connsiteX16" fmla="*/ 392674 w 820825"/>
              <a:gd name="connsiteY16" fmla="*/ 435314 h 820825"/>
              <a:gd name="connsiteX17" fmla="*/ 392674 w 820825"/>
              <a:gd name="connsiteY17" fmla="*/ 728466 h 820825"/>
              <a:gd name="connsiteX18" fmla="*/ 244499 w 820825"/>
              <a:gd name="connsiteY18" fmla="*/ 435314 h 820825"/>
              <a:gd name="connsiteX19" fmla="*/ 392674 w 820825"/>
              <a:gd name="connsiteY19" fmla="*/ 435314 h 820825"/>
              <a:gd name="connsiteX20" fmla="*/ 435314 w 820825"/>
              <a:gd name="connsiteY20" fmla="*/ 99522 h 820825"/>
              <a:gd name="connsiteX21" fmla="*/ 583489 w 820825"/>
              <a:gd name="connsiteY21" fmla="*/ 392674 h 820825"/>
              <a:gd name="connsiteX22" fmla="*/ 435314 w 820825"/>
              <a:gd name="connsiteY22" fmla="*/ 392674 h 820825"/>
              <a:gd name="connsiteX23" fmla="*/ 435314 w 820825"/>
              <a:gd name="connsiteY23" fmla="*/ 99522 h 820825"/>
              <a:gd name="connsiteX24" fmla="*/ 392674 w 820825"/>
              <a:gd name="connsiteY24" fmla="*/ 392674 h 820825"/>
              <a:gd name="connsiteX25" fmla="*/ 244499 w 820825"/>
              <a:gd name="connsiteY25" fmla="*/ 392674 h 820825"/>
              <a:gd name="connsiteX26" fmla="*/ 392674 w 820825"/>
              <a:gd name="connsiteY26" fmla="*/ 99522 h 820825"/>
              <a:gd name="connsiteX27" fmla="*/ 392674 w 820825"/>
              <a:gd name="connsiteY27" fmla="*/ 392674 h 820825"/>
              <a:gd name="connsiteX28" fmla="*/ 754050 w 820825"/>
              <a:gd name="connsiteY28" fmla="*/ 392674 h 820825"/>
              <a:gd name="connsiteX29" fmla="*/ 626129 w 820825"/>
              <a:gd name="connsiteY29" fmla="*/ 392674 h 820825"/>
              <a:gd name="connsiteX30" fmla="*/ 472624 w 820825"/>
              <a:gd name="connsiteY30" fmla="*/ 78202 h 820825"/>
              <a:gd name="connsiteX31" fmla="*/ 754050 w 820825"/>
              <a:gd name="connsiteY31" fmla="*/ 392674 h 820825"/>
              <a:gd name="connsiteX32" fmla="*/ 413994 w 820825"/>
              <a:gd name="connsiteY32" fmla="*/ 8911 h 820825"/>
              <a:gd name="connsiteX33" fmla="*/ 8911 w 820825"/>
              <a:gd name="connsiteY33" fmla="*/ 413994 h 820825"/>
              <a:gd name="connsiteX34" fmla="*/ 413994 w 820825"/>
              <a:gd name="connsiteY34" fmla="*/ 819077 h 820825"/>
              <a:gd name="connsiteX35" fmla="*/ 819077 w 820825"/>
              <a:gd name="connsiteY35" fmla="*/ 413994 h 820825"/>
              <a:gd name="connsiteX36" fmla="*/ 413994 w 820825"/>
              <a:gd name="connsiteY36" fmla="*/ 8911 h 8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20825" h="820825">
                <a:moveTo>
                  <a:pt x="472624" y="749786"/>
                </a:moveTo>
                <a:cubicBezTo>
                  <a:pt x="541915" y="664506"/>
                  <a:pt x="618667" y="556839"/>
                  <a:pt x="626129" y="435314"/>
                </a:cubicBezTo>
                <a:lnTo>
                  <a:pt x="754050" y="435314"/>
                </a:lnTo>
                <a:cubicBezTo>
                  <a:pt x="744456" y="594149"/>
                  <a:pt x="626129" y="723136"/>
                  <a:pt x="472624" y="749786"/>
                </a:cubicBezTo>
                <a:close/>
                <a:moveTo>
                  <a:pt x="73938" y="435314"/>
                </a:moveTo>
                <a:lnTo>
                  <a:pt x="201858" y="435314"/>
                </a:lnTo>
                <a:cubicBezTo>
                  <a:pt x="210387" y="556839"/>
                  <a:pt x="286073" y="664506"/>
                  <a:pt x="355364" y="749786"/>
                </a:cubicBezTo>
                <a:cubicBezTo>
                  <a:pt x="201858" y="723136"/>
                  <a:pt x="83532" y="594149"/>
                  <a:pt x="73938" y="435314"/>
                </a:cubicBezTo>
                <a:close/>
                <a:moveTo>
                  <a:pt x="355364" y="78202"/>
                </a:moveTo>
                <a:cubicBezTo>
                  <a:pt x="286073" y="163482"/>
                  <a:pt x="209321" y="271149"/>
                  <a:pt x="201858" y="392674"/>
                </a:cubicBezTo>
                <a:lnTo>
                  <a:pt x="73938" y="392674"/>
                </a:lnTo>
                <a:cubicBezTo>
                  <a:pt x="83532" y="233839"/>
                  <a:pt x="201858" y="104852"/>
                  <a:pt x="355364" y="78202"/>
                </a:cubicBezTo>
                <a:close/>
                <a:moveTo>
                  <a:pt x="435314" y="435314"/>
                </a:moveTo>
                <a:lnTo>
                  <a:pt x="583489" y="435314"/>
                </a:lnTo>
                <a:cubicBezTo>
                  <a:pt x="574961" y="545113"/>
                  <a:pt x="503539" y="644252"/>
                  <a:pt x="435314" y="728466"/>
                </a:cubicBezTo>
                <a:lnTo>
                  <a:pt x="435314" y="435314"/>
                </a:lnTo>
                <a:close/>
                <a:moveTo>
                  <a:pt x="392674" y="435314"/>
                </a:moveTo>
                <a:lnTo>
                  <a:pt x="392674" y="728466"/>
                </a:lnTo>
                <a:cubicBezTo>
                  <a:pt x="324449" y="644252"/>
                  <a:pt x="253027" y="545113"/>
                  <a:pt x="244499" y="435314"/>
                </a:cubicBezTo>
                <a:lnTo>
                  <a:pt x="392674" y="435314"/>
                </a:lnTo>
                <a:close/>
                <a:moveTo>
                  <a:pt x="435314" y="99522"/>
                </a:moveTo>
                <a:cubicBezTo>
                  <a:pt x="503539" y="183736"/>
                  <a:pt x="574961" y="281809"/>
                  <a:pt x="583489" y="392674"/>
                </a:cubicBezTo>
                <a:lnTo>
                  <a:pt x="435314" y="392674"/>
                </a:lnTo>
                <a:lnTo>
                  <a:pt x="435314" y="99522"/>
                </a:lnTo>
                <a:close/>
                <a:moveTo>
                  <a:pt x="392674" y="392674"/>
                </a:moveTo>
                <a:lnTo>
                  <a:pt x="244499" y="392674"/>
                </a:lnTo>
                <a:cubicBezTo>
                  <a:pt x="253027" y="282875"/>
                  <a:pt x="324449" y="183736"/>
                  <a:pt x="392674" y="99522"/>
                </a:cubicBezTo>
                <a:lnTo>
                  <a:pt x="392674" y="392674"/>
                </a:lnTo>
                <a:close/>
                <a:moveTo>
                  <a:pt x="754050" y="392674"/>
                </a:moveTo>
                <a:lnTo>
                  <a:pt x="626129" y="392674"/>
                </a:lnTo>
                <a:cubicBezTo>
                  <a:pt x="618667" y="271149"/>
                  <a:pt x="541915" y="163482"/>
                  <a:pt x="472624" y="78202"/>
                </a:cubicBezTo>
                <a:cubicBezTo>
                  <a:pt x="626129" y="104852"/>
                  <a:pt x="744456" y="233839"/>
                  <a:pt x="754050" y="392674"/>
                </a:cubicBezTo>
                <a:close/>
                <a:moveTo>
                  <a:pt x="413994" y="8911"/>
                </a:moveTo>
                <a:cubicBezTo>
                  <a:pt x="190132" y="8911"/>
                  <a:pt x="8911" y="190132"/>
                  <a:pt x="8911" y="413994"/>
                </a:cubicBezTo>
                <a:cubicBezTo>
                  <a:pt x="8911" y="637855"/>
                  <a:pt x="190132" y="819077"/>
                  <a:pt x="413994" y="819077"/>
                </a:cubicBezTo>
                <a:cubicBezTo>
                  <a:pt x="637855" y="819077"/>
                  <a:pt x="819077" y="637855"/>
                  <a:pt x="819077" y="413994"/>
                </a:cubicBezTo>
                <a:cubicBezTo>
                  <a:pt x="819077" y="190132"/>
                  <a:pt x="637855" y="8911"/>
                  <a:pt x="413994" y="89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0616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74">
            <a:extLst>
              <a:ext uri="{FF2B5EF4-FFF2-40B4-BE49-F238E27FC236}">
                <a16:creationId xmlns:a16="http://schemas.microsoft.com/office/drawing/2014/main" id="{004E9CD5-DA18-4F14-B03F-DD61C2DB4B50}"/>
              </a:ext>
            </a:extLst>
          </p:cNvPr>
          <p:cNvSpPr txBox="1"/>
          <p:nvPr/>
        </p:nvSpPr>
        <p:spPr>
          <a:xfrm>
            <a:off x="5170112" y="2483846"/>
            <a:ext cx="1857945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</a:t>
            </a:r>
            <a:endParaRPr lang="en-US" sz="24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75">
            <a:extLst>
              <a:ext uri="{FF2B5EF4-FFF2-40B4-BE49-F238E27FC236}">
                <a16:creationId xmlns:a16="http://schemas.microsoft.com/office/drawing/2014/main" id="{86132B63-C6FA-4605-96D1-4D604658402A}"/>
              </a:ext>
            </a:extLst>
          </p:cNvPr>
          <p:cNvSpPr txBox="1"/>
          <p:nvPr/>
        </p:nvSpPr>
        <p:spPr>
          <a:xfrm>
            <a:off x="4700963" y="4228280"/>
            <a:ext cx="2762616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b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en-US" sz="24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6">
            <a:extLst>
              <a:ext uri="{FF2B5EF4-FFF2-40B4-BE49-F238E27FC236}">
                <a16:creationId xmlns:a16="http://schemas.microsoft.com/office/drawing/2014/main" id="{22B91688-29A4-4B00-B6A3-BB11E94904BC}"/>
              </a:ext>
            </a:extLst>
          </p:cNvPr>
          <p:cNvSpPr/>
          <p:nvPr/>
        </p:nvSpPr>
        <p:spPr>
          <a:xfrm>
            <a:off x="2956740" y="1589282"/>
            <a:ext cx="116114" cy="37592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77">
            <a:extLst>
              <a:ext uri="{FF2B5EF4-FFF2-40B4-BE49-F238E27FC236}">
                <a16:creationId xmlns:a16="http://schemas.microsoft.com/office/drawing/2014/main" id="{8D8EF890-E86C-4C11-B492-96CAA3805226}"/>
              </a:ext>
            </a:extLst>
          </p:cNvPr>
          <p:cNvSpPr/>
          <p:nvPr/>
        </p:nvSpPr>
        <p:spPr>
          <a:xfrm>
            <a:off x="9125312" y="1589281"/>
            <a:ext cx="116114" cy="37592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79">
            <a:extLst>
              <a:ext uri="{FF2B5EF4-FFF2-40B4-BE49-F238E27FC236}">
                <a16:creationId xmlns:a16="http://schemas.microsoft.com/office/drawing/2014/main" id="{9AA8FAC4-512B-4E80-8372-0142BEA01409}"/>
              </a:ext>
            </a:extLst>
          </p:cNvPr>
          <p:cNvSpPr txBox="1"/>
          <p:nvPr/>
        </p:nvSpPr>
        <p:spPr>
          <a:xfrm>
            <a:off x="511799" y="3009232"/>
            <a:ext cx="2323178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noProof="1"/>
              <a:t>Структура и порядок ведения ЕГИСЗ</a:t>
            </a:r>
            <a:endParaRPr lang="en-US" sz="2000" b="1" noProof="1"/>
          </a:p>
        </p:txBody>
      </p:sp>
      <p:sp>
        <p:nvSpPr>
          <p:cNvPr id="33" name="TextBox 82">
            <a:extLst>
              <a:ext uri="{FF2B5EF4-FFF2-40B4-BE49-F238E27FC236}">
                <a16:creationId xmlns:a16="http://schemas.microsoft.com/office/drawing/2014/main" id="{2DD2DA96-85B6-4CAB-8C60-49959CA23549}"/>
              </a:ext>
            </a:extLst>
          </p:cNvPr>
          <p:cNvSpPr txBox="1"/>
          <p:nvPr/>
        </p:nvSpPr>
        <p:spPr>
          <a:xfrm>
            <a:off x="511799" y="4411856"/>
            <a:ext cx="2323178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noProof="1"/>
              <a:t>Порядок и сроки предоставления информации в ЕГИСЗ</a:t>
            </a:r>
            <a:endParaRPr lang="en-US" sz="2000" b="1" noProof="1"/>
          </a:p>
        </p:txBody>
      </p:sp>
      <p:sp>
        <p:nvSpPr>
          <p:cNvPr id="31" name="TextBox 85">
            <a:extLst>
              <a:ext uri="{FF2B5EF4-FFF2-40B4-BE49-F238E27FC236}">
                <a16:creationId xmlns:a16="http://schemas.microsoft.com/office/drawing/2014/main" id="{A0792F88-9E2A-435F-A9DB-40A63156D348}"/>
              </a:ext>
            </a:extLst>
          </p:cNvPr>
          <p:cNvSpPr txBox="1"/>
          <p:nvPr/>
        </p:nvSpPr>
        <p:spPr>
          <a:xfrm>
            <a:off x="215172" y="2007891"/>
            <a:ext cx="232317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noProof="1"/>
              <a:t>Задачи ЕГИСЗ</a:t>
            </a:r>
            <a:endParaRPr lang="en-US" sz="2000" b="1" noProof="1"/>
          </a:p>
        </p:txBody>
      </p:sp>
      <p:sp>
        <p:nvSpPr>
          <p:cNvPr id="29" name="TextBox 96">
            <a:extLst>
              <a:ext uri="{FF2B5EF4-FFF2-40B4-BE49-F238E27FC236}">
                <a16:creationId xmlns:a16="http://schemas.microsoft.com/office/drawing/2014/main" id="{C2F4C335-6BCE-42B5-9047-CD794F4F0193}"/>
              </a:ext>
            </a:extLst>
          </p:cNvPr>
          <p:cNvSpPr txBox="1"/>
          <p:nvPr/>
        </p:nvSpPr>
        <p:spPr>
          <a:xfrm>
            <a:off x="9504465" y="2763011"/>
            <a:ext cx="2323178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/>
              <a:t>Порядок доступа </a:t>
            </a:r>
            <a:br>
              <a:rPr lang="ru-RU" sz="2000" b="1" dirty="0"/>
            </a:br>
            <a:r>
              <a:rPr lang="ru-RU" sz="2000" b="1" dirty="0"/>
              <a:t>к информации и порядок её защиты</a:t>
            </a:r>
            <a:endParaRPr lang="en-US" sz="2000" b="1" noProof="1"/>
          </a:p>
        </p:txBody>
      </p:sp>
      <p:sp>
        <p:nvSpPr>
          <p:cNvPr id="27" name="TextBox 94">
            <a:extLst>
              <a:ext uri="{FF2B5EF4-FFF2-40B4-BE49-F238E27FC236}">
                <a16:creationId xmlns:a16="http://schemas.microsoft.com/office/drawing/2014/main" id="{43FF469B-2278-4594-B923-963CF3D0796A}"/>
              </a:ext>
            </a:extLst>
          </p:cNvPr>
          <p:cNvSpPr txBox="1"/>
          <p:nvPr/>
        </p:nvSpPr>
        <p:spPr>
          <a:xfrm>
            <a:off x="9357023" y="4396217"/>
            <a:ext cx="2323178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/>
              <a:t>Требования к программно-техническим средствам</a:t>
            </a:r>
            <a:endParaRPr lang="en-US" sz="2000" b="1" noProof="1"/>
          </a:p>
        </p:txBody>
      </p:sp>
      <p:sp>
        <p:nvSpPr>
          <p:cNvPr id="25" name="TextBox 92">
            <a:extLst>
              <a:ext uri="{FF2B5EF4-FFF2-40B4-BE49-F238E27FC236}">
                <a16:creationId xmlns:a16="http://schemas.microsoft.com/office/drawing/2014/main" id="{971ECF8C-C331-4B27-84D2-9C4488970470}"/>
              </a:ext>
            </a:extLst>
          </p:cNvPr>
          <p:cNvSpPr txBox="1"/>
          <p:nvPr/>
        </p:nvSpPr>
        <p:spPr>
          <a:xfrm>
            <a:off x="9473670" y="1532300"/>
            <a:ext cx="2323178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noProof="1"/>
              <a:t>Участники информационного взаимодействия</a:t>
            </a:r>
            <a:endParaRPr lang="en-US" sz="2000" b="1" noProof="1"/>
          </a:p>
        </p:txBody>
      </p:sp>
      <p:pic>
        <p:nvPicPr>
          <p:cNvPr id="19" name="Graphic 99" descr="Users">
            <a:extLst>
              <a:ext uri="{FF2B5EF4-FFF2-40B4-BE49-F238E27FC236}">
                <a16:creationId xmlns:a16="http://schemas.microsoft.com/office/drawing/2014/main" id="{A535570F-556E-4651-A7D6-8C37A7C30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2329" y="1904061"/>
            <a:ext cx="738219" cy="738219"/>
          </a:xfrm>
          <a:prstGeom prst="rect">
            <a:avLst/>
          </a:prstGeom>
        </p:spPr>
      </p:pic>
      <p:pic>
        <p:nvPicPr>
          <p:cNvPr id="21" name="Graphic 103" descr="Chat">
            <a:extLst>
              <a:ext uri="{FF2B5EF4-FFF2-40B4-BE49-F238E27FC236}">
                <a16:creationId xmlns:a16="http://schemas.microsoft.com/office/drawing/2014/main" id="{7D0AB2F1-CC9B-49D0-934B-2D0E65720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42329" y="3100767"/>
            <a:ext cx="738219" cy="738219"/>
          </a:xfrm>
          <a:prstGeom prst="rect">
            <a:avLst/>
          </a:prstGeom>
        </p:spPr>
      </p:pic>
      <p:pic>
        <p:nvPicPr>
          <p:cNvPr id="22" name="Graphic 105" descr="Single gear">
            <a:extLst>
              <a:ext uri="{FF2B5EF4-FFF2-40B4-BE49-F238E27FC236}">
                <a16:creationId xmlns:a16="http://schemas.microsoft.com/office/drawing/2014/main" id="{05CD4817-85DF-403C-893B-FEC5460A32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16272" y="4398384"/>
            <a:ext cx="738219" cy="738219"/>
          </a:xfrm>
          <a:prstGeom prst="rect">
            <a:avLst/>
          </a:prstGeom>
        </p:spPr>
      </p:pic>
      <p:pic>
        <p:nvPicPr>
          <p:cNvPr id="43" name="Graphic 103" descr="Chat">
            <a:extLst>
              <a:ext uri="{FF2B5EF4-FFF2-40B4-BE49-F238E27FC236}">
                <a16:creationId xmlns:a16="http://schemas.microsoft.com/office/drawing/2014/main" id="{F586BBCC-692F-4DD1-93B2-5E0156DAE3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1600" y="4398384"/>
            <a:ext cx="738219" cy="738219"/>
          </a:xfrm>
          <a:prstGeom prst="rect">
            <a:avLst/>
          </a:prstGeom>
        </p:spPr>
      </p:pic>
      <p:pic>
        <p:nvPicPr>
          <p:cNvPr id="45" name="Graphic 105" descr="Single gear">
            <a:extLst>
              <a:ext uri="{FF2B5EF4-FFF2-40B4-BE49-F238E27FC236}">
                <a16:creationId xmlns:a16="http://schemas.microsoft.com/office/drawing/2014/main" id="{8F01E815-8D2B-4CDA-A834-22D2EAE503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54849" y="3102629"/>
            <a:ext cx="738219" cy="738219"/>
          </a:xfrm>
          <a:prstGeom prst="rect">
            <a:avLst/>
          </a:prstGeom>
        </p:spPr>
      </p:pic>
      <p:pic>
        <p:nvPicPr>
          <p:cNvPr id="46" name="Graphic 99" descr="Users">
            <a:extLst>
              <a:ext uri="{FF2B5EF4-FFF2-40B4-BE49-F238E27FC236}">
                <a16:creationId xmlns:a16="http://schemas.microsoft.com/office/drawing/2014/main" id="{E586E0FF-5CCA-47D5-A177-689004A97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54848" y="1948106"/>
            <a:ext cx="738219" cy="738219"/>
          </a:xfrm>
          <a:prstGeom prst="rect">
            <a:avLst/>
          </a:prstGeom>
        </p:spPr>
      </p:pic>
      <p:sp>
        <p:nvSpPr>
          <p:cNvPr id="47" name="Заголовок 1">
            <a:extLst>
              <a:ext uri="{FF2B5EF4-FFF2-40B4-BE49-F238E27FC236}">
                <a16:creationId xmlns:a16="http://schemas.microsoft.com/office/drawing/2014/main" id="{D618D663-8A50-449B-85D1-4256A2D8516E}"/>
              </a:ext>
            </a:extLst>
          </p:cNvPr>
          <p:cNvSpPr txBox="1">
            <a:spLocks/>
          </p:cNvSpPr>
          <p:nvPr/>
        </p:nvSpPr>
        <p:spPr>
          <a:xfrm>
            <a:off x="1783936" y="5873149"/>
            <a:ext cx="8596668" cy="10524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05.05.2018 № 555 «О единой государственной информационной системе в сфере здравоохранения»</a:t>
            </a:r>
          </a:p>
        </p:txBody>
      </p:sp>
      <p:sp>
        <p:nvSpPr>
          <p:cNvPr id="49" name="Правая фигурная скобка 48">
            <a:extLst>
              <a:ext uri="{FF2B5EF4-FFF2-40B4-BE49-F238E27FC236}">
                <a16:creationId xmlns:a16="http://schemas.microsoft.com/office/drawing/2014/main" id="{C9BB57C0-0BE1-492F-AB40-8E24AF45290B}"/>
              </a:ext>
            </a:extLst>
          </p:cNvPr>
          <p:cNvSpPr/>
          <p:nvPr/>
        </p:nvSpPr>
        <p:spPr>
          <a:xfrm rot="16200000">
            <a:off x="5825390" y="910159"/>
            <a:ext cx="541222" cy="9745669"/>
          </a:xfrm>
          <a:prstGeom prst="rightBrace">
            <a:avLst>
              <a:gd name="adj1" fmla="val 8333"/>
              <a:gd name="adj2" fmla="val 497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9996547-DD9F-44D9-B16B-F29874A3ADA9}"/>
              </a:ext>
            </a:extLst>
          </p:cNvPr>
          <p:cNvSpPr txBox="1">
            <a:spLocks/>
          </p:cNvSpPr>
          <p:nvPr/>
        </p:nvSpPr>
        <p:spPr>
          <a:xfrm>
            <a:off x="693965" y="249011"/>
            <a:ext cx="8856435" cy="17975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Медицинские организации, передающие случаи оказания медицинской помощи в электронном виде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D0CA8846-4572-4C91-9DFC-038CD59F1B22}"/>
              </a:ext>
            </a:extLst>
          </p:cNvPr>
          <p:cNvSpPr txBox="1">
            <a:spLocks/>
          </p:cNvSpPr>
          <p:nvPr/>
        </p:nvSpPr>
        <p:spPr>
          <a:xfrm>
            <a:off x="-633184" y="2536826"/>
            <a:ext cx="10515600" cy="4899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r">
              <a:buFont typeface="Wingdings 3" charset="2"/>
              <a:buNone/>
            </a:pPr>
            <a:r>
              <a:rPr lang="ru-RU" dirty="0"/>
              <a:t>Источник: МИАЦ СПб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0C2EC8-9CC3-47A6-BC63-6D2164A0EC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16" y="2046514"/>
            <a:ext cx="9144000" cy="38061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9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5A163F-9C69-479F-B522-B7770B7A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48C0A1E-7789-4FBA-868F-DCC5BE9FFBE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Случаи оказания медицинской помощи, переданные в подсистему ИЭМК СПб</a:t>
            </a:r>
            <a:endParaRPr lang="ru-RU" dirty="0"/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8E3458E9-2195-47FF-9FBA-3EED5DA1E5C1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150" y="1952625"/>
            <a:ext cx="5734050" cy="41338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D2E01DAE-810B-4DAA-9EAC-5B009208A3DF}"/>
              </a:ext>
            </a:extLst>
          </p:cNvPr>
          <p:cNvSpPr txBox="1">
            <a:spLocks/>
          </p:cNvSpPr>
          <p:nvPr/>
        </p:nvSpPr>
        <p:spPr>
          <a:xfrm>
            <a:off x="6172200" y="1843881"/>
            <a:ext cx="4074886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Тренд на рост числа случаев оказания медицинской помощи (более 1 млн.), переданных в электронном виде по итогам публикации рейтингов в 2018 году. Если с 2017 года по март 2018 года среднее число переданных СМО (случаев медицинского обслуживания) было 0,5 млн., то с апреля 2018 года–1,5 млн. СМО. Общим итогом, в 2017 году было передано 6,6 млн. СМО, в 2018 –16 млн.</a:t>
            </a:r>
          </a:p>
          <a:p>
            <a:endParaRPr lang="ru-RU" dirty="0"/>
          </a:p>
          <a:p>
            <a:pPr marL="0" indent="0" algn="r">
              <a:buFont typeface="Wingdings 3" charset="2"/>
              <a:buNone/>
            </a:pPr>
            <a:r>
              <a:rPr lang="ru-RU" dirty="0"/>
              <a:t>Источник: МИАЦ СПб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BCB5A-B8EE-4847-ACF9-94B622E2F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7542"/>
            <a:ext cx="8596668" cy="13208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организационно-правовые риски на региональном уровне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9AC4F-C004-4784-B130-36653261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44" y="1325731"/>
            <a:ext cx="9535886" cy="29972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нормативно-правового регулирования, обеспечивающего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единых стандартов медицинских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должны быть зашифрованы определенной системой шифрования;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безопасной обработки, хранения и передачи персональных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пациентах и, в частности, информации, составляющей медицинскую тайну;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нарушения международного и конституционного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неприкосновенности частной жизни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адаптации действующей нормативно-правовой базы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современным реалиям в целях реализации новых перспектив использования цифровых данных.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B06549F-5B86-4F61-ABFE-821BD81C3931}"/>
              </a:ext>
            </a:extLst>
          </p:cNvPr>
          <p:cNvSpPr txBox="1">
            <a:spLocks/>
          </p:cNvSpPr>
          <p:nvPr/>
        </p:nvSpPr>
        <p:spPr>
          <a:xfrm>
            <a:off x="302844" y="5214258"/>
            <a:ext cx="9535886" cy="1097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единого понятийного аппарата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фактор, препятствующий провозглашению  общих принципов и выработке единых подходов к созданию совместимых национальных медицинских информационных систем.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02145FC-EB65-413D-923C-4FE41CA32A3E}"/>
              </a:ext>
            </a:extLst>
          </p:cNvPr>
          <p:cNvSpPr txBox="1">
            <a:spLocks/>
          </p:cNvSpPr>
          <p:nvPr/>
        </p:nvSpPr>
        <p:spPr>
          <a:xfrm>
            <a:off x="677334" y="4534920"/>
            <a:ext cx="8596668" cy="2132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межгосударственном уровне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954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1463</TotalTime>
  <Words>2852</Words>
  <Application>Microsoft Office PowerPoint</Application>
  <PresentationFormat>Широкоэкранный</PresentationFormat>
  <Paragraphs>272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Единый цифровой контур здравоохранения: правовые проблемы и перспективы</vt:lpstr>
      <vt:lpstr>Презентация PowerPoint</vt:lpstr>
      <vt:lpstr>Презентация PowerPoint</vt:lpstr>
      <vt:lpstr>Основные документы, регламентирующие функционирование ЕГИСЗ РФ</vt:lpstr>
      <vt:lpstr>Новые положения по вопросам  применения информационных технологий</vt:lpstr>
      <vt:lpstr>Трансформация здравоохранения, создание единой системы</vt:lpstr>
      <vt:lpstr>Презентация PowerPoint</vt:lpstr>
      <vt:lpstr>Презентация PowerPoint</vt:lpstr>
      <vt:lpstr>Основные организационно-правовые риски на региональном уровне</vt:lpstr>
      <vt:lpstr>Презентация PowerPoint</vt:lpstr>
      <vt:lpstr>Федеральный закон "О персональных данных" от 27.07.2006 N 152-ФЗ</vt:lpstr>
      <vt:lpstr>Регламент ЕС 2016/679  GDPR (General Data Protection Regulation – Общий регламент о защите данных)</vt:lpstr>
      <vt:lpstr>Основания, допускающие обработку персональных данных (ст. 9, параграф 2)</vt:lpstr>
      <vt:lpstr>Электронная медицинская карта пациента – источник наиболее чувствительной информации</vt:lpstr>
      <vt:lpstr>Презентация PowerPoint</vt:lpstr>
      <vt:lpstr>Презентация PowerPoint</vt:lpstr>
      <vt:lpstr>Медицинская документация позволяет выявить ятрогенный дефект</vt:lpstr>
      <vt:lpstr>Презентация PowerPoint</vt:lpstr>
      <vt:lpstr>Необходимо сформировать отдельные механизм получения документации</vt:lpstr>
      <vt:lpstr>Проблема достаточности информации, передаваемой в единую систему в целях расследования ятрогенных преступлений</vt:lpstr>
      <vt:lpstr>Усиленная квалифицированная электронная подпись (п.4 ст.5 63-ФЗ)</vt:lpstr>
      <vt:lpstr>Наибольший интерес представляют положения:</vt:lpstr>
      <vt:lpstr>Проект Федерального закона "О внесении изменений в некоторые законодательные акты Российской Федерации в связи с совершенствованием регулирования в сфере электронной подписи" (Разработчик: Министерство цифрового развития, связи и массовых коммуникаций Российской Федерации; соисполнители: ФСБ России, ФНС России, Минэкономразвития России, Минфин России, Федеральное Казначейство, Центральный Банк, АНО "Цифровая экономика")</vt:lpstr>
      <vt:lpstr>Законопроект  «О внесении изменений в некоторые  законодательные акты РФ в связи с совершенствованием регулирования в сфере ЭП»</vt:lpstr>
      <vt:lpstr>Риски при расследовании правонарушений и преступлений в сфере здравоохранения</vt:lpstr>
      <vt:lpstr>Презентация PowerPoint</vt:lpstr>
      <vt:lpstr>Наши предложения: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ВОПРОСУ О РАССЛЕДОВАНИИ ЯТРОГЕННЫХ ПРЕСТУПЛЕНИЙ  В КОНТЕКСТЕ ПЕРЕХОДА НА ЦИФРОВОЕ ЗДРАВООХРАНЕНИЕ:  НОВЫЕ ПЕРСПЕКТИВЫ И ПРОБЛЕМЫ  НОРМАТИВНО-ПРАВОВОГО РЕГУЛИРОВАНИЯ</dc:title>
  <dc:creator>Роман пресняков</dc:creator>
  <cp:lastModifiedBy>User</cp:lastModifiedBy>
  <cp:revision>60</cp:revision>
  <dcterms:created xsi:type="dcterms:W3CDTF">2019-05-15T17:39:43Z</dcterms:created>
  <dcterms:modified xsi:type="dcterms:W3CDTF">2019-10-22T09:00:01Z</dcterms:modified>
</cp:coreProperties>
</file>