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1"/>
  </p:notesMasterIdLst>
  <p:sldIdLst>
    <p:sldId id="289" r:id="rId3"/>
    <p:sldId id="439" r:id="rId4"/>
    <p:sldId id="440" r:id="rId5"/>
    <p:sldId id="416" r:id="rId6"/>
    <p:sldId id="442" r:id="rId7"/>
    <p:sldId id="420" r:id="rId8"/>
    <p:sldId id="417" r:id="rId9"/>
    <p:sldId id="441" r:id="rId10"/>
    <p:sldId id="436" r:id="rId11"/>
    <p:sldId id="434" r:id="rId12"/>
    <p:sldId id="418" r:id="rId13"/>
    <p:sldId id="419" r:id="rId14"/>
    <p:sldId id="415" r:id="rId15"/>
    <p:sldId id="431" r:id="rId16"/>
    <p:sldId id="432" r:id="rId17"/>
    <p:sldId id="421" r:id="rId18"/>
    <p:sldId id="422" r:id="rId19"/>
    <p:sldId id="423" r:id="rId20"/>
    <p:sldId id="424" r:id="rId21"/>
    <p:sldId id="425" r:id="rId22"/>
    <p:sldId id="437" r:id="rId23"/>
    <p:sldId id="426" r:id="rId24"/>
    <p:sldId id="427" r:id="rId25"/>
    <p:sldId id="428" r:id="rId26"/>
    <p:sldId id="429" r:id="rId27"/>
    <p:sldId id="430" r:id="rId28"/>
    <p:sldId id="438" r:id="rId29"/>
    <p:sldId id="288" r:id="rId30"/>
  </p:sldIdLst>
  <p:sldSz cx="9144000" cy="6858000" type="screen4x3"/>
  <p:notesSz cx="6784975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Привалов Василий Алексеевич" initials="ПВ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9797"/>
    <a:srgbClr val="0A28A8"/>
    <a:srgbClr val="E6E6E6"/>
    <a:srgbClr val="33A0AF"/>
    <a:srgbClr val="6B6B6B"/>
    <a:srgbClr val="C8EFEE"/>
    <a:srgbClr val="97D8E1"/>
    <a:srgbClr val="41C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22" autoAdjust="0"/>
    <p:restoredTop sz="90418" autoAdjust="0"/>
  </p:normalViewPr>
  <p:slideViewPr>
    <p:cSldViewPr>
      <p:cViewPr varScale="1">
        <p:scale>
          <a:sx n="105" d="100"/>
          <a:sy n="105" d="100"/>
        </p:scale>
        <p:origin x="-17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73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3250" y="0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/>
          <a:lstStyle>
            <a:lvl1pPr algn="r">
              <a:defRPr sz="1200"/>
            </a:lvl1pPr>
          </a:lstStyle>
          <a:p>
            <a:fld id="{D9CDBD6B-7CE0-45B7-8391-D6E549F4F8F4}" type="datetimeFigureOut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2950"/>
            <a:ext cx="4956175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26" tIns="46463" rIns="92926" bIns="464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498" y="4705350"/>
            <a:ext cx="5427980" cy="4457700"/>
          </a:xfrm>
          <a:prstGeom prst="rect">
            <a:avLst/>
          </a:prstGeom>
        </p:spPr>
        <p:txBody>
          <a:bodyPr vert="horz" lIns="92926" tIns="46463" rIns="92926" bIns="4646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8981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3250" y="9408981"/>
            <a:ext cx="2940156" cy="495300"/>
          </a:xfrm>
          <a:prstGeom prst="rect">
            <a:avLst/>
          </a:prstGeom>
        </p:spPr>
        <p:txBody>
          <a:bodyPr vert="horz" lIns="92926" tIns="46463" rIns="92926" bIns="46463" rtlCol="0" anchor="b"/>
          <a:lstStyle>
            <a:lvl1pPr algn="r">
              <a:defRPr sz="1200"/>
            </a:lvl1pPr>
          </a:lstStyle>
          <a:p>
            <a:fld id="{920A6EBF-F24B-4E9D-BC4C-79BA968A906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26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2832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7489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71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03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256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0280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87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419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630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5726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169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318EA-DDE8-4BC2-A5CE-2E1F94A1FF0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168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4806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2399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11C6CB-62F1-42BF-A4DE-797F48534E05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18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44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500" dirty="0"/>
              <a:t>Следующим шагом стало создание региональной интегрированной электронной медицинской карты, мы ее назвали ЭМК петербуржца.</a:t>
            </a:r>
          </a:p>
          <a:p>
            <a:r>
              <a:rPr lang="ru-RU" sz="1500" dirty="0"/>
              <a:t>Все поликлиники и больницы передают сведения об оказании медицинской помощи в едином формате в городскую ЭМК. Установлены единые правила доступа врачей к этой информации: если пациент прикреплен, если организация сейчас лечит этого пациента, если пациент направлен в организацию, и если пациент сам разрешил этому врачу смотреть свои данные.</a:t>
            </a:r>
          </a:p>
          <a:p>
            <a:r>
              <a:rPr lang="ru-RU" sz="3000" dirty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318EA-DDE8-4BC2-A5CE-2E1F94A1FF0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37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624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46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495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98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19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104" lvl="1" defTabSz="912480">
              <a:defRPr/>
            </a:pP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A6EBF-F24B-4E9D-BC4C-79BA968A9064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55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B0BEC-1EBC-488F-A98D-9F335482FCED}" type="datetime1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7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63BF1-126B-4B99-892B-94BD5F5062D4}" type="datetime1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5072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2B6BA-B786-47E4-BC25-584D9810A61D}" type="datetime1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12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4136C3-0B8B-43F1-AFCE-BB2D3023B5C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54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E1CF-8FE4-4693-9E1D-166326C73A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034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79BE3-5D84-468C-8C45-8BA15597ACA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4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CEC8-0DC7-4251-A24D-FB31D6E7AA9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9668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F50CB-EE6F-48A0-B832-913B2890ABB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06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AE9B9-C159-42AB-BE14-E5BE353679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394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4EC14-05CF-48F1-A6A7-BD1BFE1E89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340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68597-C6B7-4600-B018-ACB28A0A8C5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62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191E7-4380-4301-B19D-23DB44532B43}" type="datetime1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7728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D4576-0580-496C-8C3F-C51D14C010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58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F7C0-78B0-4BCF-BD7A-22C04B0D01F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70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956EA-DB45-4EB4-9253-C4251842B70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5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E9567-ED3B-4433-8C3B-A0C93C14F22A}" type="datetime1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58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DFDEA-CB6D-4991-A36E-FAB5EBCAA23E}" type="datetime1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49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F65AF-AB7A-4DDC-8E32-BEE7267FE4BC}" type="datetime1">
              <a:rPr lang="ru-RU" smtClean="0"/>
              <a:pPr/>
              <a:t>24.10.2019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47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67A0-F582-4ADB-8140-DC5B20014669}" type="datetime1">
              <a:rPr lang="ru-RU" smtClean="0"/>
              <a:pPr/>
              <a:t>24.10.2019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362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6B13C-ED40-4AE5-B36A-3E4F0A3953E1}" type="datetime1">
              <a:rPr lang="ru-RU" smtClean="0"/>
              <a:pPr/>
              <a:t>24.10.2019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98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D4BE0-0CF5-4977-BD12-89EEDEE0B448}" type="datetime1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668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F9C1-E339-4D6F-8E0D-B4E4977D0A1A}" type="datetime1">
              <a:rPr lang="ru-RU" smtClean="0"/>
              <a:pPr/>
              <a:t>24.10.2019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115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4EF09-16E6-45FB-900D-0B77703A30BF}" type="datetime1">
              <a:rPr lang="ru-RU" smtClean="0"/>
              <a:pPr/>
              <a:t>24.10.2019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5746-D012-430F-B1D8-0F1BCF7248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00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89BAA-C16C-4EB5-95D6-E09A48F135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24.10.2019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752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-36512" y="2535039"/>
            <a:ext cx="9145016" cy="2118097"/>
          </a:xfrm>
        </p:spPr>
        <p:txBody>
          <a:bodyPr>
            <a:noAutofit/>
          </a:bodyPr>
          <a:lstStyle/>
          <a:p>
            <a:r>
              <a:rPr lang="ru-RU" sz="3200" b="1" dirty="0"/>
              <a:t>ДОСТУП К МЕДИЦИНСКИМ ДАННЫМ КАК СРЕДСТВО ПОВЫШЕНИЯ КАЧЕСТВА ОКАЗАНИЯ МЕДИЦИНСКОЙ ПОМОЩИ  </a:t>
            </a:r>
            <a:r>
              <a:rPr lang="ru-RU" dirty="0"/>
              <a:t/>
            </a:r>
            <a:br>
              <a:rPr lang="ru-RU" dirty="0"/>
            </a:b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5157192"/>
            <a:ext cx="8352928" cy="1440160"/>
          </a:xfrm>
          <a:ln>
            <a:noFill/>
          </a:ln>
        </p:spPr>
        <p:txBody>
          <a:bodyPr>
            <a:noAutofit/>
          </a:bodyPr>
          <a:lstStyle/>
          <a:p>
            <a:pPr algn="l"/>
            <a:endParaRPr lang="ru-RU" sz="14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Заместитель директора по ИТ</a:t>
            </a:r>
          </a:p>
          <a:p>
            <a:pPr algn="l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Фокин Сергей Андреевич</a:t>
            </a:r>
          </a:p>
          <a:p>
            <a:pPr algn="l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sfokin@spbmiac.ru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l"/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Получение доступа к медицинским данным пациента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10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9102" y="1596446"/>
            <a:ext cx="813324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Процесс представляет собой последовательность следующих шагов</a:t>
            </a:r>
            <a:r>
              <a:rPr lang="ru-RU" sz="2400" dirty="0" smtClean="0"/>
              <a:t>: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Запрос идентификатора карточки пациента в ИЭМК</a:t>
            </a:r>
            <a:r>
              <a:rPr lang="ru-RU" sz="2400" dirty="0" smtClean="0"/>
              <a:t>;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Формирование запроса к СУД; 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Запрос </a:t>
            </a:r>
            <a:r>
              <a:rPr lang="ru-RU" sz="2400" dirty="0"/>
              <a:t>маркера доступа</a:t>
            </a:r>
            <a:r>
              <a:rPr lang="ru-RU" sz="2400" dirty="0" smtClean="0"/>
              <a:t>;</a:t>
            </a: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2400" dirty="0" smtClean="0"/>
              <a:t> </a:t>
            </a:r>
            <a:r>
              <a:rPr lang="ru-RU" sz="2400" dirty="0"/>
              <a:t>Формирование URL и вызов Портала врача. </a:t>
            </a:r>
          </a:p>
        </p:txBody>
      </p:sp>
    </p:spTree>
    <p:extLst>
      <p:ext uri="{BB962C8B-B14F-4D97-AF65-F5344CB8AC3E}">
        <p14:creationId xmlns:p14="http://schemas.microsoft.com/office/powerpoint/2010/main" val="119781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Общий порядок получения доступа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11</a:t>
            </a:fld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7749"/>
            <a:ext cx="9144000" cy="4942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4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Запрос на доступ со стороны МО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12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622778"/>
            <a:ext cx="80032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</a:t>
            </a:r>
            <a:r>
              <a:rPr lang="ru-RU" dirty="0"/>
              <a:t>формирования XACML-запроса при использовании  со стороны МО, требуется подготовить следующие данные для запроса дальнейшего формирования запроса к сервису СУД: </a:t>
            </a:r>
            <a:endParaRPr lang="ru-RU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Идентификатор </a:t>
            </a:r>
            <a:r>
              <a:rPr lang="ru-RU" dirty="0"/>
              <a:t>карточки пациента, ранее переданной в сервис ИЭМК</a:t>
            </a:r>
            <a:r>
              <a:rPr lang="ru-RU" dirty="0" smtClean="0"/>
              <a:t>;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СНИЛС медицинского работника</a:t>
            </a:r>
            <a:r>
              <a:rPr lang="ru-RU" dirty="0" smtClean="0"/>
              <a:t>;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ФИО медицинского работника</a:t>
            </a:r>
            <a:r>
              <a:rPr lang="ru-RU" dirty="0" smtClean="0"/>
              <a:t>;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GUID МО по справочнику МО региона (См. значения справочника urn:oid:1.2.643.2.69.1.1.1.64 подсистемы НСИ);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OID </a:t>
            </a:r>
            <a:r>
              <a:rPr lang="ru-RU" dirty="0"/>
              <a:t>МИС по справочнику Участников информационного обмена НСИ ЕГИСЗ региона (См. значение справочника urn:oid:1.2.643.2.69.1.2 подсистемы НСИ);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СНИЛС пациента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ОМС </a:t>
            </a:r>
            <a:r>
              <a:rPr lang="ru-RU" dirty="0"/>
              <a:t>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67230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Запрос идентификатора карточки пациента в ИЭМК</a:t>
            </a:r>
            <a:br>
              <a:rPr lang="ru-RU" b="1" dirty="0"/>
            </a:b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13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952" y="1627809"/>
            <a:ext cx="82195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Запрос </a:t>
            </a:r>
            <a:r>
              <a:rPr lang="ru-RU" dirty="0"/>
              <a:t>идентификатора карточки пациента в ИЭМК производится путем вызова метода  модуля работы с пациентов </a:t>
            </a:r>
            <a:r>
              <a:rPr lang="ru-RU" dirty="0" err="1"/>
              <a:t>GetPatient</a:t>
            </a:r>
            <a:r>
              <a:rPr lang="ru-RU" dirty="0"/>
              <a:t> сервиса ИЭМК. Для вызова метода и получения идентификатора  указать следующие параметры: </a:t>
            </a:r>
            <a:endParaRPr lang="ru-RU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guid</a:t>
            </a:r>
            <a:r>
              <a:rPr lang="ru-RU" dirty="0" smtClean="0"/>
              <a:t> </a:t>
            </a:r>
            <a:r>
              <a:rPr lang="ru-RU" dirty="0"/>
              <a:t>- ключ доступа к сервису ИЭМК;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err="1" smtClean="0"/>
              <a:t>idLPU</a:t>
            </a:r>
            <a:r>
              <a:rPr lang="ru-RU" dirty="0" smtClean="0"/>
              <a:t> </a:t>
            </a:r>
            <a:r>
              <a:rPr lang="ru-RU" dirty="0"/>
              <a:t>- идентификатор МО</a:t>
            </a:r>
            <a:r>
              <a:rPr lang="ru-RU" dirty="0" smtClean="0"/>
              <a:t>;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IdPatientMIS</a:t>
            </a:r>
            <a:r>
              <a:rPr lang="ru-RU" dirty="0"/>
              <a:t> - идентификатор карточки пациента в МИС МО</a:t>
            </a:r>
            <a:r>
              <a:rPr lang="ru-RU" dirty="0" smtClean="0"/>
              <a:t>;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 err="1"/>
              <a:t>idSource</a:t>
            </a:r>
            <a:r>
              <a:rPr lang="ru-RU" dirty="0"/>
              <a:t> = </a:t>
            </a:r>
            <a:r>
              <a:rPr lang="ru-RU" dirty="0" err="1"/>
              <a:t>Reg</a:t>
            </a:r>
            <a:r>
              <a:rPr lang="ru-RU" dirty="0"/>
              <a:t> (константа).</a:t>
            </a:r>
          </a:p>
        </p:txBody>
      </p:sp>
    </p:spTree>
    <p:extLst>
      <p:ext uri="{BB962C8B-B14F-4D97-AF65-F5344CB8AC3E}">
        <p14:creationId xmlns:p14="http://schemas.microsoft.com/office/powerpoint/2010/main" val="8184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Формирование запроса к СУД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14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8952" y="1627809"/>
            <a:ext cx="82195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получения </a:t>
            </a:r>
            <a:r>
              <a:rPr lang="ru-RU" dirty="0" err="1"/>
              <a:t>сесионного</a:t>
            </a:r>
            <a:r>
              <a:rPr lang="ru-RU" dirty="0"/>
              <a:t> ключа доступа к информационным ресурсам платформы N3 необходимо сформировать и отправить СУД запрос, в котором </a:t>
            </a:r>
            <a:r>
              <a:rPr lang="ru-RU" dirty="0" err="1"/>
              <a:t>указавытся</a:t>
            </a:r>
            <a:r>
              <a:rPr lang="ru-RU" dirty="0"/>
              <a:t> реквизиты как вызывающей стороны, так и целевого ресурса (например, сервиса ИЭМК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</a:t>
            </a:r>
            <a:r>
              <a:rPr lang="ru-RU" dirty="0"/>
              <a:t>Запрос представляет собой </a:t>
            </a:r>
            <a:r>
              <a:rPr lang="ru-RU" dirty="0" smtClean="0"/>
              <a:t>XML-документ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СНИЛС </a:t>
            </a:r>
            <a:r>
              <a:rPr lang="ru-RU" dirty="0"/>
              <a:t>медицинского работника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GUID </a:t>
            </a:r>
            <a:r>
              <a:rPr lang="ru-RU" dirty="0"/>
              <a:t>медицинской организации;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OID </a:t>
            </a:r>
            <a:r>
              <a:rPr lang="ru-RU" dirty="0"/>
              <a:t>МИС;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Идентификатор </a:t>
            </a:r>
            <a:r>
              <a:rPr lang="ru-RU" dirty="0"/>
              <a:t>карточки пациента в ИЭМК</a:t>
            </a:r>
            <a:r>
              <a:rPr lang="ru-RU" dirty="0" smtClean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Фамилия </a:t>
            </a:r>
            <a:r>
              <a:rPr lang="ru-RU" dirty="0" smtClean="0"/>
              <a:t>Имя Отчество </a:t>
            </a:r>
            <a:r>
              <a:rPr lang="ru-RU" dirty="0"/>
              <a:t>медицинского работника; </a:t>
            </a: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Логин и Пароль </a:t>
            </a:r>
            <a:r>
              <a:rPr lang="ru-RU" dirty="0"/>
              <a:t>учетной </a:t>
            </a:r>
            <a:r>
              <a:rPr lang="ru-RU" dirty="0" smtClean="0"/>
              <a:t>записи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022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Веб-интерфейс Портала ИЭМК </a:t>
            </a:r>
            <a:br>
              <a:rPr lang="ru-RU" b="1" dirty="0"/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15</a:t>
            </a:fld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64" y="1484784"/>
            <a:ext cx="9144000" cy="16901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3356993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 случае, если сформированный в СУД и используемый в запросе к порталу маркер доступа, корректен и разрешает доступ к данным ИЭМК Пациента, то Веб-интерфейса Портала ИЭМК позволит просматривать все записи и документы, связанные с данным Пациентом.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Если </a:t>
            </a:r>
            <a:r>
              <a:rPr lang="ru-RU" dirty="0"/>
              <a:t>маркер доступа  относительно запрашиваемых через портал данных ИЭМК Пациента, то в некорректен Веб-интерфейсе Портала ИЭМК будет выведено сообщение об отказе в доступе. Если маркер доступа , то пользователь устарел будет перенаправлен на страницу авторизации с помощью учётной записи LDAP.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6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Портал врача. Интегральный </a:t>
            </a:r>
            <a:r>
              <a:rPr lang="ru-RU" sz="2400" b="1" dirty="0"/>
              <a:t>анамнез </a:t>
            </a:r>
            <a:r>
              <a:rPr lang="ru-RU" sz="2400" b="1" dirty="0" smtClean="0"/>
              <a:t>пациента</a:t>
            </a:r>
            <a:r>
              <a:rPr lang="ru-RU" sz="2400" b="1" dirty="0"/>
              <a:t/>
            </a:r>
            <a:br>
              <a:rPr lang="ru-RU" sz="2400" b="1" dirty="0"/>
            </a:br>
            <a:endParaRPr lang="ru-RU" sz="2400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z="1400" b="1" smtClean="0">
                <a:solidFill>
                  <a:schemeClr val="bg1"/>
                </a:solidFill>
              </a:rPr>
              <a:pPr/>
              <a:t>16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48" y="1177512"/>
            <a:ext cx="7592852" cy="4845735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067" y="1240493"/>
            <a:ext cx="3195361" cy="9172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7" t="47117" b="3384"/>
          <a:stretch/>
        </p:blipFill>
        <p:spPr>
          <a:xfrm>
            <a:off x="4676172" y="4622711"/>
            <a:ext cx="3553428" cy="158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1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z="1400" b="1" smtClean="0">
                <a:solidFill>
                  <a:schemeClr val="bg1"/>
                </a:solidFill>
              </a:rPr>
              <a:pPr/>
              <a:t>17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61389" t="3384" r="5391" b="7339"/>
          <a:stretch/>
        </p:blipFill>
        <p:spPr bwMode="auto">
          <a:xfrm>
            <a:off x="971600" y="274638"/>
            <a:ext cx="7344816" cy="5851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1655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48680"/>
          </a:xfrm>
        </p:spPr>
        <p:txBody>
          <a:bodyPr anchor="t">
            <a:noAutofit/>
          </a:bodyPr>
          <a:lstStyle/>
          <a:p>
            <a:pPr algn="l"/>
            <a:endParaRPr lang="ru-RU" sz="2400" b="1" dirty="0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schemeClr val="bg1"/>
                </a:solidFill>
              </a:rPr>
              <a:pPr/>
              <a:t>18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3"/>
          <a:srcRect l="62409" t="8203" r="3351" b="8473"/>
          <a:stretch/>
        </p:blipFill>
        <p:spPr bwMode="auto">
          <a:xfrm>
            <a:off x="1043608" y="574601"/>
            <a:ext cx="6649105" cy="5610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364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488875"/>
            <a:ext cx="2133600" cy="365125"/>
          </a:xfrm>
        </p:spPr>
        <p:txBody>
          <a:bodyPr/>
          <a:lstStyle/>
          <a:p>
            <a:fld id="{F6CE5746-D012-430F-B1D8-0F1BCF72480F}" type="slidenum">
              <a:rPr lang="ru-RU" sz="1400" b="1" smtClean="0">
                <a:solidFill>
                  <a:schemeClr val="bg1"/>
                </a:solidFill>
              </a:rPr>
              <a:pPr/>
              <a:t>19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62698" t="13384" r="6994" b="4587"/>
          <a:stretch/>
        </p:blipFill>
        <p:spPr bwMode="auto">
          <a:xfrm>
            <a:off x="1331640" y="599440"/>
            <a:ext cx="6643961" cy="57818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120292" y="438919"/>
            <a:ext cx="8692640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 descr="http://files.seti.ee/milena/kartinki/1/1/1/6/piter2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9" y="1888345"/>
            <a:ext cx="9102719" cy="3081310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7" name="TextBox 6"/>
          <p:cNvSpPr txBox="1"/>
          <p:nvPr/>
        </p:nvSpPr>
        <p:spPr>
          <a:xfrm>
            <a:off x="-138557" y="5487692"/>
            <a:ext cx="2297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городских</a:t>
            </a:r>
          </a:p>
          <a:p>
            <a:pPr algn="ctr"/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медицинских учреждений, </a:t>
            </a:r>
          </a:p>
          <a:p>
            <a:pPr algn="ctr"/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оказывающих медицинскую помощь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19672" y="1131010"/>
            <a:ext cx="208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млн жителей</a:t>
            </a:r>
            <a:endParaRPr lang="ru-RU" sz="24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313" y="701089"/>
            <a:ext cx="206498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5,33</a:t>
            </a:r>
            <a:endParaRPr lang="ru-RU" sz="6600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5113" y="4979551"/>
            <a:ext cx="964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3B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247</a:t>
            </a:r>
            <a:endParaRPr lang="ru-RU" sz="4000" dirty="0">
              <a:solidFill>
                <a:srgbClr val="0073B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8817" y="5464898"/>
            <a:ext cx="208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irce"/>
                <a:ea typeface="Tahoma" panose="020B0604030504040204" pitchFamily="34" charset="0"/>
                <a:cs typeface="Tahoma" panose="020B0604030504040204" pitchFamily="34" charset="0"/>
              </a:rPr>
              <a:t>федеральных </a:t>
            </a:r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irce"/>
                <a:ea typeface="Tahoma" panose="020B0604030504040204" pitchFamily="34" charset="0"/>
                <a:cs typeface="Tahoma" panose="020B0604030504040204" pitchFamily="34" charset="0"/>
              </a:rPr>
              <a:t>медицинских учреждения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Circe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27921" y="4969655"/>
            <a:ext cx="70464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3B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43</a:t>
            </a:r>
            <a:endParaRPr lang="ru-RU" sz="4000" dirty="0">
              <a:solidFill>
                <a:srgbClr val="0073B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2453" y="5487692"/>
            <a:ext cx="26678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irce"/>
                <a:ea typeface="Tahoma" panose="020B0604030504040204" pitchFamily="34" charset="0"/>
                <a:cs typeface="Tahoma" panose="020B0604030504040204" pitchFamily="34" charset="0"/>
              </a:rPr>
              <a:t>частных</a:t>
            </a:r>
          </a:p>
          <a:p>
            <a:pPr algn="ctr"/>
            <a:r>
              <a:rPr lang="ru-RU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irce"/>
                <a:ea typeface="Tahoma" panose="020B0604030504040204" pitchFamily="34" charset="0"/>
                <a:cs typeface="Tahoma" panose="020B0604030504040204" pitchFamily="34" charset="0"/>
              </a:rPr>
              <a:t> медицинских учреждений имеют лицензию на оказание медицинской помощи</a:t>
            </a:r>
            <a:endParaRPr lang="ru-RU" sz="1200" dirty="0">
              <a:solidFill>
                <a:prstClr val="black">
                  <a:lumMod val="65000"/>
                  <a:lumOff val="35000"/>
                </a:prstClr>
              </a:solidFill>
              <a:latin typeface="Circe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91405" y="4937401"/>
            <a:ext cx="14911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3BD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3659</a:t>
            </a:r>
            <a:endParaRPr lang="ru-RU" sz="4000" dirty="0">
              <a:solidFill>
                <a:srgbClr val="0073BD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0130" y="628866"/>
            <a:ext cx="20882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тыс. врачей</a:t>
            </a:r>
            <a:endParaRPr lang="ru-RU" sz="2400" b="1" dirty="0">
              <a:solidFill>
                <a:srgbClr val="0066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74772" y="519910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30,5</a:t>
            </a:r>
            <a:endParaRPr lang="ru-RU" sz="4000" dirty="0">
              <a:solidFill>
                <a:srgbClr val="0066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90130" y="1087878"/>
            <a:ext cx="2596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тыс. медработников</a:t>
            </a:r>
          </a:p>
          <a:p>
            <a:r>
              <a:rPr lang="ru-RU" sz="2000" b="1" dirty="0" smtClean="0">
                <a:solidFill>
                  <a:srgbClr val="0066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среднего звена</a:t>
            </a:r>
            <a:endParaRPr lang="ru-RU" sz="2000" b="1" dirty="0">
              <a:solidFill>
                <a:srgbClr val="0066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74772" y="1113878"/>
            <a:ext cx="13248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45,5</a:t>
            </a:r>
            <a:endParaRPr lang="ru-RU" sz="4000" dirty="0">
              <a:solidFill>
                <a:srgbClr val="0066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-7728" y="53219"/>
            <a:ext cx="8972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ahoma" pitchFamily="34" charset="0"/>
                <a:ea typeface="Tahoma" pitchFamily="34" charset="0"/>
                <a:cs typeface="Rod" panose="02030509050101010101" pitchFamily="49" charset="-79"/>
              </a:rPr>
              <a:t>  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Rod" panose="02030509050101010101" pitchFamily="49" charset="-79"/>
              </a:rPr>
              <a:t>Система здравоохранения Санкт-Петербурга </a:t>
            </a:r>
            <a:endParaRPr lang="ru-RU" sz="2000" b="1" dirty="0">
              <a:latin typeface="Tahoma" pitchFamily="34" charset="0"/>
              <a:ea typeface="Tahoma" pitchFamily="34" charset="0"/>
              <a:cs typeface="Rod" panose="02030509050101010101" pitchFamily="49" charset="-79"/>
            </a:endParaRPr>
          </a:p>
        </p:txBody>
      </p:sp>
      <p:pic>
        <p:nvPicPr>
          <p:cNvPr id="22" name="Picture 3" descr="C:\Users\ZininV\Desktop\МИАЦ 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048" y="6421806"/>
            <a:ext cx="1199960" cy="42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ZininV\Desktop\2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03" y="6390998"/>
            <a:ext cx="2177974" cy="48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120292" y="6390998"/>
            <a:ext cx="8692640" cy="0"/>
          </a:xfrm>
          <a:prstGeom prst="line">
            <a:avLst/>
          </a:prstGeom>
          <a:ln w="2540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0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/>
              <a:t>Интегральный анамнез пациента: динамика лабораторных исследований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z="1400" b="1" smtClean="0">
                <a:solidFill>
                  <a:schemeClr val="bg1"/>
                </a:solidFill>
              </a:rPr>
              <a:pPr/>
              <a:t>20</a:t>
            </a:fld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ZininV\Desktop\QIP Shot - Screen 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38" y="829899"/>
            <a:ext cx="8637862" cy="539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6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Личный кабинет </a:t>
            </a:r>
            <a:r>
              <a:rPr lang="ru-RU" sz="3200" dirty="0"/>
              <a:t>«Здоровье Петербуржца</a:t>
            </a:r>
            <a:r>
              <a:rPr lang="ru-RU" sz="3200" dirty="0" smtClean="0"/>
              <a:t>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400" dirty="0" smtClean="0"/>
              <a:t>Важным </a:t>
            </a:r>
            <a:r>
              <a:rPr lang="ru-RU" sz="2400" dirty="0"/>
              <a:t>аспектом в современном подходе к вовлечению пациента в заботу о своем здоровье является личный кабинет пациента на портале электронных сервисов системы здравоохранения Санкт-Петербурга «Здоровье Петербуржца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77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Личный </a:t>
            </a:r>
            <a:r>
              <a:rPr lang="ru-RU" dirty="0"/>
              <a:t>кабинет пациента</a:t>
            </a:r>
            <a:r>
              <a:rPr lang="ru-RU" b="1" dirty="0">
                <a:solidFill>
                  <a:srgbClr val="006A6E"/>
                </a:solidFill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006A6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77D12-ED98-498B-847B-09AFC0F18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63" y="742564"/>
            <a:ext cx="7162751" cy="5590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111349" y="178230"/>
            <a:ext cx="8882180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ru-RU" sz="2000" b="1" dirty="0" smtClean="0">
              <a:solidFill>
                <a:srgbClr val="006A6E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31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9760" y="646544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676794"/>
            <a:ext cx="7352496" cy="570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111349" y="178230"/>
            <a:ext cx="8882180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Что получает пациент: запись к врачу по направлению</a:t>
            </a:r>
          </a:p>
        </p:txBody>
      </p:sp>
    </p:spTree>
    <p:extLst>
      <p:ext uri="{BB962C8B-B14F-4D97-AF65-F5344CB8AC3E}">
        <p14:creationId xmlns:p14="http://schemas.microsoft.com/office/powerpoint/2010/main" val="37903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9760" y="646544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11751" y="1312437"/>
            <a:ext cx="34529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Себе</a:t>
            </a: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 и </a:t>
            </a:r>
            <a:r>
              <a:rPr lang="ru-RU" sz="2000" b="1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другому человеку</a:t>
            </a: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Выбор удобной даты и времени </a:t>
            </a: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вызова врача, без траты времени на дозвон</a:t>
            </a:r>
            <a:endParaRPr lang="ru-RU" sz="2000" dirty="0">
              <a:solidFill>
                <a:schemeClr val="tx1"/>
              </a:solidFill>
              <a:latin typeface="Calibri" panose="020F0502020204030204" pitchFamily="34" charset="0"/>
              <a:ea typeface="Tahoma"/>
              <a:cs typeface="Calibri" panose="020F0502020204030204" pitchFamily="34" charset="0"/>
              <a:sym typeface="Tahoma"/>
            </a:endParaRPr>
          </a:p>
          <a:p>
            <a:pPr marL="457200" lvl="0" indent="-457200">
              <a:spcAft>
                <a:spcPts val="1200"/>
              </a:spcAft>
              <a:buClr>
                <a:schemeClr val="tx1">
                  <a:lumMod val="65000"/>
                  <a:lumOff val="35000"/>
                </a:schemeClr>
              </a:buClr>
              <a:buSzPts val="1600"/>
              <a:buFont typeface="+mj-lt"/>
              <a:buAutoNum type="arabicPeriod"/>
            </a:pPr>
            <a:r>
              <a:rPr lang="ru-RU" sz="2000" dirty="0" smtClean="0">
                <a:solidFill>
                  <a:schemeClr val="tx1"/>
                </a:solidFill>
                <a:latin typeface="Calibri" panose="020F0502020204030204" pitchFamily="34" charset="0"/>
                <a:ea typeface="Tahoma"/>
                <a:cs typeface="Calibri" panose="020F0502020204030204" pitchFamily="34" charset="0"/>
                <a:sym typeface="Tahoma"/>
              </a:rPr>
              <a:t>Контроль статуса заявки, а также возможность ее отмены</a:t>
            </a:r>
            <a:endParaRPr lang="ru-RU" i="1" dirty="0">
              <a:solidFill>
                <a:schemeClr val="tx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494" y="737946"/>
            <a:ext cx="4420250" cy="5573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Текст 3"/>
          <p:cNvSpPr txBox="1">
            <a:spLocks/>
          </p:cNvSpPr>
          <p:nvPr/>
        </p:nvSpPr>
        <p:spPr>
          <a:xfrm>
            <a:off x="111349" y="178230"/>
            <a:ext cx="8882180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Что получает пациент: вызов врача на дом (новое)</a:t>
            </a:r>
          </a:p>
        </p:txBody>
      </p:sp>
    </p:spTree>
    <p:extLst>
      <p:ext uri="{BB962C8B-B14F-4D97-AF65-F5344CB8AC3E}">
        <p14:creationId xmlns:p14="http://schemas.microsoft.com/office/powerpoint/2010/main" val="294178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79760" y="6465443"/>
            <a:ext cx="2133600" cy="365125"/>
          </a:xfrm>
        </p:spPr>
        <p:txBody>
          <a:bodyPr/>
          <a:lstStyle/>
          <a:p>
            <a:fld id="{63277D12-ED98-498B-847B-09AFC0F18A2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1" y="821362"/>
            <a:ext cx="7682056" cy="56169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111349" y="178230"/>
            <a:ext cx="8882180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Что получает пациент: управление доступом к карте (новое)</a:t>
            </a:r>
          </a:p>
        </p:txBody>
      </p:sp>
    </p:spTree>
    <p:extLst>
      <p:ext uri="{BB962C8B-B14F-4D97-AF65-F5344CB8AC3E}">
        <p14:creationId xmlns:p14="http://schemas.microsoft.com/office/powerpoint/2010/main" val="275637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26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6246"/>
          <a:stretch/>
        </p:blipFill>
        <p:spPr>
          <a:xfrm>
            <a:off x="1807810" y="705171"/>
            <a:ext cx="5489258" cy="56511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111349" y="178230"/>
            <a:ext cx="8882180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400" b="1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Что получает пациент: контроль, кто смотрел карту (новое)</a:t>
            </a:r>
          </a:p>
        </p:txBody>
      </p:sp>
    </p:spTree>
    <p:extLst>
      <p:ext uri="{BB962C8B-B14F-4D97-AF65-F5344CB8AC3E}">
        <p14:creationId xmlns:p14="http://schemas.microsoft.com/office/powerpoint/2010/main" val="400455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/>
              <a:t>Вопросы дальнейшего развития системы управления доступом</a:t>
            </a:r>
            <a:r>
              <a:rPr lang="ru-RU" b="1" dirty="0">
                <a:solidFill>
                  <a:srgbClr val="6B6B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6B6B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27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9102" y="1596446"/>
            <a:ext cx="81332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Создание новых политик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Для предоставления доступа к порталу врача стационара при направлении пациента на консультацию/госпитализацию до </a:t>
            </a:r>
            <a:r>
              <a:rPr lang="ru-RU" dirty="0"/>
              <a:t>в</a:t>
            </a:r>
            <a:r>
              <a:rPr lang="ru-RU" dirty="0" smtClean="0"/>
              <a:t>изита пациента 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Для предоставления доступа </a:t>
            </a:r>
            <a:r>
              <a:rPr lang="ru-RU" dirty="0" smtClean="0"/>
              <a:t>к </a:t>
            </a:r>
            <a:r>
              <a:rPr lang="ru-RU" dirty="0"/>
              <a:t>порталу врача</a:t>
            </a:r>
            <a:r>
              <a:rPr lang="ru-RU" dirty="0" smtClean="0"/>
              <a:t> при проведении телемедицинской консультации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 smtClean="0"/>
              <a:t>Для предоставления </a:t>
            </a:r>
            <a:r>
              <a:rPr lang="ru-RU" dirty="0"/>
              <a:t>доступа к данным в личном кабинете </a:t>
            </a:r>
            <a:r>
              <a:rPr lang="ru-RU" dirty="0" smtClean="0"/>
              <a:t>пациента родственникам или законным представителям.</a:t>
            </a:r>
            <a:endParaRPr lang="ru-RU" dirty="0"/>
          </a:p>
          <a:p>
            <a:pPr marL="800100" lvl="1" indent="-342900">
              <a:buFont typeface="+mj-lt"/>
              <a:buAutoNum type="arabicPeriod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16696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idx="1"/>
          </p:nvPr>
        </p:nvSpPr>
        <p:spPr>
          <a:xfrm>
            <a:off x="899592" y="2996952"/>
            <a:ext cx="7488831" cy="864096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endParaRPr lang="ru-RU" sz="3600" dirty="0"/>
          </a:p>
          <a:p>
            <a:pPr marL="0" indent="0" algn="ctr">
              <a:spcBef>
                <a:spcPct val="20000"/>
              </a:spcBef>
              <a:buNone/>
            </a:pPr>
            <a:r>
              <a:rPr lang="ru-RU" sz="3600" b="1" dirty="0">
                <a:solidFill>
                  <a:srgbClr val="6B6B6B"/>
                </a:solidFill>
                <a:latin typeface="Myriad Pro" pitchFamily="34" charset="0"/>
              </a:rPr>
              <a:t>Спасибо за внимание!</a:t>
            </a:r>
            <a:endParaRPr lang="en-US" sz="3600" b="1" dirty="0">
              <a:solidFill>
                <a:srgbClr val="6B6B6B"/>
              </a:solidFill>
              <a:latin typeface="Myriad Pro" pitchFamily="34" charset="0"/>
            </a:endParaRPr>
          </a:p>
          <a:p>
            <a:pPr marL="0" indent="0" algn="r">
              <a:spcBef>
                <a:spcPct val="20000"/>
              </a:spcBef>
              <a:buNone/>
            </a:pPr>
            <a:endParaRPr lang="ru-RU" sz="3200" b="1" dirty="0">
              <a:solidFill>
                <a:srgbClr val="6B6B6B"/>
              </a:solidFill>
              <a:latin typeface="Myriad Pro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80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Текст 3"/>
          <p:cNvSpPr txBox="1">
            <a:spLocks/>
          </p:cNvSpPr>
          <p:nvPr/>
        </p:nvSpPr>
        <p:spPr>
          <a:xfrm>
            <a:off x="111349" y="178230"/>
            <a:ext cx="8410076" cy="432048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smtClean="0">
                <a:solidFill>
                  <a:schemeClr val="tx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Единое информационное пространство здравоохранения в Санкт-Петербурге</a:t>
            </a:r>
            <a:endParaRPr lang="ru-RU" sz="1800" dirty="0">
              <a:solidFill>
                <a:schemeClr val="tx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C:\Users\ZininV\Desktop\Безымянный-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8" y="929499"/>
            <a:ext cx="8716248" cy="525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Номер слайда 3"/>
          <p:cNvSpPr txBox="1">
            <a:spLocks/>
          </p:cNvSpPr>
          <p:nvPr/>
        </p:nvSpPr>
        <p:spPr>
          <a:xfrm>
            <a:off x="6988366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CE5746-D012-430F-B1D8-0F1BCF72480F}" type="slidenum">
              <a:rPr lang="ru-RU" sz="1400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Реализация проектов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Федеральный проект «Создание единого цифрового контура в здравоохранении на основе единой государственной информационной системы в сфере здравоохранения (ЕГИСЗ)»</a:t>
            </a:r>
          </a:p>
          <a:p>
            <a:endParaRPr lang="ru-RU" dirty="0"/>
          </a:p>
          <a:p>
            <a:r>
              <a:rPr lang="ru-RU" dirty="0"/>
              <a:t>Региональный приоритетный проект «Совершенствование процессов организации медицинской помощи в Санкт-Петербурге на основе информационных технологий» </a:t>
            </a:r>
          </a:p>
          <a:p>
            <a:endParaRPr lang="ru-RU" dirty="0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4</a:t>
            </a:fld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/>
              <a:t>«Региональный фрагмент единой государственной информационной системы в сфере здравоохранения»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в Санкт-Петербурге </a:t>
            </a:r>
            <a:r>
              <a:rPr lang="ru-RU" dirty="0" smtClean="0"/>
              <a:t>создана </a:t>
            </a:r>
            <a:r>
              <a:rPr lang="ru-RU" dirty="0"/>
              <a:t>Государственная информационная система «Региональный фрагмент единой государственной информационной системы в сфере здравоохранения» (ГИС РЕГИЗ</a:t>
            </a:r>
            <a:r>
              <a:rPr lang="ru-RU" dirty="0" smtClean="0"/>
              <a:t>).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/>
              <a:t>Цели, стоящие перед информационной системой</a:t>
            </a:r>
            <a:r>
              <a:rPr lang="ru-RU" dirty="0" smtClean="0"/>
              <a:t>: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обеспечение эффективной информационной поддержки процесса управления системой медицинской помощи, а также процесса оказания медицинской помощи</a:t>
            </a:r>
            <a:r>
              <a:rPr lang="ru-RU" dirty="0" smtClean="0"/>
              <a:t>,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обеспечение преемственности медицинской помощи</a:t>
            </a:r>
            <a:r>
              <a:rPr lang="ru-RU" dirty="0" smtClean="0"/>
              <a:t>,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повышение качества оказания медицинской помощи на основе совершенствования информационно-технологического обеспечения деятельности медицинских и фармацевтических организаций</a:t>
            </a:r>
            <a:r>
              <a:rPr lang="ru-RU" dirty="0" smtClean="0"/>
              <a:t>,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</a:t>
            </a:r>
            <a:r>
              <a:rPr lang="ru-RU" dirty="0"/>
              <a:t>повышение информированности населения по вопросам ведения здорового образа жизни, профилактики заболеваний, получения медицинской помощи, качества обслуживания в медицинских организациях</a:t>
            </a:r>
            <a:r>
              <a:rPr lang="ru-RU" dirty="0" smtClean="0"/>
              <a:t>,</a:t>
            </a:r>
            <a:endParaRPr lang="en-US" dirty="0" smtClean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10400" y="6547104"/>
            <a:ext cx="2133600" cy="310896"/>
          </a:xfrm>
        </p:spPr>
        <p:txBody>
          <a:bodyPr/>
          <a:lstStyle/>
          <a:p>
            <a:fld id="{63277D12-ED98-498B-847B-09AFC0F18A23}" type="slidenum">
              <a:rPr lang="ru-RU" sz="1600" b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fld>
            <a:endParaRPr lang="ru-RU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29" name="Picture 5" descr="C:\Users\ZininV\Desktop\PP\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748" y="3978275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ZininV\Desktop\PP\1-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748" y="268732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ZininV\Desktop\PP\2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748" y="1210564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ZininV\Desktop\PP\3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748" y="2179828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ZininV\Desktop\PP\4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0748" y="3121660"/>
            <a:ext cx="755650" cy="75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ZininV\Desktop\СПбМИАЦ Орлов ГМ\шкала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906" y="4711951"/>
            <a:ext cx="47879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ZininV\Desktop\СПбМИАЦ Орлов ГМ\я2-0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757" y="3389312"/>
            <a:ext cx="862012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:\Users\ZininV\Desktop\СПбМИАЦ Орлов ГМ\я3-01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756" y="2610834"/>
            <a:ext cx="792162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ZininV\Desktop\СПбМИАЦ Орлов ГМ\я5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725" y="1855184"/>
            <a:ext cx="862012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ZininV\Desktop\СПбМИАЦ Орлов ГМ\я7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0" y="1065657"/>
            <a:ext cx="8286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C:\Users\ZininV\Desktop\СПбМИАЦ Орлов ГМ\я8-0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725" y="1065657"/>
            <a:ext cx="8286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C:\Users\ZininV\Desktop\СПбМИАЦ Орлов ГМ\я9-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388" y="169862"/>
            <a:ext cx="862012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ZininV\Desktop\СПбМИАЦ Орлов ГМ\я10-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163" y="169862"/>
            <a:ext cx="862012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ZininV\Desktop\СПбМИАЦ Орлов ГМ\шкала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19" y="1428401"/>
            <a:ext cx="47879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8474869" y="1444918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55099" y="1276795"/>
            <a:ext cx="3416776" cy="6024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Идентификационные карточки пациентов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756771" y="1743615"/>
            <a:ext cx="40863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Пациентов, обратившихся </a:t>
            </a:r>
          </a:p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медицинской помощью – 2,2 млн за 2018 год (88%)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9" name="Picture 3" descr="C:\Users\ZininV\Desktop\СПбМИАЦ Орлов ГМ\я1-01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9900" y="3387411"/>
            <a:ext cx="862012" cy="61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ZininV\Desktop\СПбМИАЦ Орлов ГМ\шкала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19" y="3548158"/>
            <a:ext cx="47879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474869" y="3564675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55099" y="3396552"/>
            <a:ext cx="3416776" cy="6024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Протоколы осмотров и консультаций</a:t>
            </a:r>
          </a:p>
        </p:txBody>
      </p:sp>
      <p:pic>
        <p:nvPicPr>
          <p:cNvPr id="38" name="Picture 2" descr="C:\Users\ZininV\Desktop\СПбМИАЦ Орлов ГМ\шкала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19" y="4245864"/>
            <a:ext cx="47879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474869" y="4262381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55099" y="4094258"/>
            <a:ext cx="3416776" cy="657934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Выписные эпикризы</a:t>
            </a:r>
          </a:p>
        </p:txBody>
      </p:sp>
      <p:pic>
        <p:nvPicPr>
          <p:cNvPr id="44" name="Picture 2" descr="C:\Users\ZininV\Desktop\СПбМИАЦ Орлов ГМ\шкала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19" y="4997616"/>
            <a:ext cx="47879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8474869" y="5014133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155099" y="4846010"/>
            <a:ext cx="3416776" cy="6024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Результаты лабораторных исследований</a:t>
            </a:r>
          </a:p>
        </p:txBody>
      </p:sp>
      <p:pic>
        <p:nvPicPr>
          <p:cNvPr id="49" name="Picture 8" descr="C:\Users\ZininV\Desktop\СПбМИАЦ Орлов ГМ\я6-01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906" y="1849597"/>
            <a:ext cx="862012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ZininV\Desktop\СПбМИАЦ Орлов ГМ\шкала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19" y="5689308"/>
            <a:ext cx="47879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/>
          <p:cNvSpPr txBox="1"/>
          <p:nvPr/>
        </p:nvSpPr>
        <p:spPr>
          <a:xfrm>
            <a:off x="8474869" y="5705825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5099" y="5537702"/>
            <a:ext cx="3416776" cy="6024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Медицинские изображения</a:t>
            </a:r>
          </a:p>
        </p:txBody>
      </p:sp>
      <p:pic>
        <p:nvPicPr>
          <p:cNvPr id="4098" name="Picture 2" descr="C:\Users\ZininV\Desktop\PP\люди 3-0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3406" y="5437850"/>
            <a:ext cx="86201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ZininV\Desktop\PP\люди 4-0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816" y="5416629"/>
            <a:ext cx="86201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ZininV\Desktop\PP\люди 3-0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133" y="1330362"/>
            <a:ext cx="86201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037152" y="3800570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 (340 000 в месяц)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56642" y="4475193"/>
            <a:ext cx="17299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22% (22 000 в месяц)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9" name="Picture 3" descr="C:\Users\ZininV\Desktop\PP\люди 4-01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112" y="1005718"/>
            <a:ext cx="86201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4326515" y="5251450"/>
            <a:ext cx="36231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66% (100%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амбулаторных, 800 тыс. в месяц)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655483" y="5941720"/>
            <a:ext cx="3478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15000 снимков в месяц (2% от необходимого)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4" name="Picture 9" descr="C:\Users\ZininV\Desktop\СПбМИАЦ Орлов ГМ\я7-01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0407" y="5613522"/>
            <a:ext cx="828675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 descr="C:\Users\ZininV\Desktop\СПбМИАЦ Орлов ГМ\я4-01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238" y="2533712"/>
            <a:ext cx="792162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" descr="C:\Users\ZininV\Desktop\PP\люди 3-01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586" y="1017975"/>
            <a:ext cx="862013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12" descr="C:\Users\ZininV\Desktop\СПбМИАЦ Орлов ГМ\я10-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730" y="3428281"/>
            <a:ext cx="862012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12" descr="C:\Users\ZininV\Desktop\СПбМИАЦ Орлов ГМ\я10-01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742" y="4139833"/>
            <a:ext cx="862012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7" descr="C:\Users\ZininV\Desktop\СПбМИАЦ Орлов ГМ\я5-0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07" y="4902194"/>
            <a:ext cx="862012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Заголовок 1"/>
          <p:cNvSpPr>
            <a:spLocks noGrp="1"/>
          </p:cNvSpPr>
          <p:nvPr>
            <p:ph type="title"/>
          </p:nvPr>
        </p:nvSpPr>
        <p:spPr>
          <a:xfrm>
            <a:off x="0" y="116934"/>
            <a:ext cx="8970380" cy="548680"/>
          </a:xfrm>
        </p:spPr>
        <p:txBody>
          <a:bodyPr anchor="t">
            <a:noAutofit/>
          </a:bodyPr>
          <a:lstStyle/>
          <a:p>
            <a:r>
              <a:rPr lang="ru-RU" sz="2400" b="1" dirty="0" smtClean="0"/>
              <a:t>Наполнение ЭМК петербуржца: передача сведений об оказании медицинской помощи</a:t>
            </a:r>
            <a:endParaRPr lang="ru-RU" sz="2400" b="1" dirty="0"/>
          </a:p>
        </p:txBody>
      </p:sp>
      <p:pic>
        <p:nvPicPr>
          <p:cNvPr id="56" name="Picture 2" descr="C:\Users\ZininV\Desktop\СПбМИАЦ Орлов ГМ\шкала-0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119" y="2333276"/>
            <a:ext cx="4787900" cy="25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TextBox 56"/>
          <p:cNvSpPr txBox="1"/>
          <p:nvPr/>
        </p:nvSpPr>
        <p:spPr>
          <a:xfrm>
            <a:off x="8474869" y="2349793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100%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55099" y="2181670"/>
            <a:ext cx="3416776" cy="60245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Сведений о случаях оказания медицинской помощи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721760" y="2652384"/>
            <a:ext cx="17956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50% (2,5 млн в месяц)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3" name="Picture 11" descr="C:\Users\ZininV\Desktop\СПбМИАЦ Орлов ГМ\я9-0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425" y="2233009"/>
            <a:ext cx="862012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35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Передача данных в ИЭМК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7</a:t>
            </a:fld>
            <a:endParaRPr lang="ru-RU" b="1" dirty="0">
              <a:solidFill>
                <a:prstClr val="white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" t="8872" r="2083"/>
          <a:stretch/>
        </p:blipFill>
        <p:spPr>
          <a:xfrm>
            <a:off x="539551" y="1628799"/>
            <a:ext cx="8064897" cy="4492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4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/>
              <a:t>Система управления доступом к медицинским данным пациента</a:t>
            </a:r>
            <a: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Для </a:t>
            </a:r>
            <a:r>
              <a:rPr lang="ru-RU" sz="2400" dirty="0" smtClean="0"/>
              <a:t>соблюдения </a:t>
            </a:r>
            <a:r>
              <a:rPr lang="ru-RU" sz="2400" dirty="0"/>
              <a:t>требований федерального и регионального законодательства в сфере защиты информации и охраны здоровья граждан в ГИС </a:t>
            </a:r>
            <a:r>
              <a:rPr lang="ru-RU" sz="2400" dirty="0" smtClean="0"/>
              <a:t>«РЕГИЗ» </a:t>
            </a:r>
            <a:r>
              <a:rPr lang="ru-RU" sz="2400" dirty="0"/>
              <a:t>разработан и эксплуатируется программный комплекс «Сервис управления доступом».</a:t>
            </a:r>
          </a:p>
          <a:p>
            <a:endParaRPr lang="ru-RU" sz="2400" dirty="0" smtClean="0"/>
          </a:p>
          <a:p>
            <a:r>
              <a:rPr lang="ru-RU" sz="2400" dirty="0" smtClean="0"/>
              <a:t>Программный </a:t>
            </a:r>
            <a:r>
              <a:rPr lang="ru-RU" sz="2400" dirty="0"/>
              <a:t>компонент обеспечивает набор политик, которые на расширяемом языке управления доступом XACML версии 3.0 описывают процедуры, определяющие логику принятия решений о доступе к ресурсам РЕГИЗ, а также обязательства и рекомендации, которые должны быть выполнены по итогам решения этих политик. На стороне системы управления доступом реализована возможность определения прав на основе утверждений (</a:t>
            </a:r>
            <a:r>
              <a:rPr lang="ru-RU" sz="2400" dirty="0" err="1"/>
              <a:t>claims</a:t>
            </a:r>
            <a:r>
              <a:rPr lang="ru-RU" sz="2400" dirty="0"/>
              <a:t> </a:t>
            </a:r>
            <a:r>
              <a:rPr lang="ru-RU" sz="2400" dirty="0" err="1"/>
              <a:t>base</a:t>
            </a:r>
            <a:r>
              <a:rPr lang="ru-RU" sz="2400" dirty="0"/>
              <a:t>)</a:t>
            </a:r>
          </a:p>
          <a:p>
            <a:endParaRPr lang="ru-RU" dirty="0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8</a:t>
            </a:fld>
            <a:endParaRPr lang="ru-RU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8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rgbClr val="6B6B6B"/>
                </a:solidFill>
              </a:rPr>
              <a:t>Система управления доступом – набор политик</a:t>
            </a:r>
            <a:r>
              <a:rPr lang="ru-RU" b="1" dirty="0">
                <a:solidFill>
                  <a:srgbClr val="6B6B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b="1" dirty="0">
                <a:solidFill>
                  <a:srgbClr val="6B6B6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E5746-D012-430F-B1D8-0F1BCF72480F}" type="slidenum">
              <a:rPr lang="ru-RU" b="1" smtClean="0">
                <a:solidFill>
                  <a:prstClr val="white"/>
                </a:solidFill>
              </a:rPr>
              <a:pPr/>
              <a:t>9</a:t>
            </a:fld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9102" y="1596446"/>
            <a:ext cx="81332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2000" dirty="0"/>
              <a:t>«Политика «Обслуживается»» обеспечивает предоставление доступа к данным ИЭМК пациента в случае, если Пациент имеет открытый случай обслуживания в медицинской организации.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«Политика «Прикреплен»» обеспечивает предоставление доступа к данным ИЭМК пациента в случае, если Пациент прикреплен к медицинской организации по программе ОМС.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«Политика «Согласие»» обеспечивает предоставление доступа к данным ИЭМК пациента в случае, если Пациент дал согласие на обслуживание в медицинской организации.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000" dirty="0"/>
              <a:t>«Политика «Обслуживался»» обеспечивает предоставление доступа к данным ИЭМК пациента в случае, если Пациент ранее обслуживался в медицинской организации.</a:t>
            </a:r>
          </a:p>
        </p:txBody>
      </p:sp>
    </p:spTree>
    <p:extLst>
      <p:ext uri="{BB962C8B-B14F-4D97-AF65-F5344CB8AC3E}">
        <p14:creationId xmlns:p14="http://schemas.microsoft.com/office/powerpoint/2010/main" val="345260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38830</TotalTime>
  <Words>997</Words>
  <Application>Microsoft Office PowerPoint</Application>
  <PresentationFormat>Экран (4:3)</PresentationFormat>
  <Paragraphs>175</Paragraphs>
  <Slides>28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1_Тема Office</vt:lpstr>
      <vt:lpstr>ДОСТУП К МЕДИЦИНСКИМ ДАННЫМ КАК СРЕДСТВО ПОВЫШЕНИЯ КАЧЕСТВА ОКАЗАНИЯ МЕДИЦИНСКОЙ ПОМОЩИ    </vt:lpstr>
      <vt:lpstr>Презентация PowerPoint</vt:lpstr>
      <vt:lpstr>Презентация PowerPoint</vt:lpstr>
      <vt:lpstr>Реализация проектов </vt:lpstr>
      <vt:lpstr>«Региональный фрагмент единой государственной информационной системы в сфере здравоохранения»</vt:lpstr>
      <vt:lpstr>Наполнение ЭМК петербуржца: передача сведений об оказании медицинской помощи</vt:lpstr>
      <vt:lpstr>Передача данных в ИЭМК </vt:lpstr>
      <vt:lpstr>Система управления доступом к медицинским данным пациента </vt:lpstr>
      <vt:lpstr>Система управления доступом – набор политик </vt:lpstr>
      <vt:lpstr>Получение доступа к медицинским данным пациента </vt:lpstr>
      <vt:lpstr>Общий порядок получения доступа </vt:lpstr>
      <vt:lpstr>Запрос на доступ со стороны МО </vt:lpstr>
      <vt:lpstr>Запрос идентификатора карточки пациента в ИЭМК </vt:lpstr>
      <vt:lpstr>Формирование запроса к СУД </vt:lpstr>
      <vt:lpstr>Веб-интерфейс Портала ИЭМК  </vt:lpstr>
      <vt:lpstr>Портал врача. Интегральный анамнез пациента </vt:lpstr>
      <vt:lpstr>Презентация PowerPoint</vt:lpstr>
      <vt:lpstr>Презентация PowerPoint</vt:lpstr>
      <vt:lpstr>Презентация PowerPoint</vt:lpstr>
      <vt:lpstr>Интегральный анамнез пациента: динамика лабораторных исследований</vt:lpstr>
      <vt:lpstr>Личный кабинет «Здоровье Петербуржца»</vt:lpstr>
      <vt:lpstr>Личный кабинет пациента </vt:lpstr>
      <vt:lpstr>Презентация PowerPoint</vt:lpstr>
      <vt:lpstr>Презентация PowerPoint</vt:lpstr>
      <vt:lpstr>Презентация PowerPoint</vt:lpstr>
      <vt:lpstr>Презентация PowerPoint</vt:lpstr>
      <vt:lpstr>Вопросы дальнейшего развития системы управления доступом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Долгова Н.А.</dc:creator>
  <cp:lastModifiedBy>Лазарев Евгений Михайлович</cp:lastModifiedBy>
  <cp:revision>1184</cp:revision>
  <cp:lastPrinted>2019-09-19T09:13:59Z</cp:lastPrinted>
  <dcterms:created xsi:type="dcterms:W3CDTF">2013-12-20T09:16:52Z</dcterms:created>
  <dcterms:modified xsi:type="dcterms:W3CDTF">2019-10-24T15:04:22Z</dcterms:modified>
</cp:coreProperties>
</file>