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4" r:id="rId1"/>
  </p:sldMasterIdLst>
  <p:notesMasterIdLst>
    <p:notesMasterId r:id="rId21"/>
  </p:notesMasterIdLst>
  <p:sldIdLst>
    <p:sldId id="257" r:id="rId2"/>
    <p:sldId id="275" r:id="rId3"/>
    <p:sldId id="276" r:id="rId4"/>
    <p:sldId id="331" r:id="rId5"/>
    <p:sldId id="300" r:id="rId6"/>
    <p:sldId id="301" r:id="rId7"/>
    <p:sldId id="322" r:id="rId8"/>
    <p:sldId id="302" r:id="rId9"/>
    <p:sldId id="332" r:id="rId10"/>
    <p:sldId id="303" r:id="rId11"/>
    <p:sldId id="304" r:id="rId12"/>
    <p:sldId id="310" r:id="rId13"/>
    <p:sldId id="324" r:id="rId14"/>
    <p:sldId id="325" r:id="rId15"/>
    <p:sldId id="316" r:id="rId16"/>
    <p:sldId id="285" r:id="rId17"/>
    <p:sldId id="335" r:id="rId18"/>
    <p:sldId id="289" r:id="rId19"/>
    <p:sldId id="32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liana R" initials="U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364" autoAdjust="0"/>
  </p:normalViewPr>
  <p:slideViewPr>
    <p:cSldViewPr>
      <p:cViewPr>
        <p:scale>
          <a:sx n="125" d="100"/>
          <a:sy n="125" d="100"/>
        </p:scale>
        <p:origin x="-122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10T00:23:56.257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21308C-60ED-44D4-9AA7-E55F77AE0495}" type="datetimeFigureOut">
              <a:rPr lang="ru-RU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9CB73-940E-446F-88BF-28D3B523F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464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>
                <a:latin typeface="Arial" charset="0"/>
              </a:rPr>
              <a:t>ДОРОГИЕ КОЛЛЕГИ! СЕГОДНЯ МЫ С ВАМИ БУДЕМ ОБСУЖДАТЬ ПОЛОЖЕНИЯ,ВАЖНЫЕ ДЛЯ ПОДГОТОВКИ И СДАЧИ ОТЧЕТОВ ПО РОДОВСПОМОЖЕНИЮ И НЕОНАТОЛОГИИ</a:t>
            </a:r>
          </a:p>
        </p:txBody>
      </p:sp>
    </p:spTree>
    <p:extLst>
      <p:ext uri="{BB962C8B-B14F-4D97-AF65-F5344CB8AC3E}">
        <p14:creationId xmlns:p14="http://schemas.microsoft.com/office/powerpoint/2010/main" val="13776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69CB73-940E-446F-88BF-28D3B523F54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613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69CB73-940E-446F-88BF-28D3B523F54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2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67B95-04B4-4B88-90D5-A9201E55D310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DA2E3-0522-43B9-B2F8-E76A4ECA7E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9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172D59-FF9D-4740-A6A0-9DEBD1FC01E3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398C9-1160-4542-8529-31C5869EDC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7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B09100-697E-462B-A116-6271E78FF2AD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56398-10F7-46B5-A0C5-DEF426AE07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467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96EB-ED6E-47A4-8364-E9FCAE755AD4}" type="datetimeFigureOut">
              <a:rPr lang="ru-RU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743A-1A36-4748-8FE4-7708A9320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75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17B80-F7F3-4889-9472-B1F35B8EECC6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E1786-B8D3-497E-813E-0222EE3194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55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D8AF28-D5BA-4103-8FA5-D7DCB6FCA4E0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31E09-E514-4C73-9208-F3F5C9CFAA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28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1FBBA6-101E-4B4B-AFD8-DE14840BB22C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0DE70-716E-4FA8-A955-97E0B936D2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09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1C624-B057-4284-BED2-B48108B88DC0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4FCB7-B9D7-45D2-B795-890B89015A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38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73928-812A-4CBE-BAA5-22A29AC54749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387B5-16E2-4833-9065-0ECA291384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51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0D4704-FECE-4E78-8CD7-AD580D8CB281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0B7A7-ADCB-4F8B-BC03-ECA2C5BF9B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73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BF96043-6678-4581-8209-F22D97D7C660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4494988-FC16-4314-9643-70F68890E2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14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B7F7F-E0CB-4BD3-B5BF-A9CD1A27FCC5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14040-67CD-427C-B15B-34F0B93D7C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1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E27649-B868-46E7-87F0-80ADD8EC9555}" type="datetimeFigureOut">
              <a:rPr lang="ru-RU" smtClean="0"/>
              <a:pPr>
                <a:defRPr/>
              </a:pPr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8AFD66-DBE4-4F60-957E-3E2E4164F8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39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Grp="1" noChangeAspect="1" noChangeArrowheads="1"/>
          </p:cNvPicPr>
          <p:nvPr>
            <p:ph type="title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1988840"/>
          </a:xfrm>
        </p:spPr>
      </p:pic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900113" y="1988840"/>
            <a:ext cx="7797800" cy="4165898"/>
          </a:xfrm>
        </p:spPr>
        <p:txBody>
          <a:bodyPr>
            <a:normAutofit fontScale="92500" lnSpcReduction="10000"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</a:rPr>
              <a:t>ФСН № 32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«Сведения о медицинской помощи беременным, роженицам и родильницам»,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</a:rPr>
              <a:t>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вкладыш № 232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ru-RU" sz="2400" dirty="0">
                <a:latin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</a:rPr>
              <a:t>Сведения о регионализации акушерской и перинатальной помощи в родильных  домах (отделениях) и перинатальных центрах»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</a:rPr>
              <a:t>Москва,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251521" y="260350"/>
            <a:ext cx="8892480" cy="936402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Раздел 3. Сведения о новорожденных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340768"/>
            <a:ext cx="8784975" cy="489654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dirty="0" err="1" smtClean="0">
                <a:latin typeface="Times New Roman" pitchFamily="18" charset="0"/>
              </a:rPr>
              <a:t>Табл</a:t>
            </a:r>
            <a:r>
              <a:rPr lang="ru-RU" sz="2000" b="1" dirty="0" smtClean="0">
                <a:latin typeface="Times New Roman" pitchFamily="18" charset="0"/>
              </a:rPr>
              <a:t> 2245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latin typeface="Times New Roman" pitchFamily="18" charset="0"/>
              </a:rPr>
              <a:t>Дети, родившиеся с массой тела менее 500 г в срок </a:t>
            </a:r>
            <a:r>
              <a:rPr lang="ru-RU" sz="2000" dirty="0" err="1" smtClean="0">
                <a:latin typeface="Times New Roman" pitchFamily="18" charset="0"/>
              </a:rPr>
              <a:t>гестации</a:t>
            </a:r>
            <a:r>
              <a:rPr lang="ru-RU" sz="2000" dirty="0" smtClean="0">
                <a:latin typeface="Times New Roman" pitchFamily="18" charset="0"/>
              </a:rPr>
              <a:t> 22 недели и более (СЗРП, двойни, тройни и т.д.) </a:t>
            </a:r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</a:rPr>
              <a:t>НЕ </a:t>
            </a:r>
            <a:r>
              <a:rPr lang="ru-RU" sz="2000" dirty="0" smtClean="0">
                <a:latin typeface="Times New Roman" pitchFamily="18" charset="0"/>
              </a:rPr>
              <a:t>вносятся в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3, 13, 14 по всем строкам. Разница в числе родов и детей может быть за счет этих новорожденных.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</a:rPr>
              <a:t>КОНТРОЛЬ: </a:t>
            </a:r>
            <a:r>
              <a:rPr lang="ru-RU" sz="2000" dirty="0" smtClean="0">
                <a:latin typeface="Times New Roman" pitchFamily="18" charset="0"/>
              </a:rPr>
              <a:t> </a:t>
            </a:r>
            <a:endParaRPr lang="ru-RU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число родившихся недоношенных в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13=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2250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1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4+табл 2260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1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5.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По аналогии проводится контроль умерших недоношенных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2245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2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13 и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2250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1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5+табл 2260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1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7.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Если данные в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2245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2 и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3 идентичны – представить пояснение.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Если данные в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2245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5 и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6 идентичны – представить пояснение.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</a:rPr>
              <a:t>КОНТРОЛЬ: </a:t>
            </a:r>
            <a:r>
              <a:rPr lang="ru-RU" sz="2000" dirty="0" smtClean="0">
                <a:latin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2245 представлена информация обо всех новорожденных. Во вкл. № 232 представлена информация о детях, получивших помощь в учреждениях </a:t>
            </a:r>
            <a:r>
              <a:rPr lang="ru-RU" sz="2000" dirty="0" err="1" smtClean="0">
                <a:latin typeface="Times New Roman" pitchFamily="18" charset="0"/>
              </a:rPr>
              <a:t>родоспоможения</a:t>
            </a:r>
            <a:r>
              <a:rPr lang="ru-RU" sz="2000" dirty="0" smtClean="0">
                <a:latin typeface="Times New Roman" pitchFamily="18" charset="0"/>
              </a:rPr>
              <a:t> (родившихся и доставленных). Поэтому во вкл. 232 детей может быть меньше</a:t>
            </a:r>
            <a:r>
              <a:rPr lang="ru-RU" sz="2000" b="1" dirty="0" smtClean="0">
                <a:latin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260350"/>
            <a:ext cx="8604448" cy="936402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</a:rPr>
              <a:t>Раздел 3. Сведения о новорожденных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456871"/>
            <a:ext cx="8229600" cy="540112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err="1" smtClean="0">
                <a:latin typeface="Times New Roman" pitchFamily="18" charset="0"/>
              </a:rPr>
              <a:t>Табл</a:t>
            </a:r>
            <a:r>
              <a:rPr lang="ru-RU" sz="2400" b="1" dirty="0" smtClean="0">
                <a:latin typeface="Times New Roman" pitchFamily="18" charset="0"/>
              </a:rPr>
              <a:t> 2247  </a:t>
            </a:r>
            <a:r>
              <a:rPr lang="ru-RU" sz="2400" dirty="0" smtClean="0">
                <a:latin typeface="Times New Roman" pitchFamily="18" charset="0"/>
              </a:rPr>
              <a:t>Учитываются </a:t>
            </a:r>
            <a:r>
              <a:rPr lang="ru-RU" sz="2400" dirty="0" err="1" smtClean="0">
                <a:latin typeface="Times New Roman" pitchFamily="18" charset="0"/>
              </a:rPr>
              <a:t>межгоспитальные</a:t>
            </a:r>
            <a:r>
              <a:rPr lang="ru-RU" sz="2400" dirty="0" smtClean="0">
                <a:latin typeface="Times New Roman" pitchFamily="18" charset="0"/>
              </a:rPr>
              <a:t> переводы (в другие стационары).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</a:rPr>
              <a:t>	Объем дополнительной информации по переводам будет представлен ниже.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err="1" smtClean="0">
                <a:latin typeface="Times New Roman" pitchFamily="18" charset="0"/>
              </a:rPr>
              <a:t>Табл</a:t>
            </a:r>
            <a:r>
              <a:rPr lang="ru-RU" sz="2400" b="1" dirty="0" smtClean="0">
                <a:latin typeface="Times New Roman" pitchFamily="18" charset="0"/>
              </a:rPr>
              <a:t> 2250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</a:rPr>
              <a:t>	КОНТРОЛЬ: </a:t>
            </a:r>
            <a:r>
              <a:rPr lang="ru-RU" sz="2400" dirty="0" smtClean="0">
                <a:latin typeface="Times New Roman" pitchFamily="18" charset="0"/>
              </a:rPr>
              <a:t> Число заболеваний всего </a:t>
            </a:r>
            <a:r>
              <a:rPr lang="ru-RU" sz="2400" dirty="0" err="1" smtClean="0">
                <a:latin typeface="Times New Roman" pitchFamily="18" charset="0"/>
              </a:rPr>
              <a:t>стр</a:t>
            </a:r>
            <a:r>
              <a:rPr lang="ru-RU" sz="2400" dirty="0" smtClean="0">
                <a:latin typeface="Times New Roman" pitchFamily="18" charset="0"/>
              </a:rPr>
              <a:t> 5 = сумма строк 2-4 (по графе 4).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err="1" smtClean="0">
                <a:latin typeface="Times New Roman" pitchFamily="18" charset="0"/>
              </a:rPr>
              <a:t>Табл</a:t>
            </a:r>
            <a:r>
              <a:rPr lang="ru-RU" sz="2400" b="1" dirty="0" smtClean="0">
                <a:latin typeface="Times New Roman" pitchFamily="18" charset="0"/>
              </a:rPr>
              <a:t> 2260 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</a:rPr>
              <a:t>	КОНТРОЛЬ: </a:t>
            </a:r>
            <a:r>
              <a:rPr lang="ru-RU" sz="2400" dirty="0" smtClean="0">
                <a:latin typeface="Times New Roman" pitchFamily="18" charset="0"/>
              </a:rPr>
              <a:t> Число заболеваний всего </a:t>
            </a:r>
            <a:r>
              <a:rPr lang="ru-RU" sz="2400" dirty="0" err="1" smtClean="0">
                <a:latin typeface="Times New Roman" pitchFamily="18" charset="0"/>
              </a:rPr>
              <a:t>стр</a:t>
            </a:r>
            <a:r>
              <a:rPr lang="ru-RU" sz="2400" dirty="0" smtClean="0">
                <a:latin typeface="Times New Roman" pitchFamily="18" charset="0"/>
              </a:rPr>
              <a:t> 7 = сумма строк 2-6 (по графам 4 и 5).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	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04664"/>
            <a:ext cx="8820472" cy="144016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Заслуживает внимания проблема правомерности применения термина «здоровый недоношенный ребенок»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2132856"/>
            <a:ext cx="8352928" cy="3993307"/>
          </a:xfrm>
        </p:spPr>
        <p:txBody>
          <a:bodyPr>
            <a:normAutofit/>
          </a:bodyPr>
          <a:lstStyle/>
          <a:p>
            <a:pPr marL="185738" indent="-185738" eaLnBrk="1" hangingPunct="1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установлении в медицинской документации диагноза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«Недоношенность 34-36 недель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07.3,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07.2,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07.1,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07.0) эти дети должны учитываться в ФСН № 32 табл. 2260 (стр.1 «всего новорожденных», стр. 4 «отдельные состояния, возникающие в перинатальном периоде» с кодом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00-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96). </a:t>
            </a:r>
          </a:p>
          <a:p>
            <a:pPr marL="185738" indent="-185738"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Диагноз: «Недоношенность» является в данном случае правомерным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>
          <a:xfrm>
            <a:off x="822960" y="332656"/>
            <a:ext cx="7543800" cy="1153038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</a:rPr>
              <a:t>Вкладыш № </a:t>
            </a:r>
            <a:r>
              <a:rPr lang="ru-RU" sz="2400" b="1" dirty="0" smtClean="0">
                <a:latin typeface="Times New Roman" pitchFamily="18" charset="0"/>
              </a:rPr>
              <a:t>232 «</a:t>
            </a:r>
            <a:r>
              <a:rPr lang="ru-RU" sz="2400" b="1" dirty="0">
                <a:latin typeface="Times New Roman" pitchFamily="18" charset="0"/>
              </a:rPr>
              <a:t>Сведения о регионализации акушерской и перинатальной помощи в родильных  домах (отделениях) и перинатальных центрах»</a:t>
            </a:r>
          </a:p>
        </p:txBody>
      </p:sp>
      <p:sp>
        <p:nvSpPr>
          <p:cNvPr id="6758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</a:rPr>
              <a:t>Табл</a:t>
            </a:r>
            <a:r>
              <a:rPr lang="ru-RU" sz="2800" dirty="0" smtClean="0">
                <a:latin typeface="Times New Roman" pitchFamily="18" charset="0"/>
              </a:rPr>
              <a:t> 100</a:t>
            </a:r>
          </a:p>
          <a:p>
            <a:r>
              <a:rPr lang="ru-RU" sz="2800" dirty="0" err="1" smtClean="0">
                <a:latin typeface="Times New Roman" pitchFamily="18" charset="0"/>
              </a:rPr>
              <a:t>Стр</a:t>
            </a:r>
            <a:r>
              <a:rPr lang="ru-RU" sz="2800" dirty="0" smtClean="0">
                <a:latin typeface="Times New Roman" pitchFamily="18" charset="0"/>
              </a:rPr>
              <a:t> 2.1 и 2.2.заполняются согласно срокам </a:t>
            </a:r>
            <a:r>
              <a:rPr lang="ru-RU" sz="2800" dirty="0" err="1" smtClean="0">
                <a:latin typeface="Times New Roman" pitchFamily="18" charset="0"/>
              </a:rPr>
              <a:t>гестации</a:t>
            </a:r>
            <a:r>
              <a:rPr lang="ru-RU" sz="2800" dirty="0" smtClean="0">
                <a:latin typeface="Times New Roman" pitchFamily="18" charset="0"/>
              </a:rPr>
              <a:t> в ф № 32 (22-27 недель, 28-37 недель)</a:t>
            </a:r>
          </a:p>
          <a:p>
            <a:r>
              <a:rPr lang="ru-RU" sz="2800" dirty="0" err="1" smtClean="0">
                <a:latin typeface="Times New Roman" pitchFamily="18" charset="0"/>
              </a:rPr>
              <a:t>Стр</a:t>
            </a:r>
            <a:r>
              <a:rPr lang="ru-RU" sz="2800" dirty="0" smtClean="0">
                <a:latin typeface="Times New Roman" pitchFamily="18" charset="0"/>
              </a:rPr>
              <a:t> 2-2.6 учитываются роды, произошедшие только в учреждениях родовспоможения (не СМП, не домашние, не на непрофильных койках)</a:t>
            </a:r>
          </a:p>
          <a:p>
            <a:r>
              <a:rPr lang="ru-RU" sz="2800" dirty="0" err="1" smtClean="0">
                <a:latin typeface="Times New Roman" pitchFamily="18" charset="0"/>
              </a:rPr>
              <a:t>Стр</a:t>
            </a:r>
            <a:r>
              <a:rPr lang="ru-RU" sz="2800" dirty="0" smtClean="0">
                <a:latin typeface="Times New Roman" pitchFamily="18" charset="0"/>
              </a:rPr>
              <a:t> 3-6.4.1 учитываются дети, получившие медицинскую помощь в организациях родовспоможения (родились или доставлены)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2701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</a:rPr>
              <a:t>Критические акушерские состояния (стр. 7-7.4)</a:t>
            </a:r>
          </a:p>
        </p:txBody>
      </p:sp>
      <p:sp>
        <p:nvSpPr>
          <p:cNvPr id="686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75000"/>
              </a:lnSpc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Понятие «Критические акушерские состояния»: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это - не сумма всех случаев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преэклампсии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эклампсии, сепсиса и акушерских кровотечений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ФСН № 32,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случаи отобранные, с наиболее  тяжелыми проявлениями,  нарушениями  жизненно важных функций, требующие специальных мер  реанимации и выхаживания, применения ИВЛ, трансфузии крови, вазоактивных препаратов, гемодиализа,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гистерэктомии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144000" cy="777875"/>
          </a:xfrm>
        </p:spPr>
        <p:txBody>
          <a:bodyPr/>
          <a:lstStyle/>
          <a:p>
            <a:pPr eaLnBrk="1" hangingPunct="1"/>
            <a:r>
              <a:rPr lang="ru-RU" sz="3500" b="1" smtClean="0">
                <a:latin typeface="Times New Roman" pitchFamily="18" charset="0"/>
                <a:cs typeface="Times New Roman" pitchFamily="18" charset="0"/>
              </a:rPr>
              <a:t>Учет акушерских операций (стр. 8-8.5.1)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268413"/>
            <a:ext cx="7762056" cy="5400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Строка 8 вкладыша № 232 содержит все акушерские операции с 22 недель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акушерских стационарах. Учет операций должен проводиться единообразно в ФСН № 14 и во вкладыше № 232.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сравнивать данные вкладыша №  232: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стр. 8.1. и  ф. №14.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4000 стр. 14.4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8.2.  и ф. № 14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4000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14.2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8.3. и ф. № 14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4000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14.3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8.4.и ф № 14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14.7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8.5. и ф.№14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4000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14.8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вкладыше № 232  строки 8.1.1.и 8.5.1 (сроки 22-27 недель) не имеют аналогов в ф. № 14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4000.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 операций в строках ф. № 14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4000 может быть больше, чем во вкладыше за счет операций, проведенных вне акушерского стационара.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489" y="287339"/>
            <a:ext cx="8893175" cy="76539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Сведения о новорожденных массой тела менее 500 г при сроке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22 и более недель: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24745"/>
            <a:ext cx="8642350" cy="5328592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Территория, Село-город. 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Уровень учреждения, где произошли роды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Возраст матери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Беременность и роды по счету 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Репродуктивное здоровье матери: </a:t>
            </a:r>
            <a:r>
              <a:rPr lang="ru-RU" dirty="0"/>
              <a:t>Бесплодие, ЭКО, Неразвивающаяся </a:t>
            </a:r>
            <a:r>
              <a:rPr lang="ru-RU" dirty="0" smtClean="0"/>
              <a:t>беременность, привычные </a:t>
            </a:r>
            <a:r>
              <a:rPr lang="ru-RU" dirty="0"/>
              <a:t>выкидыши, внематочная беременность. Воспалительные </a:t>
            </a:r>
            <a:r>
              <a:rPr lang="ru-RU" dirty="0" smtClean="0"/>
              <a:t>заболевания гениталий</a:t>
            </a:r>
            <a:r>
              <a:rPr lang="ru-RU" dirty="0"/>
              <a:t>, наличие кист, миомы матки, </a:t>
            </a:r>
            <a:r>
              <a:rPr lang="ru-RU" dirty="0" err="1"/>
              <a:t>эндометриоза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Кесарево сечение в анамнезе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Рождение недоношенных и мертворожденных детей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Течение данной беременности</a:t>
            </a:r>
            <a:r>
              <a:rPr lang="ru-RU" dirty="0"/>
              <a:t>: Многоплодие (БХБА, МХБА), Многоводие, маловодие</a:t>
            </a:r>
            <a:r>
              <a:rPr lang="ru-RU" dirty="0" smtClean="0"/>
              <a:t>, </a:t>
            </a:r>
            <a:r>
              <a:rPr lang="ru-RU" dirty="0" err="1" smtClean="0"/>
              <a:t>ангидроз</a:t>
            </a:r>
            <a:r>
              <a:rPr lang="ru-RU" dirty="0"/>
              <a:t>, угроза прерывания беременности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Срок </a:t>
            </a:r>
            <a:r>
              <a:rPr lang="ru-RU" b="1" dirty="0" err="1"/>
              <a:t>гестации</a:t>
            </a:r>
            <a:r>
              <a:rPr lang="ru-RU" b="1" dirty="0"/>
              <a:t> на момент рождения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Масса и длина тела ребенка, </a:t>
            </a:r>
            <a:endParaRPr lang="ru-RU" dirty="0"/>
          </a:p>
          <a:p>
            <a:pPr marL="457200" lvl="0" indent="-457200">
              <a:buFont typeface="+mj-lt"/>
              <a:buAutoNum type="arabicPeriod"/>
            </a:pPr>
            <a:r>
              <a:rPr lang="ru-RU" b="1" dirty="0"/>
              <a:t> </a:t>
            </a:r>
            <a:r>
              <a:rPr lang="ru-RU" b="1" dirty="0" smtClean="0"/>
              <a:t>Пол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489" y="287339"/>
            <a:ext cx="8893175" cy="76539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Сведения о новорожденных массой тела менее 500 г при сроке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22 и более недель: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24745"/>
            <a:ext cx="8642350" cy="5328592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 startAt="12"/>
            </a:pPr>
            <a:r>
              <a:rPr lang="ru-RU" b="1" dirty="0" err="1" smtClean="0"/>
              <a:t>Фетоплацентарная</a:t>
            </a:r>
            <a:r>
              <a:rPr lang="ru-RU" b="1" dirty="0" smtClean="0"/>
              <a:t> </a:t>
            </a:r>
            <a:r>
              <a:rPr lang="ru-RU" b="1" dirty="0"/>
              <a:t>недостаточность (</a:t>
            </a:r>
            <a:r>
              <a:rPr lang="ru-RU" dirty="0"/>
              <a:t>компенсированная, декомпенсированная</a:t>
            </a:r>
            <a:r>
              <a:rPr lang="ru-RU" b="1" dirty="0"/>
              <a:t>)</a:t>
            </a:r>
            <a:endParaRPr lang="ru-RU" dirty="0"/>
          </a:p>
          <a:p>
            <a:pPr marL="457200" lvl="0" indent="-457200">
              <a:buFont typeface="+mj-lt"/>
              <a:buAutoNum type="arabicPeriod" startAt="12"/>
            </a:pPr>
            <a:r>
              <a:rPr lang="ru-RU" b="1" dirty="0"/>
              <a:t>Хронические воспалительные очаги (</a:t>
            </a:r>
            <a:r>
              <a:rPr lang="ru-RU" dirty="0"/>
              <a:t>хр. тонзиллит, пиелит-пиелонефрит и др.)</a:t>
            </a:r>
          </a:p>
          <a:p>
            <a:pPr marL="457200" lvl="0" indent="-457200">
              <a:buFont typeface="+mj-lt"/>
              <a:buAutoNum type="arabicPeriod" startAt="12"/>
            </a:pPr>
            <a:r>
              <a:rPr lang="ru-RU" b="1" dirty="0"/>
              <a:t>Носительство патогенной флоры</a:t>
            </a:r>
            <a:endParaRPr lang="ru-RU" dirty="0"/>
          </a:p>
          <a:p>
            <a:pPr marL="457200" lvl="0" indent="-457200">
              <a:buFont typeface="+mj-lt"/>
              <a:buAutoNum type="arabicPeriod" startAt="12"/>
            </a:pPr>
            <a:r>
              <a:rPr lang="ru-RU" b="1" dirty="0" err="1"/>
              <a:t>Экстрагенитальная</a:t>
            </a:r>
            <a:r>
              <a:rPr lang="ru-RU" b="1" dirty="0"/>
              <a:t> патология (</a:t>
            </a:r>
            <a:r>
              <a:rPr lang="ru-RU" dirty="0"/>
              <a:t>диабет, анемия, патология щитовидной железы, </a:t>
            </a:r>
            <a:r>
              <a:rPr lang="ru-RU" dirty="0" err="1" smtClean="0"/>
              <a:t>варикоз</a:t>
            </a:r>
            <a:r>
              <a:rPr lang="ru-RU" dirty="0"/>
              <a:t>, гипертензия- </a:t>
            </a:r>
            <a:r>
              <a:rPr lang="ru-RU" dirty="0" err="1"/>
              <a:t>преэклампся</a:t>
            </a:r>
            <a:r>
              <a:rPr lang="ru-RU" dirty="0"/>
              <a:t>- эклампсия, нарушение свертываемости крови,  другое)</a:t>
            </a:r>
          </a:p>
          <a:p>
            <a:pPr marL="457200" lvl="0" indent="-457200">
              <a:buFont typeface="+mj-lt"/>
              <a:buAutoNum type="arabicPeriod" startAt="12"/>
            </a:pPr>
            <a:r>
              <a:rPr lang="ru-RU" b="1" dirty="0"/>
              <a:t>Острые инфекции в течение данной беременности</a:t>
            </a:r>
            <a:endParaRPr lang="ru-RU" dirty="0"/>
          </a:p>
          <a:p>
            <a:pPr marL="457200" lvl="0" indent="-457200">
              <a:buFont typeface="+mj-lt"/>
              <a:buAutoNum type="arabicPeriod" startAt="12"/>
            </a:pPr>
            <a:r>
              <a:rPr lang="ru-RU" b="1" dirty="0"/>
              <a:t>Отягчающие медико-</a:t>
            </a:r>
            <a:r>
              <a:rPr lang="ru-RU" b="1" dirty="0" err="1"/>
              <a:t>соцальные</a:t>
            </a:r>
            <a:r>
              <a:rPr lang="ru-RU" b="1" dirty="0"/>
              <a:t> обстоятельства: </a:t>
            </a:r>
            <a:r>
              <a:rPr lang="ru-RU" dirty="0"/>
              <a:t>ВИЧ-инфекция, </a:t>
            </a:r>
            <a:r>
              <a:rPr lang="ru-RU" dirty="0" smtClean="0"/>
              <a:t>гепатит, алкоголизация</a:t>
            </a:r>
            <a:r>
              <a:rPr lang="ru-RU" dirty="0"/>
              <a:t>, наркомания, сифилис, неполная семья, безработная</a:t>
            </a:r>
            <a:r>
              <a:rPr lang="ru-RU" b="1" dirty="0"/>
              <a:t> </a:t>
            </a:r>
            <a:endParaRPr lang="ru-RU" dirty="0"/>
          </a:p>
          <a:p>
            <a:pPr marL="457200" lvl="0" indent="-457200">
              <a:buFont typeface="+mj-lt"/>
              <a:buAutoNum type="arabicPeriod" startAt="12"/>
            </a:pPr>
            <a:r>
              <a:rPr lang="ru-RU" b="1" dirty="0"/>
              <a:t>Течение данных родов (</a:t>
            </a:r>
            <a:r>
              <a:rPr lang="ru-RU" dirty="0"/>
              <a:t>без осложнений</a:t>
            </a:r>
            <a:r>
              <a:rPr lang="ru-RU" b="1" dirty="0"/>
              <a:t>, </a:t>
            </a:r>
            <a:r>
              <a:rPr lang="ru-RU" dirty="0"/>
              <a:t>кровотечение, септические проявления </a:t>
            </a:r>
            <a:r>
              <a:rPr lang="ru-RU" dirty="0" smtClean="0"/>
              <a:t>у матери</a:t>
            </a:r>
            <a:r>
              <a:rPr lang="ru-RU" dirty="0"/>
              <a:t>, гипоксия-асфиксия плода)</a:t>
            </a:r>
          </a:p>
          <a:p>
            <a:pPr marL="457200" lvl="0" indent="-457200">
              <a:buFont typeface="+mj-lt"/>
              <a:buAutoNum type="arabicPeriod" startAt="12"/>
            </a:pPr>
            <a:r>
              <a:rPr lang="ru-RU" b="1" dirty="0"/>
              <a:t>Патологические проявления у ребенка (</a:t>
            </a:r>
            <a:r>
              <a:rPr lang="ru-RU" dirty="0"/>
              <a:t>респираторные, церебральные: ВЖК</a:t>
            </a:r>
            <a:r>
              <a:rPr lang="ru-RU" dirty="0" smtClean="0"/>
              <a:t>.  род</a:t>
            </a:r>
            <a:r>
              <a:rPr lang="ru-RU" dirty="0"/>
              <a:t>. травма; инфицирование, врожденные аномалии и другое)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ru-RU" b="1" dirty="0" smtClean="0"/>
              <a:t>Исходы</a:t>
            </a:r>
            <a:r>
              <a:rPr lang="ru-RU" b="1" dirty="0"/>
              <a:t>: </a:t>
            </a:r>
            <a:r>
              <a:rPr lang="ru-RU" b="1" dirty="0" smtClean="0"/>
              <a:t>родился </a:t>
            </a:r>
            <a:r>
              <a:rPr lang="ru-RU" b="1" dirty="0"/>
              <a:t>живым (умер в первые 24ч., 168 ч., после 168 ч.) – </a:t>
            </a:r>
            <a:r>
              <a:rPr lang="ru-RU" b="1" dirty="0" smtClean="0"/>
              <a:t>родился </a:t>
            </a:r>
            <a:r>
              <a:rPr lang="ru-RU" b="1" dirty="0"/>
              <a:t>мертвым (</a:t>
            </a:r>
            <a:r>
              <a:rPr lang="ru-RU" dirty="0"/>
              <a:t>умер </a:t>
            </a:r>
            <a:r>
              <a:rPr lang="ru-RU" dirty="0" err="1"/>
              <a:t>антенатально</a:t>
            </a:r>
            <a:r>
              <a:rPr lang="ru-RU" dirty="0"/>
              <a:t>, </a:t>
            </a:r>
            <a:r>
              <a:rPr lang="ru-RU" dirty="0" err="1"/>
              <a:t>интранатально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5533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58" y="274638"/>
            <a:ext cx="7863841" cy="106613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Списки, уточняющие места родов вне родильного отделения:</a:t>
            </a:r>
            <a:endParaRPr lang="ru-RU" sz="4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непрофильных стационарах (на терапевтических, инфекционных и пр. койках)  – с последующим поступлением в акушерский стационар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транспорте – с последующим поступлением в акушерский стационар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дому – с последующим поступлением в акушерский стационар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дому без последующей госпитализации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</a:rPr>
              <a:t>Переводы новорожденных </a:t>
            </a:r>
            <a:br>
              <a:rPr lang="ru-RU" sz="4000" dirty="0" smtClean="0">
                <a:latin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</a:rPr>
              <a:t>к </a:t>
            </a:r>
            <a:r>
              <a:rPr lang="ru-RU" sz="4000" dirty="0" err="1" smtClean="0">
                <a:latin typeface="Times New Roman" pitchFamily="18" charset="0"/>
              </a:rPr>
              <a:t>табл</a:t>
            </a:r>
            <a:r>
              <a:rPr lang="ru-RU" sz="4000" dirty="0" smtClean="0">
                <a:latin typeface="Times New Roman" pitchFamily="18" charset="0"/>
              </a:rPr>
              <a:t> 2247 </a:t>
            </a:r>
          </a:p>
        </p:txBody>
      </p:sp>
      <p:graphicFrame>
        <p:nvGraphicFramePr>
          <p:cNvPr id="65738" name="Group 20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94042292"/>
              </p:ext>
            </p:extLst>
          </p:nvPr>
        </p:nvGraphicFramePr>
        <p:xfrm>
          <a:off x="457200" y="1844823"/>
          <a:ext cx="8255317" cy="3483606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66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76221">
                  <a:extLst>
                    <a:ext uri="{9D8B030D-6E8A-4147-A177-3AD203B41FA5}">
                      <a16:colId xmlns:a16="http://schemas.microsoft.com/office/drawing/2014/main" xmlns="" val="1134228233"/>
                    </a:ext>
                  </a:extLst>
                </a:gridCol>
              </a:tblGrid>
              <a:tr h="511959">
                <a:tc gridSpan="7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переводов недоношенных и новорожденных на этап выхаживания и лечения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4186">
                <a:tc gridSpan="6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Межгоспитальные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(из роддома в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дет.стационар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или ПЦ)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96252">
                <a:tc gridSpan="6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Внутригоспитальные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(отделения патологии новорожденных, реанимации и интенсивной терапии внутри мед. организации)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12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ФСН № 32 – основной источник сведений для оценки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52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Рождаемости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Состояния здоровья женщин и их потомства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Тенденций улучшения или ухудшения их здоровья во времени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Смертности и летальности женщин и детей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Медико-социальной оценки состояния общества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Правильности  организационных принципов акушерской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неонатологической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помощи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Качества оказываемой медицинской помощи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Результативности проводимых медико-социальных программ, направленных на увеличение рождаемости, снижение смертности, повышение качества жизни и улучшение здоровья населения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возможности реализации этих задач необходимо: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33600"/>
            <a:ext cx="8820472" cy="3992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Стабильность структуры статистической формы (для возможности  оценки показателей  во времени)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Единообразие предоставления материалов всеми субъектами Российской Федерации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Полнота  и объективность исходных данных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Информативность и достоверность предоставляемых сведений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43800" cy="129614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 Минздрава России от 27.12.2011 № 1687 н (с изменениями 13.09.2019 пр. № 755н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медицинских критериях рождения, форме документа о рождении и порядке 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выдачи»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16832"/>
            <a:ext cx="8136904" cy="4209331"/>
          </a:xfrm>
        </p:spPr>
        <p:txBody>
          <a:bodyPr rtlCol="0">
            <a:normAutofit/>
          </a:bodyPr>
          <a:lstStyle/>
          <a:p>
            <a:r>
              <a:rPr lang="ru-RU" sz="1600" b="1" u="sng" dirty="0" smtClean="0"/>
              <a:t>Пункт 2</a:t>
            </a:r>
            <a:r>
              <a:rPr lang="ru-RU" sz="1600" b="1" u="sng" dirty="0"/>
              <a:t>. Медицинскими критериями рождения являются: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1</a:t>
            </a:r>
            <a:r>
              <a:rPr lang="ru-RU" sz="1600" dirty="0"/>
              <a:t>) срок беременности 22 недели и более при массе тела ребенка при рождении 500 грамм и более (</a:t>
            </a:r>
            <a:r>
              <a:rPr lang="ru-RU" sz="1600" u="sng" dirty="0">
                <a:solidFill>
                  <a:schemeClr val="tx1"/>
                </a:solidFill>
              </a:rPr>
              <a:t>или менее 500 грамм при многоплодных родах</a:t>
            </a:r>
            <a:r>
              <a:rPr lang="ru-RU" sz="1600" dirty="0"/>
              <a:t>) или в случае, если масса тела ребенка при рождении неизвестна, при длине тела ребенка при рождении 25 см и более;</a:t>
            </a:r>
            <a:br>
              <a:rPr lang="ru-RU" sz="1600" dirty="0"/>
            </a:br>
            <a:r>
              <a:rPr lang="ru-RU" sz="1600" dirty="0" smtClean="0"/>
              <a:t>2</a:t>
            </a:r>
            <a:r>
              <a:rPr lang="ru-RU" sz="1600" dirty="0"/>
              <a:t>) срок беременности </a:t>
            </a:r>
            <a:r>
              <a:rPr lang="ru-RU" sz="1600" u="sng" dirty="0"/>
              <a:t>менее 22 недель или масса тела ребенка при рождении менее 500 грамм</a:t>
            </a:r>
            <a:r>
              <a:rPr lang="ru-RU" sz="1600" dirty="0"/>
              <a:t>, или в случае, если масса тела ребенка при рождении неизвестна, длина тела ребенка при рождении менее 25 см - при продолжительности жизни более 168 часов после рождения (7 суток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1. срок </a:t>
            </a:r>
            <a:r>
              <a:rPr lang="ru-RU" sz="1600" dirty="0" err="1" smtClean="0"/>
              <a:t>гестации</a:t>
            </a:r>
            <a:r>
              <a:rPr lang="ru-RU" sz="1600" dirty="0" smtClean="0"/>
              <a:t> более 22 недель, масса тела более 500 г  - вносим в т 2245</a:t>
            </a:r>
          </a:p>
          <a:p>
            <a:r>
              <a:rPr lang="ru-RU" sz="1600" dirty="0" smtClean="0"/>
              <a:t>2. срок </a:t>
            </a:r>
            <a:r>
              <a:rPr lang="ru-RU" sz="1600" dirty="0" err="1" smtClean="0"/>
              <a:t>гестации</a:t>
            </a:r>
            <a:r>
              <a:rPr lang="ru-RU" sz="1600" dirty="0" smtClean="0"/>
              <a:t> более 22 недель, менее 500 г (многоплодная беременность)  - в </a:t>
            </a:r>
            <a:r>
              <a:rPr lang="ru-RU" sz="1600" dirty="0" err="1" smtClean="0"/>
              <a:t>табл</a:t>
            </a:r>
            <a:r>
              <a:rPr lang="ru-RU" sz="1600" dirty="0" smtClean="0"/>
              <a:t> 2245 не вносим. Предоставляем сведения по детям отдельно, так как роды с 22 недель </a:t>
            </a:r>
            <a:r>
              <a:rPr lang="ru-RU" sz="1600" dirty="0" err="1" smtClean="0"/>
              <a:t>гестации</a:t>
            </a:r>
            <a:r>
              <a:rPr lang="ru-RU" sz="1600" dirty="0" smtClean="0"/>
              <a:t> прошли, но по массе тела ребенок не может быть занесен в </a:t>
            </a:r>
            <a:r>
              <a:rPr lang="ru-RU" sz="1600" dirty="0" err="1" smtClean="0"/>
              <a:t>табл</a:t>
            </a:r>
            <a:r>
              <a:rPr lang="ru-RU" sz="1600" dirty="0" smtClean="0"/>
              <a:t> 2245. Будет разница в контроле.</a:t>
            </a:r>
          </a:p>
          <a:p>
            <a:r>
              <a:rPr lang="ru-RU" sz="1600" dirty="0" smtClean="0"/>
              <a:t>3. срок </a:t>
            </a:r>
            <a:r>
              <a:rPr lang="ru-RU" sz="1600" dirty="0" err="1" smtClean="0"/>
              <a:t>гестации</a:t>
            </a:r>
            <a:r>
              <a:rPr lang="ru-RU" sz="1600" dirty="0" smtClean="0"/>
              <a:t> менее 22 недель, масса тела менее 500 г, прожил более 168 ч – считаем новорожденным. Предоставляем информацию по таким детям. В </a:t>
            </a:r>
            <a:r>
              <a:rPr lang="ru-RU" sz="1600" dirty="0" err="1" smtClean="0"/>
              <a:t>табл</a:t>
            </a:r>
            <a:r>
              <a:rPr lang="ru-RU" sz="1600" dirty="0" smtClean="0"/>
              <a:t> 2245 не вносим. Разница по родам и детям будет.</a:t>
            </a:r>
          </a:p>
          <a:p>
            <a:endParaRPr lang="ru-RU" sz="1600" dirty="0" smtClean="0"/>
          </a:p>
          <a:p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98063" y="3928126"/>
            <a:ext cx="273730" cy="1867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09838" y="4365104"/>
            <a:ext cx="273730" cy="1867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01070" y="5373216"/>
            <a:ext cx="273730" cy="1649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29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</a:rPr>
              <a:t>Раздел 1. Медицинская помощь, оказанная беременным женщинам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</a:rPr>
              <a:t>Табл. 2120 </a:t>
            </a:r>
          </a:p>
          <a:p>
            <a:pPr algn="just"/>
            <a:r>
              <a:rPr lang="ru-RU" dirty="0" smtClean="0">
                <a:latin typeface="Times New Roman" pitchFamily="18" charset="0"/>
              </a:rPr>
              <a:t>стр. 15 (число плодов, у которых выявлены врожденные пороки развития – всего) может быть равно или меньше число выявленных плодов с врожденными аномалиями и пороками развития ФСН 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№ 30, Табл. 5116, стр. 1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28185"/>
              </p:ext>
            </p:extLst>
          </p:nvPr>
        </p:nvGraphicFramePr>
        <p:xfrm>
          <a:off x="488595" y="3789041"/>
          <a:ext cx="7611798" cy="1645920"/>
        </p:xfrm>
        <a:graphic>
          <a:graphicData uri="http://schemas.openxmlformats.org/drawingml/2006/table">
            <a:tbl>
              <a:tblPr/>
              <a:tblGrid>
                <a:gridCol w="25372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72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372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3339"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Число женщин, которым проведено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</a:rPr>
                        <a:t>скрининговое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 ультразвуковое исследование плода (всего)</a:t>
                      </a:r>
                      <a:endParaRPr lang="ru-RU" sz="105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050" b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_____________,</a:t>
                      </a:r>
                      <a:endParaRPr lang="ru-RU" sz="105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940"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в том числе в 1 триместре беременности</a:t>
                      </a:r>
                      <a:endParaRPr lang="ru-RU" sz="105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05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</a:rPr>
                        <a:t>_____________,</a:t>
                      </a:r>
                      <a:endParaRPr lang="ru-RU" sz="105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470"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</a:rPr>
                        <a:t>во 2-ом триместре беременности</a:t>
                      </a:r>
                      <a:endParaRPr lang="ru-RU" sz="105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05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</a:rPr>
                        <a:t>_____________,</a:t>
                      </a:r>
                      <a:endParaRPr lang="ru-RU" sz="105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9470"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в 3-ем триместре беременности</a:t>
                      </a:r>
                      <a:endParaRPr lang="ru-RU" sz="105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ru-RU" sz="105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_____________,</a:t>
                      </a:r>
                      <a:endParaRPr lang="ru-RU" sz="105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8940">
                <a:tc>
                  <a:txBody>
                    <a:bodyPr/>
                    <a:lstStyle/>
                    <a:p>
                      <a:pPr marL="38100" marR="38100" fontAlgn="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число плодов, у которых выявлены врожденные пороки развития - всего.</a:t>
                      </a:r>
                      <a:endParaRPr lang="ru-RU" sz="105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ru-RU" sz="105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_____________</a:t>
                      </a:r>
                      <a:endParaRPr lang="ru-RU" sz="105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5416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Раздел 2. Родовспоможение</a:t>
            </a:r>
          </a:p>
        </p:txBody>
      </p:sp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202372" y="1844824"/>
            <a:ext cx="8784976" cy="1368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32500" lnSpcReduction="20000"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</a:rPr>
              <a:t>	</a:t>
            </a:r>
            <a:r>
              <a:rPr lang="ru-RU" sz="8000" b="1" dirty="0" err="1" smtClean="0">
                <a:latin typeface="Times New Roman" pitchFamily="18" charset="0"/>
              </a:rPr>
              <a:t>Табл</a:t>
            </a:r>
            <a:r>
              <a:rPr lang="ru-RU" sz="8000" b="1" dirty="0" smtClean="0">
                <a:latin typeface="Times New Roman" pitchFamily="18" charset="0"/>
              </a:rPr>
              <a:t> 2210</a:t>
            </a:r>
            <a:br>
              <a:rPr lang="ru-RU" sz="8000" b="1" dirty="0" smtClean="0">
                <a:latin typeface="Times New Roman" pitchFamily="18" charset="0"/>
              </a:rPr>
            </a:br>
            <a:r>
              <a:rPr lang="ru-RU" sz="4300" dirty="0" smtClean="0"/>
              <a:t>Принято родов (с </a:t>
            </a:r>
            <a:r>
              <a:rPr lang="ru-RU" sz="4300" dirty="0"/>
              <a:t>22 недель) - всего 1 </a:t>
            </a:r>
            <a:r>
              <a:rPr lang="ru-RU" sz="4300" dirty="0" smtClean="0"/>
              <a:t>___, кроме того, поступило родивших вне </a:t>
            </a:r>
            <a:r>
              <a:rPr lang="ru-RU" sz="4300" dirty="0"/>
              <a:t>родильного </a:t>
            </a:r>
            <a:r>
              <a:rPr lang="ru-RU" sz="4300" dirty="0" smtClean="0"/>
              <a:t>отделения </a:t>
            </a:r>
            <a:r>
              <a:rPr lang="ru-RU" sz="4300" dirty="0"/>
              <a:t>2  </a:t>
            </a:r>
            <a:r>
              <a:rPr lang="ru-RU" sz="4300" dirty="0" smtClean="0"/>
              <a:t>___.  </a:t>
            </a:r>
            <a:br>
              <a:rPr lang="ru-RU" sz="4300" dirty="0" smtClean="0"/>
            </a:br>
            <a:r>
              <a:rPr lang="ru-RU" sz="4300" dirty="0" smtClean="0"/>
              <a:t>Из  </a:t>
            </a:r>
            <a:r>
              <a:rPr lang="ru-RU" sz="4300" dirty="0"/>
              <a:t>общего числа родов</a:t>
            </a:r>
            <a:r>
              <a:rPr lang="ru-RU" sz="4300" dirty="0" smtClean="0"/>
              <a:t>: принято </a:t>
            </a:r>
            <a:r>
              <a:rPr lang="ru-RU" sz="4300" dirty="0"/>
              <a:t>родов у  детей  до 14 лет 3 </a:t>
            </a:r>
            <a:r>
              <a:rPr lang="ru-RU" sz="4300" dirty="0" smtClean="0"/>
              <a:t>______, </a:t>
            </a:r>
            <a:r>
              <a:rPr lang="ru-RU" sz="4300" dirty="0"/>
              <a:t>у ВИЧ-инфицированных </a:t>
            </a:r>
            <a:r>
              <a:rPr lang="ru-RU" sz="4300" dirty="0" smtClean="0"/>
              <a:t>женщин 4 ______. </a:t>
            </a:r>
            <a:br>
              <a:rPr lang="ru-RU" sz="4300" dirty="0" smtClean="0"/>
            </a:br>
            <a:r>
              <a:rPr lang="ru-RU" sz="4300" dirty="0" smtClean="0"/>
              <a:t>Из </a:t>
            </a:r>
            <a:r>
              <a:rPr lang="ru-RU" sz="4300" dirty="0"/>
              <a:t>общего числа родов: нормальные 5 ___________, </a:t>
            </a:r>
            <a:r>
              <a:rPr lang="ru-RU" sz="4300" dirty="0" smtClean="0"/>
              <a:t>многоплодные 6 </a:t>
            </a:r>
            <a:r>
              <a:rPr lang="ru-RU" sz="4300" dirty="0"/>
              <a:t>_________,   из них двоен 7 _________,  троен 8 _________, четыре и </a:t>
            </a:r>
            <a:r>
              <a:rPr lang="ru-RU" sz="4300" dirty="0" smtClean="0"/>
              <a:t>более ребенка 9 _________. Принято родов  у женщин, не состоявших под наблюдением в   женской консультации 10 _________, из них у  ВИЧ-инфицированных  женщин 11 </a:t>
            </a:r>
            <a:r>
              <a:rPr lang="ru-RU" sz="4300" dirty="0"/>
              <a:t>________. </a:t>
            </a:r>
            <a:r>
              <a:rPr lang="ru-RU" sz="4300" dirty="0" smtClean="0"/>
              <a:t/>
            </a:r>
            <a:br>
              <a:rPr lang="ru-RU" sz="4300" dirty="0" smtClean="0"/>
            </a:br>
            <a:r>
              <a:rPr lang="ru-RU" sz="4300" dirty="0" smtClean="0"/>
              <a:t>Из </a:t>
            </a:r>
            <a:r>
              <a:rPr lang="ru-RU" sz="4300" dirty="0"/>
              <a:t>гр. 1 - принято родов в сроки 22 - 28 недель 12 </a:t>
            </a:r>
            <a:r>
              <a:rPr lang="ru-RU" sz="4300" dirty="0" smtClean="0"/>
              <a:t>_______, из  </a:t>
            </a:r>
            <a:r>
              <a:rPr lang="ru-RU" sz="4300" dirty="0"/>
              <a:t>них  у женщин, не состоявших под  наблюдением  в  женской  </a:t>
            </a:r>
            <a:r>
              <a:rPr lang="ru-RU" sz="4300" dirty="0" smtClean="0"/>
              <a:t>консультации 13 ___. </a:t>
            </a:r>
            <a:br>
              <a:rPr lang="ru-RU" sz="4300" dirty="0" smtClean="0"/>
            </a:br>
            <a:r>
              <a:rPr lang="ru-RU" sz="4300" dirty="0" smtClean="0"/>
              <a:t>Число  </a:t>
            </a:r>
            <a:r>
              <a:rPr lang="ru-RU" sz="4300" dirty="0"/>
              <a:t>преждевременных  родов 22 - 37 </a:t>
            </a:r>
            <a:r>
              <a:rPr lang="ru-RU" sz="4300" dirty="0" smtClean="0"/>
              <a:t>недель 14______, в  </a:t>
            </a:r>
            <a:r>
              <a:rPr lang="ru-RU" sz="4300" dirty="0" err="1"/>
              <a:t>т.ч</a:t>
            </a:r>
            <a:r>
              <a:rPr lang="ru-RU" sz="4300" dirty="0"/>
              <a:t>. в перинатальных центрах 15 </a:t>
            </a:r>
            <a:r>
              <a:rPr lang="ru-RU" sz="4300" dirty="0" smtClean="0"/>
              <a:t>______.</a:t>
            </a:r>
            <a:endParaRPr lang="ru-RU" sz="4300" b="1" dirty="0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727" y="3212976"/>
            <a:ext cx="8532440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1400" dirty="0" err="1">
                <a:latin typeface="Times New Roman" pitchFamily="18" charset="0"/>
              </a:rPr>
              <a:t>стр</a:t>
            </a:r>
            <a:r>
              <a:rPr lang="ru-RU" sz="1400" dirty="0">
                <a:latin typeface="Times New Roman" pitchFamily="18" charset="0"/>
              </a:rPr>
              <a:t> 1 – учитывается число родов только родильном отделении</a:t>
            </a:r>
          </a:p>
          <a:p>
            <a:pPr algn="just">
              <a:lnSpc>
                <a:spcPct val="80000"/>
              </a:lnSpc>
            </a:pPr>
            <a:r>
              <a:rPr lang="ru-RU" sz="1400" dirty="0" err="1">
                <a:latin typeface="Times New Roman" pitchFamily="18" charset="0"/>
              </a:rPr>
              <a:t>Табл</a:t>
            </a:r>
            <a:r>
              <a:rPr lang="ru-RU" sz="1400" dirty="0">
                <a:latin typeface="Times New Roman" pitchFamily="18" charset="0"/>
              </a:rPr>
              <a:t> 2210 </a:t>
            </a:r>
            <a:r>
              <a:rPr lang="ru-RU" sz="1400" dirty="0" err="1">
                <a:latin typeface="Times New Roman" pitchFamily="18" charset="0"/>
              </a:rPr>
              <a:t>стр</a:t>
            </a:r>
            <a:r>
              <a:rPr lang="ru-RU" sz="1400" dirty="0">
                <a:latin typeface="Times New Roman" pitchFamily="18" charset="0"/>
              </a:rPr>
              <a:t> 1 = Вкл. №232 </a:t>
            </a:r>
            <a:r>
              <a:rPr lang="ru-RU" sz="1400" dirty="0" err="1">
                <a:latin typeface="Times New Roman" pitchFamily="18" charset="0"/>
              </a:rPr>
              <a:t>табл</a:t>
            </a:r>
            <a:r>
              <a:rPr lang="ru-RU" sz="1400" dirty="0">
                <a:latin typeface="Times New Roman" pitchFamily="18" charset="0"/>
              </a:rPr>
              <a:t> 100, стр.2 </a:t>
            </a:r>
            <a:r>
              <a:rPr lang="ru-RU" sz="1400" dirty="0" err="1">
                <a:latin typeface="Times New Roman" pitchFamily="18" charset="0"/>
              </a:rPr>
              <a:t>гр</a:t>
            </a:r>
            <a:r>
              <a:rPr lang="ru-RU" sz="1400" dirty="0">
                <a:latin typeface="Times New Roman" pitchFamily="18" charset="0"/>
              </a:rPr>
              <a:t> 4. (число родов в организациях родовспоможения).</a:t>
            </a:r>
          </a:p>
          <a:p>
            <a:pPr algn="just">
              <a:lnSpc>
                <a:spcPct val="80000"/>
              </a:lnSpc>
            </a:pPr>
            <a:r>
              <a:rPr lang="ru-RU" sz="1400" dirty="0" err="1">
                <a:latin typeface="Times New Roman" pitchFamily="18" charset="0"/>
              </a:rPr>
              <a:t>стр</a:t>
            </a:r>
            <a:r>
              <a:rPr lang="ru-RU" sz="1400" dirty="0">
                <a:latin typeface="Times New Roman" pitchFamily="18" charset="0"/>
              </a:rPr>
              <a:t> 2  - включены роды вне родильного отделения (на непрофильных койках, в транспорте, дома (если были госпитализированы), СМП.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КОНТРОЛЬ</a:t>
            </a:r>
            <a:r>
              <a:rPr lang="ru-RU" sz="1400" b="1" dirty="0">
                <a:latin typeface="Times New Roman" pitchFamily="18" charset="0"/>
              </a:rPr>
              <a:t>:</a:t>
            </a:r>
            <a:r>
              <a:rPr lang="ru-RU" sz="1400" dirty="0">
                <a:latin typeface="Times New Roman" pitchFamily="18" charset="0"/>
              </a:rPr>
              <a:t> Обращать внимание на соответствие числа родов (с учетом рождения двоен, троен, четырех детей и более) числу родившихся детей. При расхождении предоставлять подробное объяснение за подписью ответственного за составление отчета.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1400" dirty="0" smtClean="0">
                <a:latin typeface="Times New Roman" pitchFamily="18" charset="0"/>
              </a:rPr>
              <a:t>____________________________________________________________________________________________</a:t>
            </a:r>
          </a:p>
          <a:p>
            <a:pPr>
              <a:lnSpc>
                <a:spcPct val="80000"/>
              </a:lnSpc>
            </a:pPr>
            <a:r>
              <a:rPr lang="ru-RU" sz="1400" dirty="0" err="1">
                <a:latin typeface="Times New Roman" pitchFamily="18" charset="0"/>
              </a:rPr>
              <a:t>стр</a:t>
            </a:r>
            <a:r>
              <a:rPr lang="ru-RU" sz="1400" dirty="0">
                <a:latin typeface="Times New Roman" pitchFamily="18" charset="0"/>
              </a:rPr>
              <a:t> 12 принято родов срок 22-28 недель (от 154 дней, но менее 196 полных дней). </a:t>
            </a:r>
            <a:r>
              <a:rPr lang="ru-RU" sz="1400" dirty="0" smtClean="0">
                <a:latin typeface="Times New Roman" pitchFamily="18" charset="0"/>
              </a:rPr>
              <a:t>Ведется </a:t>
            </a:r>
            <a:r>
              <a:rPr lang="ru-RU" sz="1400" dirty="0">
                <a:latin typeface="Times New Roman" pitchFamily="18" charset="0"/>
              </a:rPr>
              <a:t>учет родов в родильном отделении (из </a:t>
            </a:r>
            <a:r>
              <a:rPr lang="ru-RU" sz="1400" dirty="0" err="1">
                <a:latin typeface="Times New Roman" pitchFamily="18" charset="0"/>
              </a:rPr>
              <a:t>стр</a:t>
            </a:r>
            <a:r>
              <a:rPr lang="ru-RU" sz="1400" dirty="0">
                <a:latin typeface="Times New Roman" pitchFamily="18" charset="0"/>
              </a:rPr>
              <a:t> 1)</a:t>
            </a:r>
          </a:p>
          <a:p>
            <a:pPr>
              <a:lnSpc>
                <a:spcPct val="80000"/>
              </a:lnSpc>
            </a:pPr>
            <a:r>
              <a:rPr lang="ru-RU" sz="1400" dirty="0" err="1">
                <a:latin typeface="Times New Roman" pitchFamily="18" charset="0"/>
              </a:rPr>
              <a:t>стр</a:t>
            </a:r>
            <a:r>
              <a:rPr lang="ru-RU" sz="1400" dirty="0">
                <a:latin typeface="Times New Roman" pitchFamily="18" charset="0"/>
              </a:rPr>
              <a:t> 14 число преждевременных родов 22-37 недель (от 154 до 258 полных  дней, но менее 259 дней). </a:t>
            </a:r>
            <a:r>
              <a:rPr lang="ru-RU" sz="1400" dirty="0" smtClean="0">
                <a:latin typeface="Times New Roman" pitchFamily="18" charset="0"/>
              </a:rPr>
              <a:t> Ведется </a:t>
            </a:r>
            <a:r>
              <a:rPr lang="ru-RU" sz="1400" dirty="0">
                <a:latin typeface="Times New Roman" pitchFamily="18" charset="0"/>
              </a:rPr>
              <a:t>учет всех преждевременных родов</a:t>
            </a:r>
            <a:r>
              <a:rPr lang="ru-RU" sz="14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1400" dirty="0" err="1">
                <a:latin typeface="Times New Roman" pitchFamily="18" charset="0"/>
              </a:rPr>
              <a:t>стр</a:t>
            </a:r>
            <a:r>
              <a:rPr lang="ru-RU" sz="1400" dirty="0">
                <a:latin typeface="Times New Roman" pitchFamily="18" charset="0"/>
              </a:rPr>
              <a:t> 15 учитываются преждевременные роды перинатальных центрах, а во вкладыше 232 в организациях родовспоможения 3 уровня  (</a:t>
            </a:r>
            <a:r>
              <a:rPr lang="ru-RU" sz="1400" dirty="0" err="1">
                <a:latin typeface="Times New Roman" pitchFamily="18" charset="0"/>
              </a:rPr>
              <a:t>стр</a:t>
            </a:r>
            <a:r>
              <a:rPr lang="ru-RU" sz="1400" dirty="0">
                <a:latin typeface="Times New Roman" pitchFamily="18" charset="0"/>
              </a:rPr>
              <a:t> 1. </a:t>
            </a:r>
            <a:r>
              <a:rPr lang="ru-RU" sz="1400" dirty="0" err="1">
                <a:latin typeface="Times New Roman" pitchFamily="18" charset="0"/>
              </a:rPr>
              <a:t>гр</a:t>
            </a:r>
            <a:r>
              <a:rPr lang="ru-RU" sz="1400" dirty="0">
                <a:latin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</a:rPr>
              <a:t>7)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latin typeface="Times New Roman" pitchFamily="18" charset="0"/>
              </a:rPr>
              <a:t>КОНТРОЛЬ</a:t>
            </a:r>
            <a:r>
              <a:rPr lang="ru-RU" sz="1400" b="1" dirty="0">
                <a:latin typeface="Times New Roman" pitchFamily="18" charset="0"/>
              </a:rPr>
              <a:t>: </a:t>
            </a:r>
            <a:r>
              <a:rPr lang="ru-RU" sz="1400" dirty="0">
                <a:latin typeface="Times New Roman" pitchFamily="18" charset="0"/>
              </a:rPr>
              <a:t>стр. 12 и стр. 14 имеется </a:t>
            </a:r>
            <a:r>
              <a:rPr lang="ru-RU" sz="1400" dirty="0" err="1" smtClean="0">
                <a:latin typeface="Times New Roman" pitchFamily="18" charset="0"/>
              </a:rPr>
              <a:t>межформенный</a:t>
            </a:r>
            <a:r>
              <a:rPr lang="ru-RU" sz="1400" dirty="0" smtClean="0">
                <a:latin typeface="Times New Roman" pitchFamily="18" charset="0"/>
              </a:rPr>
              <a:t> контроль </a:t>
            </a:r>
            <a:r>
              <a:rPr lang="ru-RU" sz="1400" dirty="0">
                <a:latin typeface="Times New Roman" pitchFamily="18" charset="0"/>
              </a:rPr>
              <a:t>с вкладышем 232, в котором учитываются роды </a:t>
            </a:r>
            <a:r>
              <a:rPr lang="ru-RU" sz="1400" u="sng" dirty="0" smtClean="0">
                <a:latin typeface="Times New Roman" pitchFamily="18" charset="0"/>
              </a:rPr>
              <a:t>в </a:t>
            </a:r>
            <a:r>
              <a:rPr lang="ru-RU" sz="1400" u="sng" dirty="0">
                <a:latin typeface="Times New Roman" pitchFamily="18" charset="0"/>
              </a:rPr>
              <a:t>учреждениях родовспоможения</a:t>
            </a:r>
            <a:r>
              <a:rPr lang="ru-RU" sz="1400" dirty="0">
                <a:latin typeface="Times New Roman" pitchFamily="18" charset="0"/>
              </a:rPr>
              <a:t> по уровням </a:t>
            </a:r>
            <a:r>
              <a:rPr lang="ru-RU" sz="1400" dirty="0" smtClean="0">
                <a:latin typeface="Times New Roman" pitchFamily="18" charset="0"/>
              </a:rPr>
              <a:t>оказания медицинской </a:t>
            </a:r>
            <a:r>
              <a:rPr lang="ru-RU" sz="1400" dirty="0">
                <a:latin typeface="Times New Roman" pitchFamily="18" charset="0"/>
              </a:rPr>
              <a:t>помощи. </a:t>
            </a:r>
          </a:p>
          <a:p>
            <a:pPr>
              <a:lnSpc>
                <a:spcPct val="80000"/>
              </a:lnSpc>
            </a:pPr>
            <a:r>
              <a:rPr lang="ru-RU" sz="1400" dirty="0" err="1">
                <a:latin typeface="Times New Roman" pitchFamily="18" charset="0"/>
              </a:rPr>
              <a:t>табл</a:t>
            </a:r>
            <a:r>
              <a:rPr lang="ru-RU" sz="1400" dirty="0">
                <a:latin typeface="Times New Roman" pitchFamily="18" charset="0"/>
              </a:rPr>
              <a:t> 2210 </a:t>
            </a:r>
            <a:r>
              <a:rPr lang="ru-RU" sz="1400" dirty="0" err="1">
                <a:latin typeface="Times New Roman" pitchFamily="18" charset="0"/>
              </a:rPr>
              <a:t>стр</a:t>
            </a:r>
            <a:r>
              <a:rPr lang="ru-RU" sz="1400" dirty="0">
                <a:latin typeface="Times New Roman" pitchFamily="18" charset="0"/>
              </a:rPr>
              <a:t> 12=Вкл. №232, </a:t>
            </a:r>
            <a:r>
              <a:rPr lang="ru-RU" sz="1400" dirty="0" err="1">
                <a:latin typeface="Times New Roman" pitchFamily="18" charset="0"/>
              </a:rPr>
              <a:t>табл</a:t>
            </a:r>
            <a:r>
              <a:rPr lang="ru-RU" sz="1400" dirty="0">
                <a:latin typeface="Times New Roman" pitchFamily="18" charset="0"/>
              </a:rPr>
              <a:t> 100, </a:t>
            </a:r>
            <a:r>
              <a:rPr lang="ru-RU" sz="1400" dirty="0" err="1">
                <a:latin typeface="Times New Roman" pitchFamily="18" charset="0"/>
              </a:rPr>
              <a:t>стр</a:t>
            </a:r>
            <a:r>
              <a:rPr lang="ru-RU" sz="1400" dirty="0">
                <a:latin typeface="Times New Roman" pitchFamily="18" charset="0"/>
              </a:rPr>
              <a:t> 2.1</a:t>
            </a:r>
          </a:p>
          <a:p>
            <a:pPr>
              <a:lnSpc>
                <a:spcPct val="80000"/>
              </a:lnSpc>
            </a:pPr>
            <a:endParaRPr lang="ru-RU" sz="14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ru-RU" sz="1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569325" cy="2349500"/>
          </a:xfrm>
        </p:spPr>
        <p:txBody>
          <a:bodyPr/>
          <a:lstStyle/>
          <a:p>
            <a:pPr algn="just" eaLnBrk="1" hangingPunct="1">
              <a:lnSpc>
                <a:spcPct val="85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определению ВОЗ  недоношенными  считаются рожденные при сроке  22-37 полных недель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что составляет интервал с 154 до 258 полных дней.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Новорожденный является доношенным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259 дня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«154 и более дней, но менее 259»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205038"/>
            <a:ext cx="9144000" cy="36337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целях сохранения единообразного подхода рекомендуется  учитывать</a:t>
            </a:r>
          </a:p>
          <a:p>
            <a:pPr marL="85725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беременность/срок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«до 22 недель» - как: </a:t>
            </a:r>
          </a:p>
          <a:p>
            <a:pPr marL="0" indent="85725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 «менее 154 полных дней»;</a:t>
            </a:r>
          </a:p>
          <a:p>
            <a:pPr marL="85725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«22-27 недель» -154-195 полных дней (менее 196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85725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«28-37 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едель» -196-258 полных дней (менее 259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Раздел 2. Родовспоможение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2060849"/>
            <a:ext cx="8229600" cy="252028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	</a:t>
            </a:r>
            <a:r>
              <a:rPr lang="ru-RU" sz="2200" b="1" dirty="0" err="1" smtClean="0">
                <a:latin typeface="Times New Roman" pitchFamily="18" charset="0"/>
              </a:rPr>
              <a:t>Табл</a:t>
            </a:r>
            <a:r>
              <a:rPr lang="ru-RU" sz="2200" b="1" dirty="0" smtClean="0">
                <a:latin typeface="Times New Roman" pitchFamily="18" charset="0"/>
              </a:rPr>
              <a:t> 2211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</a:rPr>
              <a:t>КОНТРОЛЬ:</a:t>
            </a:r>
            <a:r>
              <a:rPr lang="ru-RU" sz="2200" dirty="0" smtClean="0">
                <a:latin typeface="Times New Roman" pitchFamily="18" charset="0"/>
              </a:rPr>
              <a:t> Не все случаи </a:t>
            </a:r>
            <a:r>
              <a:rPr lang="ru-RU" sz="2200" dirty="0" err="1" smtClean="0">
                <a:latin typeface="Times New Roman" pitchFamily="18" charset="0"/>
              </a:rPr>
              <a:t>преэклампсии</a:t>
            </a:r>
            <a:r>
              <a:rPr lang="ru-RU" sz="2200" dirty="0" smtClean="0">
                <a:latin typeface="Times New Roman" pitchFamily="18" charset="0"/>
              </a:rPr>
              <a:t> и кровотечения относятся в критическим акушерским состояниям.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	Во вкл. № 232 </a:t>
            </a:r>
            <a:r>
              <a:rPr lang="ru-RU" sz="2200" dirty="0" err="1" smtClean="0">
                <a:latin typeface="Times New Roman" pitchFamily="18" charset="0"/>
              </a:rPr>
              <a:t>табл</a:t>
            </a:r>
            <a:r>
              <a:rPr lang="ru-RU" sz="2200" dirty="0" smtClean="0">
                <a:latin typeface="Times New Roman" pitchFamily="18" charset="0"/>
              </a:rPr>
              <a:t> 100 </a:t>
            </a:r>
            <a:r>
              <a:rPr lang="ru-RU" sz="2200" dirty="0" err="1" smtClean="0">
                <a:latin typeface="Times New Roman" pitchFamily="18" charset="0"/>
              </a:rPr>
              <a:t>стр</a:t>
            </a:r>
            <a:r>
              <a:rPr lang="ru-RU" sz="2200" dirty="0" smtClean="0">
                <a:latin typeface="Times New Roman" pitchFamily="18" charset="0"/>
              </a:rPr>
              <a:t> 7-7.4 учитываются только критические акушерские состояния (</a:t>
            </a:r>
            <a:r>
              <a:rPr lang="en-US" sz="2200" dirty="0" smtClean="0">
                <a:latin typeface="Times New Roman" pitchFamily="18" charset="0"/>
              </a:rPr>
              <a:t>near-miss)</a:t>
            </a:r>
            <a:endParaRPr lang="ru-RU" sz="22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451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Раздел 2. Родовспоможение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107504" y="1412776"/>
            <a:ext cx="8568952" cy="4708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	Т</a:t>
            </a:r>
            <a:r>
              <a:rPr lang="ru-RU" sz="2200" b="1" dirty="0" smtClean="0">
                <a:latin typeface="Times New Roman" pitchFamily="18" charset="0"/>
              </a:rPr>
              <a:t>абл. 2215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</a:rPr>
              <a:t>УСЛОВНЫЙ КОНТРОЛЬ:</a:t>
            </a:r>
            <a:r>
              <a:rPr lang="ru-RU" sz="2200" dirty="0" smtClean="0">
                <a:latin typeface="Times New Roman" pitchFamily="18" charset="0"/>
              </a:rPr>
              <a:t> Число родов (</a:t>
            </a:r>
            <a:r>
              <a:rPr lang="ru-RU" sz="2200" dirty="0" err="1" smtClean="0">
                <a:latin typeface="Times New Roman" pitchFamily="18" charset="0"/>
              </a:rPr>
              <a:t>табл</a:t>
            </a:r>
            <a:r>
              <a:rPr lang="ru-RU" sz="2200" dirty="0" smtClean="0">
                <a:latin typeface="Times New Roman" pitchFamily="18" charset="0"/>
              </a:rPr>
              <a:t> 2210 </a:t>
            </a:r>
            <a:r>
              <a:rPr lang="ru-RU" sz="2200" dirty="0" err="1" smtClean="0">
                <a:latin typeface="Times New Roman" pitchFamily="18" charset="0"/>
              </a:rPr>
              <a:t>стр</a:t>
            </a:r>
            <a:r>
              <a:rPr lang="ru-RU" sz="2200" dirty="0" smtClean="0">
                <a:latin typeface="Times New Roman" pitchFamily="18" charset="0"/>
              </a:rPr>
              <a:t> 1+ </a:t>
            </a:r>
            <a:r>
              <a:rPr lang="ru-RU" sz="2200" dirty="0" err="1" smtClean="0">
                <a:latin typeface="Times New Roman" pitchFamily="18" charset="0"/>
              </a:rPr>
              <a:t>стр</a:t>
            </a:r>
            <a:r>
              <a:rPr lang="ru-RU" sz="2200" dirty="0" smtClean="0">
                <a:latin typeface="Times New Roman" pitchFamily="18" charset="0"/>
              </a:rPr>
              <a:t> 2) = число нормальных родов (</a:t>
            </a:r>
            <a:r>
              <a:rPr lang="ru-RU" sz="2200" dirty="0" err="1" smtClean="0">
                <a:latin typeface="Times New Roman" pitchFamily="18" charset="0"/>
              </a:rPr>
              <a:t>табл</a:t>
            </a:r>
            <a:r>
              <a:rPr lang="ru-RU" sz="2200" dirty="0" smtClean="0">
                <a:latin typeface="Times New Roman" pitchFamily="18" charset="0"/>
              </a:rPr>
              <a:t> 2210 </a:t>
            </a:r>
            <a:r>
              <a:rPr lang="ru-RU" sz="2200" dirty="0" err="1" smtClean="0">
                <a:latin typeface="Times New Roman" pitchFamily="18" charset="0"/>
              </a:rPr>
              <a:t>стр</a:t>
            </a:r>
            <a:r>
              <a:rPr lang="ru-RU" sz="2200" dirty="0" smtClean="0">
                <a:latin typeface="Times New Roman" pitchFamily="18" charset="0"/>
              </a:rPr>
              <a:t> 5) + </a:t>
            </a:r>
            <a:r>
              <a:rPr lang="ru-RU" sz="2200" dirty="0" err="1" smtClean="0">
                <a:latin typeface="Times New Roman" pitchFamily="18" charset="0"/>
              </a:rPr>
              <a:t>табл</a:t>
            </a:r>
            <a:r>
              <a:rPr lang="ru-RU" sz="2200" dirty="0" smtClean="0">
                <a:latin typeface="Times New Roman" pitchFamily="18" charset="0"/>
              </a:rPr>
              <a:t> 2250 </a:t>
            </a:r>
            <a:r>
              <a:rPr lang="ru-RU" sz="2200" dirty="0" err="1" smtClean="0">
                <a:latin typeface="Times New Roman" pitchFamily="18" charset="0"/>
              </a:rPr>
              <a:t>стр</a:t>
            </a:r>
            <a:r>
              <a:rPr lang="ru-RU" sz="2200" dirty="0" smtClean="0">
                <a:latin typeface="Times New Roman" pitchFamily="18" charset="0"/>
              </a:rPr>
              <a:t> 1 (Число женщин, у которых зарегистрированы заболевания  и  патологические состояния, осложнившие роды и послеродовый период).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	Случаи расхождения в контроле возможны, необходимо представить пояснение с указанием причин, диагнозов женщин.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200" dirty="0" smtClean="0">
              <a:latin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36533" y="4149079"/>
            <a:ext cx="1872208" cy="17117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73891" y="4154178"/>
            <a:ext cx="1841928" cy="17230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89444" y="4152489"/>
            <a:ext cx="1750959" cy="1724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14028" y="4149079"/>
            <a:ext cx="1779239" cy="17281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39813" y="4782341"/>
            <a:ext cx="1222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Нормальные</a:t>
            </a:r>
            <a:br>
              <a:rPr lang="ru-RU" sz="1200" dirty="0" smtClean="0"/>
            </a:br>
            <a:r>
              <a:rPr lang="ru-RU" sz="1200" dirty="0" smtClean="0"/>
              <a:t> роды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334632" y="4782342"/>
            <a:ext cx="1222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Нормальные</a:t>
            </a:r>
            <a:br>
              <a:rPr lang="ru-RU" sz="1200" dirty="0" smtClean="0"/>
            </a:br>
            <a:r>
              <a:rPr lang="ru-RU" sz="1200" dirty="0" smtClean="0"/>
              <a:t> роды</a:t>
            </a:r>
            <a:endParaRPr lang="ru-RU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2062133" y="456373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Патология родов </a:t>
            </a:r>
            <a:r>
              <a:rPr lang="ru-RU" sz="1200" dirty="0" err="1" smtClean="0"/>
              <a:t>послеро-дового</a:t>
            </a:r>
            <a:r>
              <a:rPr lang="ru-RU" sz="1200" dirty="0" smtClean="0"/>
              <a:t> периода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956596" y="4563735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Патология родов </a:t>
            </a:r>
            <a:r>
              <a:rPr lang="ru-RU" sz="1200" dirty="0" err="1" smtClean="0"/>
              <a:t>послеро-дового</a:t>
            </a:r>
            <a:r>
              <a:rPr lang="ru-RU" sz="1200" dirty="0" smtClean="0"/>
              <a:t> периода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634172" y="473617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085440" y="473617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8177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2083</TotalTime>
  <Words>1308</Words>
  <Application>Microsoft Office PowerPoint</Application>
  <PresentationFormat>Экран (4:3)</PresentationFormat>
  <Paragraphs>161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Ретро</vt:lpstr>
      <vt:lpstr>Презентация PowerPoint</vt:lpstr>
      <vt:lpstr>ФСН № 32 – основной источник сведений для оценки:</vt:lpstr>
      <vt:lpstr>Для возможности реализации этих задач необходимо:</vt:lpstr>
      <vt:lpstr> Приказ Минздрава России от 27.12.2011 № 1687 н (с изменениями 13.09.2019 пр. № 755н) «О медицинских критериях рождения, форме документа о рождении и порядке его выдачи»</vt:lpstr>
      <vt:lpstr>Раздел 1. Медицинская помощь, оказанная беременным женщинам</vt:lpstr>
      <vt:lpstr>Раздел 2. Родовспоможение</vt:lpstr>
      <vt:lpstr>По определению ВОЗ  недоношенными  считаются рожденные при сроке  22-37 полных недель гестации, что составляет интервал с 154 до 258 полных дней.  Новорожденный является доношенным  с 259 дня «154 и более дней, но менее 259» </vt:lpstr>
      <vt:lpstr>Раздел 2. Родовспоможение</vt:lpstr>
      <vt:lpstr>Раздел 2. Родовспоможение</vt:lpstr>
      <vt:lpstr>Раздел 3. Сведения о новорожденных</vt:lpstr>
      <vt:lpstr>Раздел 3. Сведения о новорожденных</vt:lpstr>
      <vt:lpstr>   Заслуживает внимания проблема правомерности применения термина «здоровый недоношенный ребенок»</vt:lpstr>
      <vt:lpstr>Вкладыш № 232 «Сведения о регионализации акушерской и перинатальной помощи в родильных  домах (отделениях) и перинатальных центрах»</vt:lpstr>
      <vt:lpstr>Критические акушерские состояния (стр. 7-7.4)</vt:lpstr>
      <vt:lpstr>Учет акушерских операций (стр. 8-8.5.1)</vt:lpstr>
      <vt:lpstr>Сведения о новорожденных массой тела менее 500 г при сроке гестации  22 и более недель:</vt:lpstr>
      <vt:lpstr>Сведения о новорожденных массой тела менее 500 г при сроке гестации  22 и более недель:</vt:lpstr>
      <vt:lpstr>Списки, уточняющие места родов вне родильного отделения:</vt:lpstr>
      <vt:lpstr>Переводы новорожденных  к табл 2247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Дмитрикова Светлана Альбертовна</cp:lastModifiedBy>
  <cp:revision>159</cp:revision>
  <dcterms:created xsi:type="dcterms:W3CDTF">2016-11-26T20:08:14Z</dcterms:created>
  <dcterms:modified xsi:type="dcterms:W3CDTF">2019-12-17T13:46:57Z</dcterms:modified>
</cp:coreProperties>
</file>