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51"/>
  </p:notesMasterIdLst>
  <p:handoutMasterIdLst>
    <p:handoutMasterId r:id="rId52"/>
  </p:handoutMasterIdLst>
  <p:sldIdLst>
    <p:sldId id="575" r:id="rId2"/>
    <p:sldId id="576" r:id="rId3"/>
    <p:sldId id="577" r:id="rId4"/>
    <p:sldId id="578" r:id="rId5"/>
    <p:sldId id="625" r:id="rId6"/>
    <p:sldId id="579" r:id="rId7"/>
    <p:sldId id="580" r:id="rId8"/>
    <p:sldId id="581" r:id="rId9"/>
    <p:sldId id="582" r:id="rId10"/>
    <p:sldId id="626" r:id="rId11"/>
    <p:sldId id="583" r:id="rId12"/>
    <p:sldId id="635" r:id="rId13"/>
    <p:sldId id="584" r:id="rId14"/>
    <p:sldId id="585" r:id="rId15"/>
    <p:sldId id="586" r:id="rId16"/>
    <p:sldId id="592" r:id="rId17"/>
    <p:sldId id="637" r:id="rId18"/>
    <p:sldId id="587" r:id="rId19"/>
    <p:sldId id="588" r:id="rId20"/>
    <p:sldId id="593" r:id="rId21"/>
    <p:sldId id="594" r:id="rId22"/>
    <p:sldId id="595" r:id="rId23"/>
    <p:sldId id="596" r:id="rId24"/>
    <p:sldId id="597" r:id="rId25"/>
    <p:sldId id="599" r:id="rId26"/>
    <p:sldId id="600" r:id="rId27"/>
    <p:sldId id="601" r:id="rId28"/>
    <p:sldId id="602" r:id="rId29"/>
    <p:sldId id="603" r:id="rId30"/>
    <p:sldId id="628" r:id="rId31"/>
    <p:sldId id="604" r:id="rId32"/>
    <p:sldId id="605" r:id="rId33"/>
    <p:sldId id="606" r:id="rId34"/>
    <p:sldId id="607" r:id="rId35"/>
    <p:sldId id="608" r:id="rId36"/>
    <p:sldId id="609" r:id="rId37"/>
    <p:sldId id="631" r:id="rId38"/>
    <p:sldId id="632" r:id="rId39"/>
    <p:sldId id="633" r:id="rId40"/>
    <p:sldId id="634" r:id="rId41"/>
    <p:sldId id="610" r:id="rId42"/>
    <p:sldId id="622" r:id="rId43"/>
    <p:sldId id="613" r:id="rId44"/>
    <p:sldId id="614" r:id="rId45"/>
    <p:sldId id="623" r:id="rId46"/>
    <p:sldId id="616" r:id="rId47"/>
    <p:sldId id="617" r:id="rId48"/>
    <p:sldId id="620" r:id="rId49"/>
    <p:sldId id="619" r:id="rId50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А. Шелепова" initials="ЕАШ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E1FD"/>
    <a:srgbClr val="FFFF99"/>
    <a:srgbClr val="4F81BD"/>
    <a:srgbClr val="CC6600"/>
    <a:srgbClr val="FF9900"/>
    <a:srgbClr val="008000"/>
    <a:srgbClr val="FF0000"/>
    <a:srgbClr val="426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86079" autoAdjust="0"/>
  </p:normalViewPr>
  <p:slideViewPr>
    <p:cSldViewPr snapToObjects="1">
      <p:cViewPr varScale="1">
        <p:scale>
          <a:sx n="117" d="100"/>
          <a:sy n="117" d="100"/>
        </p:scale>
        <p:origin x="-18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1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6" tIns="45563" rIns="91126" bIns="4556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6" tIns="45563" rIns="91126" bIns="4556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2427E5-7F4F-4233-9E86-2527C35996D5}" type="datetimeFigureOut">
              <a:rPr lang="ru-RU" altLang="ru-RU"/>
              <a:pPr>
                <a:defRPr/>
              </a:pPr>
              <a:t>17.12.2019</a:t>
            </a:fld>
            <a:endParaRPr lang="ru-RU" altLang="ru-RU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282"/>
            <a:ext cx="2946400" cy="4953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6" tIns="45563" rIns="91126" bIns="4556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282"/>
            <a:ext cx="2946400" cy="4953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6" tIns="45563" rIns="91126" bIns="455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5163BE-9A36-4D27-8870-6831D79FA0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7388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80"/>
          </a:xfrm>
          <a:prstGeom prst="rect">
            <a:avLst/>
          </a:prstGeom>
        </p:spPr>
        <p:txBody>
          <a:bodyPr vert="horz" wrap="square" lIns="91126" tIns="45563" rIns="91126" bIns="455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80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49F6B1-9090-4137-9CF5-F9DC7F4821B0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6" tIns="45563" rIns="91126" bIns="4556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818"/>
            <a:ext cx="5438775" cy="4442539"/>
          </a:xfrm>
          <a:prstGeom prst="rect">
            <a:avLst/>
          </a:prstGeom>
        </p:spPr>
        <p:txBody>
          <a:bodyPr vert="horz" lIns="91126" tIns="45563" rIns="91126" bIns="4556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282"/>
            <a:ext cx="2946400" cy="495380"/>
          </a:xfrm>
          <a:prstGeom prst="rect">
            <a:avLst/>
          </a:prstGeom>
        </p:spPr>
        <p:txBody>
          <a:bodyPr vert="horz" wrap="square" lIns="91126" tIns="45563" rIns="91126" bIns="455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282"/>
            <a:ext cx="2946400" cy="495380"/>
          </a:xfrm>
          <a:prstGeom prst="rect">
            <a:avLst/>
          </a:prstGeom>
        </p:spPr>
        <p:txBody>
          <a:bodyPr vert="horz" wrap="square" lIns="91126" tIns="45563" rIns="91126" bIns="455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A5C2445-E14B-4FEE-BF6A-E5BAD03746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338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9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71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43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15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87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7B1DEF2-3DB8-45C6-87F5-5ECD18BE41E9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79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7" name="Номер слайда 3"/>
          <p:cNvSpPr txBox="1">
            <a:spLocks noGrp="1"/>
          </p:cNvSpPr>
          <p:nvPr/>
        </p:nvSpPr>
        <p:spPr bwMode="auto">
          <a:xfrm>
            <a:off x="3849688" y="9377282"/>
            <a:ext cx="2946400" cy="49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6" tIns="45563" rIns="91126" bIns="4556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373E52-7565-457B-A7EA-8D3746C5995B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7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Таблица 1000.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таблице указывается вид подчиненности медицинской организации (юридическое лицо), на конец отчетного года.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 строк 1, 2, 3  ровна Всего медицинских организаций в субъекте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4 строку включаются сведения о числе медицинских организаций, расположенных в сельских поселениях сельских муниципальных образований,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в сельских населенных пунктах, входящих в состав городских поселений или городских округов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C2445-E14B-4FEE-BF6A-E5BAD03746D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48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 внимание, что в таблицу добавлены круглосуточные отделения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Участников и ветеранов войн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таблице 1006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представляются сведения о наличии указанных подразделений в структуре медицинской организации.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Строки с 1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заполняют стационары, имеющие в своем составе отделения (койки) для обслуживания перечисленных контингентов. В таблицу не включаются данные госпиталей ветеранов ВОВ и специализированных учреждений для  инвалидов войны, участников и ветеранов войн.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Строки 2 – 4 заполняют независимо от профиля коек и от наличия отделения.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же разделе указываются сведения: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дневных стационарах для пациентов, страдающих психическими расстройствами и наркологическими заболеваниями, и числе мест в них;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пансионатах для приезжих пациентов и числе мест в них;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психиатрических отделениях специализированного типа и числе коек в них.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таблице 1006 в строках 5 – 8 представляются данные, содержащиеся в соответствующих строках отчетной формы отраслевого статистического наблюдения №14-дс «Сведения о деятельности дневных стационаров медицинских организаций».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</a:rPr>
              <a:t>Строки 10-11 заполняют по данным «Сводной ведомости учета движения пациентов и коечного фонда медицинской</a:t>
            </a:r>
            <a:r>
              <a:rPr lang="ru-RU" altLang="ru-RU" sz="1200" b="1" baseline="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anose="02020603050405020304" pitchFamily="18" charset="0"/>
              </a:rPr>
              <a:t>организации, оказывающей медицинскую помощь в стационарных условиях» (учетная форма № 016/у-02) только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</a:rPr>
              <a:t>специализированные отделения .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Сверить обязательно с формой 36-ПЛ.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C2445-E14B-4FEE-BF6A-E5BAD03746DF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1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C2445-E14B-4FEE-BF6A-E5BAD03746D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339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cs typeface="Arial" charset="0"/>
              </a:rPr>
              <a:t>Строка 1 равна  сумме строк со 2 по 8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cs typeface="Arial" charset="0"/>
              </a:rPr>
              <a:t>Строка 8 указывается как для центров здоровья – юридических лиц, так и для центров здоровья, являющихся структурными подразделениями других медицинских организаций</a:t>
            </a:r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</a:rPr>
              <a:t>Плановая мощность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не указывается </a:t>
            </a:r>
            <a:r>
              <a:rPr lang="ru-RU" altLang="ru-RU" sz="1200" b="1" dirty="0" smtClean="0">
                <a:latin typeface="Times New Roman" panose="02020603050405020304" pitchFamily="18" charset="0"/>
              </a:rPr>
              <a:t>для:</a:t>
            </a:r>
          </a:p>
          <a:p>
            <a:pPr>
              <a:buClr>
                <a:schemeClr val="bg2"/>
              </a:buClr>
              <a:buSzPct val="75000"/>
              <a:buFontTx/>
              <a:buNone/>
            </a:pPr>
            <a:r>
              <a:rPr lang="ru-RU" altLang="ru-RU" sz="1200" b="0" dirty="0" smtClean="0">
                <a:latin typeface="Times New Roman" panose="02020603050405020304" pitchFamily="18" charset="0"/>
              </a:rPr>
              <a:t>- стоматологических кабинетов, организованных в специализированных больницах (для нужд пациентов)</a:t>
            </a:r>
          </a:p>
          <a:p>
            <a:pPr>
              <a:buClr>
                <a:schemeClr val="bg2"/>
              </a:buClr>
              <a:buSzPct val="75000"/>
              <a:buFontTx/>
              <a:buNone/>
            </a:pPr>
            <a:r>
              <a:rPr lang="ru-RU" altLang="ru-RU" sz="1200" b="0" dirty="0" smtClean="0">
                <a:latin typeface="Times New Roman" panose="02020603050405020304" pitchFamily="18" charset="0"/>
              </a:rPr>
              <a:t>- травмпунктов, если они организованы в приемном покое </a:t>
            </a:r>
          </a:p>
          <a:p>
            <a:pPr>
              <a:buClr>
                <a:schemeClr val="bg2"/>
              </a:buClr>
              <a:buSzPct val="75000"/>
              <a:buFontTx/>
              <a:buNone/>
            </a:pPr>
            <a:r>
              <a:rPr lang="ru-RU" altLang="ru-RU" sz="1200" b="0" dirty="0" smtClean="0">
                <a:latin typeface="Times New Roman" panose="02020603050405020304" pitchFamily="18" charset="0"/>
              </a:rPr>
              <a:t>- санаторно-курортных организаций (для нужд отдыхающих)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C2445-E14B-4FEE-BF6A-E5BAD03746D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20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</a:rPr>
              <a:t>В отчете медицинской организации, обособленного структурного подразделения(амбулатории, участковой больницы, входящих в состав районных поликлиник) в таблицу включают численность прикрепленного населения на 31.12.2018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</a:rPr>
              <a:t>В сводном отчете субъекта таблица 1050 должна содержать официальные данные Росстата по состоянию на начало отчетного года и может не равняться сумме численности прикрепленного населения подведомственных медицинских организаций</a:t>
            </a:r>
          </a:p>
          <a:p>
            <a:pPr marL="342900" indent="-342900" algn="l" eaLnBrk="1" hangingPunct="1">
              <a:defRPr/>
            </a:pPr>
            <a:r>
              <a:rPr lang="ru-RU" dirty="0" smtClean="0"/>
              <a:t> Обратите внимание  Строка 1 должна быть ровна </a:t>
            </a:r>
            <a:r>
              <a:rPr lang="ru-RU" sz="1200" b="1" dirty="0" smtClean="0">
                <a:cs typeface="Arial" charset="0"/>
              </a:rPr>
              <a:t>сумме строк 2+7+8    </a:t>
            </a:r>
          </a:p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C2445-E14B-4FEE-BF6A-E5BAD03746DF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10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C2445-E14B-4FEE-BF6A-E5BAD03746D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184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04425B-5534-42EF-AA28-C821A71A2BAF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F86B8-9EDB-4E97-8C43-8253D85353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54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F68373-58CF-497D-9E9E-E6A40CD67BD7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A061FC-B8CE-4C7A-A30A-56CA9087E6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23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B6EC08-7445-4209-A925-ADFB3362F425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77C2BA-FB8B-4685-8608-F70630376C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604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C042D4-8C3B-407B-8FCB-718821AF03DD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C7FFE8-1FC9-4CBB-B873-D4AE23C07C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75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ADE3-3EEF-4D40-A18E-0C98D2E909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77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2084-4FBB-4435-9AF4-7014B7473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19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D7EB08-6F85-44E9-B5A0-3862B5A51C87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084EFC-BB70-4CBF-B9EA-5B1964E241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850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ADA5C2-88C4-48CB-839F-C98081875B80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A9FFAA-0A0A-4E25-9FC7-4C28F4642F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8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72DDD4-7B9F-43DB-AF36-51C2C7AB50E8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1159EC-5277-46E0-907B-10BB001049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30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657237-0AA3-49B5-9205-89BB6A13CEDB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18B84E-6545-4C58-B090-BC4C74866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60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6BD1D0-5881-4095-A9DD-4BA98D516AEE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6CF34B-BC21-4BE7-8D61-B83EB59191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18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098282-DB10-4905-9B8D-5029D4E6B926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8B1D2C-4F19-456F-99D5-2C2264F2A1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50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52EA27-1FBF-43DD-B505-306A13B68638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693372-B4EC-45F6-A198-08265E210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3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896992-CE98-47BD-9991-95B2D874A3EC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1E4338-C834-4E77-A2DF-1ADA816FBD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494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C3ED91-4089-43E8-9136-8CA538EB13E0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13B4837-6CE5-427B-98C3-4AC7D8764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-180528" y="2060849"/>
            <a:ext cx="9324528" cy="223224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00000"/>
              </a:spcBef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Форма №</a:t>
            </a:r>
            <a:r>
              <a:rPr lang="en-US" altLang="ru-RU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30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«Сведения о медицинской организации»</a:t>
            </a:r>
            <a:endParaRPr lang="ru-RU" alt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25144"/>
            <a:ext cx="3528392" cy="1723281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Е.А. Шелепова</a:t>
            </a:r>
          </a:p>
          <a:p>
            <a:pPr algn="l" eaLnBrk="1" hangingPunct="1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Зав. </a:t>
            </a:r>
            <a:r>
              <a:rPr lang="ru-RU" sz="1400" b="1" dirty="0">
                <a:solidFill>
                  <a:schemeClr val="bg1"/>
                </a:solidFill>
              </a:rPr>
              <a:t>отделением статистики населения и здравоохранения </a:t>
            </a:r>
            <a:r>
              <a:rPr lang="ru-RU" sz="1400" b="1" dirty="0" smtClean="0">
                <a:solidFill>
                  <a:schemeClr val="bg1"/>
                </a:solidFill>
              </a:rPr>
              <a:t>ФГБУ </a:t>
            </a:r>
            <a:r>
              <a:rPr lang="ru-RU" sz="1400" b="1" dirty="0">
                <a:solidFill>
                  <a:schemeClr val="bg1"/>
                </a:solidFill>
              </a:rPr>
              <a:t>«ЦНИИОИЗ» Минздрава </a:t>
            </a:r>
            <a:r>
              <a:rPr lang="ru-RU" sz="1400" b="1" dirty="0" smtClean="0">
                <a:solidFill>
                  <a:schemeClr val="bg1"/>
                </a:solidFill>
              </a:rPr>
              <a:t>России</a:t>
            </a:r>
            <a:endParaRPr lang="ru-RU" sz="1400" dirty="0"/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643313" y="6448425"/>
            <a:ext cx="2224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Arial" charset="0"/>
              </a:rPr>
              <a:t>Москва, </a:t>
            </a:r>
            <a:r>
              <a:rPr lang="ru-RU" altLang="ru-RU" sz="1600" dirty="0" smtClean="0">
                <a:solidFill>
                  <a:srgbClr val="FFFFFF"/>
                </a:solidFill>
                <a:latin typeface="Arial" charset="0"/>
              </a:rPr>
              <a:t>2019</a:t>
            </a:r>
            <a:endParaRPr lang="ru-RU" altLang="ru-RU" sz="16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4"/>
          <p:cNvSpPr>
            <a:spLocks noChangeArrowheads="1"/>
          </p:cNvSpPr>
          <p:nvPr/>
        </p:nvSpPr>
        <p:spPr bwMode="auto">
          <a:xfrm>
            <a:off x="228600" y="762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tabLst>
                <a:tab pos="2401888" algn="l"/>
                <a:tab pos="4806950" algn="ctr"/>
              </a:tabLst>
            </a:pPr>
            <a:endParaRPr lang="ru-RU" altLang="ru-RU" sz="2000" b="1" dirty="0" smtClean="0">
              <a:latin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buNone/>
              <a:tabLst>
                <a:tab pos="2401888" algn="l"/>
                <a:tab pos="4806950" algn="ctr"/>
              </a:tabLst>
            </a:pPr>
            <a:endParaRPr lang="ru-RU" altLang="ru-RU" sz="800" dirty="0">
              <a:latin typeface="Arial" panose="020B0604020202020204" pitchFamily="34" charset="0"/>
            </a:endParaRPr>
          </a:p>
        </p:txBody>
      </p:sp>
      <p:sp>
        <p:nvSpPr>
          <p:cNvPr id="8195" name="Rectangle 65"/>
          <p:cNvSpPr>
            <a:spLocks noChangeArrowheads="1"/>
          </p:cNvSpPr>
          <p:nvPr/>
        </p:nvSpPr>
        <p:spPr bwMode="auto">
          <a:xfrm>
            <a:off x="152400" y="9144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Таблица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2401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546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12457671"/>
              </p:ext>
            </p:extLst>
          </p:nvPr>
        </p:nvGraphicFramePr>
        <p:xfrm>
          <a:off x="152400" y="1297544"/>
          <a:ext cx="8763000" cy="1785748"/>
        </p:xfrm>
        <a:graphic>
          <a:graphicData uri="http://schemas.openxmlformats.org/drawingml/2006/table">
            <a:tbl>
              <a:tblPr/>
              <a:tblGrid>
                <a:gridCol w="621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7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557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Состоит  под наблюдением на конец года женщин, имеющих внутриматочные спирали,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   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использующих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гормональную контрацепцию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Введено внутриматочных спиралей (в подразделениях, оказывающих медицинскую помощь в амбулаторных и стационарных условиях),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1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1905000" cy="3048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2600 </a:t>
            </a:r>
            <a:endParaRPr lang="ru-RU" altLang="ru-RU" sz="2000" smtClean="0">
              <a:latin typeface="Times New Roman" panose="02020603050405020304" pitchFamily="18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4572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Диспансерное наблюдение инвалидов и участников Великой Отечественной войны и воинов-интернационалистов</a:t>
            </a:r>
            <a:r>
              <a:rPr lang="ru-RU" altLang="ru-RU" sz="20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13630" name="Group 6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986427"/>
              </p:ext>
            </p:extLst>
          </p:nvPr>
        </p:nvGraphicFramePr>
        <p:xfrm>
          <a:off x="152400" y="1524000"/>
          <a:ext cx="8763000" cy="4484690"/>
        </p:xfrm>
        <a:graphic>
          <a:graphicData uri="http://schemas.openxmlformats.org/drawingml/2006/table">
            <a:tbl>
              <a:tblPr/>
              <a:tblGrid>
                <a:gridCol w="4683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017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ВОВ (кроме ИОВ)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Инвалиды ВОВ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Воины-интернационалисты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852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под диспансерным наблюдением на начало отчетного года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Вновь взято под диспансерное наблюдение в отчетном году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Снято с диспансерного наблюдения в течении отчетного года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выехало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умерло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под диспансерным наблюдением на конец отчетного года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группам инвалидности:     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II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III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Охвачено комплексными медицинскими осмотрами  (из стр.6)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Нуждались в стационарном лечении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стационарное лечение из числа нуждавшихся (стр.11)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санаторно-курортное лечение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13628" name="Rectangle 636"/>
          <p:cNvSpPr>
            <a:spLocks noChangeArrowheads="1"/>
          </p:cNvSpPr>
          <p:nvPr/>
        </p:nvSpPr>
        <p:spPr bwMode="auto">
          <a:xfrm>
            <a:off x="5580112" y="2514600"/>
            <a:ext cx="3411488" cy="10668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 smtClean="0"/>
              <a:t>       В </a:t>
            </a:r>
            <a:r>
              <a:rPr lang="ru-RU" sz="1400" b="1" dirty="0"/>
              <a:t>графы 3 и 5 включены категории пациентов, которые не предусматривают наличие инвалидности</a:t>
            </a:r>
          </a:p>
        </p:txBody>
      </p:sp>
      <p:sp>
        <p:nvSpPr>
          <p:cNvPr id="213631" name="Rectangle 639"/>
          <p:cNvSpPr>
            <a:spLocks noChangeArrowheads="1"/>
          </p:cNvSpPr>
          <p:nvPr/>
        </p:nvSpPr>
        <p:spPr bwMode="auto">
          <a:xfrm>
            <a:off x="5486400" y="3733800"/>
            <a:ext cx="3505200" cy="838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/>
              <a:t>Если строка 6 не равна сумме строк 7+8+9, то необходимо дать пояснение</a:t>
            </a:r>
          </a:p>
        </p:txBody>
      </p:sp>
      <p:sp>
        <p:nvSpPr>
          <p:cNvPr id="213632" name="Rectangle 640"/>
          <p:cNvSpPr>
            <a:spLocks noChangeArrowheads="1"/>
          </p:cNvSpPr>
          <p:nvPr/>
        </p:nvSpPr>
        <p:spPr bwMode="auto">
          <a:xfrm>
            <a:off x="5486400" y="4953000"/>
            <a:ext cx="3505200" cy="838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/>
              <a:t>Если строка 10 меньше строки 6, то необходимо дать пояснение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36893" y="6008690"/>
            <a:ext cx="4392488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Межгодовой контроль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2831232" cy="304800"/>
          </a:xfrm>
        </p:spPr>
        <p:txBody>
          <a:bodyPr/>
          <a:lstStyle/>
          <a:p>
            <a:pPr marL="838200" indent="-838200"/>
            <a:r>
              <a:rPr lang="ru-RU" altLang="ru-RU" sz="2000" b="1" dirty="0" smtClean="0">
                <a:latin typeface="Times New Roman" panose="02020603050405020304" pitchFamily="18" charset="0"/>
              </a:rPr>
              <a:t>Таблица 2611 (новая) </a:t>
            </a:r>
            <a:endParaRPr lang="ru-RU" altLang="ru-RU" sz="2000" dirty="0" smtClean="0">
              <a:latin typeface="Times New Roman" panose="02020603050405020304" pitchFamily="18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4572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13630" name="Group 6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94010"/>
              </p:ext>
            </p:extLst>
          </p:nvPr>
        </p:nvGraphicFramePr>
        <p:xfrm>
          <a:off x="228600" y="2060848"/>
          <a:ext cx="8763001" cy="2379748"/>
        </p:xfrm>
        <a:graphic>
          <a:graphicData uri="http://schemas.openxmlformats.org/drawingml/2006/table">
            <a:tbl>
              <a:tblPr/>
              <a:tblGrid>
                <a:gridCol w="4015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95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40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67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5225">
                  <a:extLst>
                    <a:ext uri="{9D8B030D-6E8A-4147-A177-3AD203B41FA5}">
                      <a16:colId xmlns="" xmlns:a16="http://schemas.microsoft.com/office/drawing/2014/main" val="299576495"/>
                    </a:ext>
                  </a:extLst>
                </a:gridCol>
              </a:tblGrid>
              <a:tr h="32008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группы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0337365"/>
                  </a:ext>
                </a:extLst>
              </a:tr>
              <a:tr h="36794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лиц впервые признанных инвалидами,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т.ч. взрослых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детей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3632" name="Rectangle 640"/>
          <p:cNvSpPr>
            <a:spLocks noChangeArrowheads="1"/>
          </p:cNvSpPr>
          <p:nvPr/>
        </p:nvSpPr>
        <p:spPr bwMode="auto">
          <a:xfrm>
            <a:off x="5257800" y="5471120"/>
            <a:ext cx="3505200" cy="40615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 smtClean="0"/>
              <a:t>Строка 1= 2+3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787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5"/>
          <p:cNvSpPr>
            <a:spLocks noChangeArrowheads="1"/>
          </p:cNvSpPr>
          <p:nvPr/>
        </p:nvSpPr>
        <p:spPr bwMode="auto">
          <a:xfrm>
            <a:off x="838200" y="160020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2650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грудное вскармливание </a:t>
            </a:r>
          </a:p>
        </p:txBody>
      </p:sp>
      <p:graphicFrame>
        <p:nvGraphicFramePr>
          <p:cNvPr id="203972" name="Group 196"/>
          <p:cNvGraphicFramePr>
            <a:graphicFrameLocks noGrp="1"/>
          </p:cNvGraphicFramePr>
          <p:nvPr/>
        </p:nvGraphicFramePr>
        <p:xfrm>
          <a:off x="685800" y="2438400"/>
          <a:ext cx="7924800" cy="1584400"/>
        </p:xfrm>
        <a:graphic>
          <a:graphicData uri="http://schemas.openxmlformats.org/drawingml/2006/table">
            <a:tbl>
              <a:tblPr/>
              <a:tblGrid>
                <a:gridCol w="792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достигших в отчетном году 1 года,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1_______,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50" marB="4565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находились на грудном вскармливании: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50" marB="4565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3 до 6 месяцев   2 __________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50" marB="4565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6 месяцев до 1 года  3 __________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50" marB="4565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31675"/>
              </p:ext>
            </p:extLst>
          </p:nvPr>
        </p:nvGraphicFramePr>
        <p:xfrm>
          <a:off x="457200" y="4678363"/>
          <a:ext cx="7924800" cy="1462087"/>
        </p:xfrm>
        <a:graphic>
          <a:graphicData uri="http://schemas.openxmlformats.org/drawingml/2006/table">
            <a:tbl>
              <a:tblPr/>
              <a:tblGrid>
                <a:gridCol w="7924800">
                  <a:extLst>
                    <a:ext uri="{9D8B030D-6E8A-4147-A177-3AD203B41FA5}">
                      <a16:colId xmlns="" xmlns:a16="http://schemas.microsoft.com/office/drawing/2014/main" val="2577932784"/>
                    </a:ext>
                  </a:extLst>
                </a:gridCol>
              </a:tblGrid>
              <a:tr h="14620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07" marB="45607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298753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87824" y="4519118"/>
            <a:ext cx="5394176" cy="1621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о ребенке показываются </a:t>
            </a:r>
            <a:r>
              <a:rPr lang="ru-RU" b="1" dirty="0" smtClean="0">
                <a:solidFill>
                  <a:srgbClr val="FF0000"/>
                </a:solidFill>
              </a:rPr>
              <a:t>ТОЛЬКО ОДИН </a:t>
            </a:r>
            <a:r>
              <a:rPr lang="ru-RU" dirty="0" smtClean="0">
                <a:solidFill>
                  <a:schemeClr val="tx1"/>
                </a:solidFill>
              </a:rPr>
              <a:t>раз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Разница на детей, находившихся на грудном вскармливании до 3 мес.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Гр. 1 › гр.2 + гр.3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685800" y="1219200"/>
            <a:ext cx="830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РАЗДЕЛ </a:t>
            </a:r>
            <a:r>
              <a:rPr lang="en-US" altLang="ru-RU" sz="2400" b="1">
                <a:latin typeface="Times New Roman" panose="02020603050405020304" pitchFamily="18" charset="0"/>
              </a:rPr>
              <a:t>IV</a:t>
            </a:r>
            <a:r>
              <a:rPr lang="ru-RU" altLang="ru-RU" sz="2400" b="1">
                <a:latin typeface="Times New Roman" panose="02020603050405020304" pitchFamily="18" charset="0"/>
              </a:rPr>
              <a:t>. ДЕЯТЕЛЬНОСТЬ</a:t>
            </a:r>
            <a:r>
              <a:rPr lang="en-US" altLang="ru-RU" sz="2400" b="1">
                <a:latin typeface="Times New Roman" panose="02020603050405020304" pitchFamily="18" charset="0"/>
              </a:rPr>
              <a:t/>
            </a:r>
            <a:br>
              <a:rPr lang="en-US" altLang="ru-RU" sz="2400" b="1">
                <a:latin typeface="Times New Roman" panose="02020603050405020304" pitchFamily="18" charset="0"/>
              </a:rPr>
            </a:br>
            <a:r>
              <a:rPr lang="en-US" altLang="ru-RU" sz="2400" b="1">
                <a:latin typeface="Times New Roman" panose="02020603050405020304" pitchFamily="18" charset="0"/>
              </a:rPr>
              <a:t>                      </a:t>
            </a:r>
            <a:r>
              <a:rPr lang="ru-RU" altLang="ru-RU" sz="2400" b="1">
                <a:latin typeface="Times New Roman" panose="02020603050405020304" pitchFamily="18" charset="0"/>
              </a:rPr>
              <a:t> МЕДИЦИНСКОЙ</a:t>
            </a:r>
            <a:r>
              <a:rPr lang="en-US" altLang="ru-RU" sz="2400" b="1">
                <a:latin typeface="Times New Roman" panose="02020603050405020304" pitchFamily="18" charset="0"/>
              </a:rPr>
              <a:t/>
            </a:r>
            <a:br>
              <a:rPr lang="en-US" altLang="ru-RU" sz="2400" b="1">
                <a:latin typeface="Times New Roman" panose="02020603050405020304" pitchFamily="18" charset="0"/>
              </a:rPr>
            </a:br>
            <a:r>
              <a:rPr lang="en-US" altLang="ru-RU" sz="2400" b="1">
                <a:latin typeface="Times New Roman" panose="02020603050405020304" pitchFamily="18" charset="0"/>
              </a:rPr>
              <a:t>                      </a:t>
            </a:r>
            <a:r>
              <a:rPr lang="ru-RU" altLang="ru-RU" sz="2400" b="1">
                <a:latin typeface="Times New Roman" panose="02020603050405020304" pitchFamily="18" charset="0"/>
              </a:rPr>
              <a:t> ОРГАНИЗАЦИИ ПО ОКАЗАНИЮ</a:t>
            </a:r>
            <a:r>
              <a:rPr lang="en-US" altLang="ru-RU" sz="2400" b="1">
                <a:latin typeface="Times New Roman" panose="02020603050405020304" pitchFamily="18" charset="0"/>
              </a:rPr>
              <a:t/>
            </a:r>
            <a:br>
              <a:rPr lang="en-US" altLang="ru-RU" sz="2400" b="1">
                <a:latin typeface="Times New Roman" panose="02020603050405020304" pitchFamily="18" charset="0"/>
              </a:rPr>
            </a:br>
            <a:r>
              <a:rPr lang="en-US" altLang="ru-RU" sz="2400" b="1">
                <a:latin typeface="Times New Roman" panose="02020603050405020304" pitchFamily="18" charset="0"/>
              </a:rPr>
              <a:t>                       </a:t>
            </a:r>
            <a:r>
              <a:rPr lang="ru-RU" altLang="ru-RU" sz="2400" b="1">
                <a:latin typeface="Times New Roman" panose="02020603050405020304" pitchFamily="18" charset="0"/>
              </a:rPr>
              <a:t>МЕДИЦИНСКОЙ ПОМОЩИ В</a:t>
            </a:r>
            <a:r>
              <a:rPr lang="en-US" altLang="ru-RU" sz="2400" b="1">
                <a:latin typeface="Times New Roman" panose="02020603050405020304" pitchFamily="18" charset="0"/>
              </a:rPr>
              <a:t/>
            </a:r>
            <a:br>
              <a:rPr lang="en-US" altLang="ru-RU" sz="2400" b="1">
                <a:latin typeface="Times New Roman" panose="02020603050405020304" pitchFamily="18" charset="0"/>
              </a:rPr>
            </a:br>
            <a:r>
              <a:rPr lang="en-US" altLang="ru-RU" sz="2400" b="1">
                <a:latin typeface="Times New Roman" panose="02020603050405020304" pitchFamily="18" charset="0"/>
              </a:rPr>
              <a:t>                      </a:t>
            </a:r>
            <a:r>
              <a:rPr lang="ru-RU" altLang="ru-RU" sz="2400" b="1">
                <a:latin typeface="Times New Roman" panose="02020603050405020304" pitchFamily="18" charset="0"/>
              </a:rPr>
              <a:t> СТАЦИОНАРНЫХ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37473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8610600" cy="533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Приказ Минздравсоцразвития России от 17.05.2012 N 555н  «Об утверждении номенклатуры коечного фонда по профилям медицинской помощи»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11430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НОМЕНКЛАТУРА КОЕЧНОГО ФОНДА </a:t>
            </a:r>
          </a:p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ПО ПРОФИЛЯМ МЕДИЦИНСКОЙ ПОМОЩИ</a:t>
            </a:r>
          </a:p>
        </p:txBody>
      </p:sp>
      <p:graphicFrame>
        <p:nvGraphicFramePr>
          <p:cNvPr id="5166" name="Group 46"/>
          <p:cNvGraphicFramePr>
            <a:graphicFrameLocks noGrp="1"/>
          </p:cNvGraphicFramePr>
          <p:nvPr>
            <p:ph sz="half" idx="2"/>
          </p:nvPr>
        </p:nvGraphicFramePr>
        <p:xfrm>
          <a:off x="76200" y="1695450"/>
          <a:ext cx="8915400" cy="5113337"/>
        </p:xfrm>
        <a:graphic>
          <a:graphicData uri="http://schemas.openxmlformats.org/drawingml/2006/table">
            <a:tbl>
              <a:tblPr/>
              <a:tblGrid>
                <a:gridCol w="2659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63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8224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медицинской помощи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койки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87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акушерское дело        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беременных и рожениц, патологии беременности, койки сестринского ухода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61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акушерство и гинекология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беременных и рожениц, патологии беременности, гинекологические, гинекологические для детей, гинекологические для вспомогательных репродуктивных технологий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09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аллергология и иммунология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аллергологические    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анестезиология и реаниматология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реанимационные, реанимационные для новорожденных, интенсивной терапии, интенсивной терапии для новорожденных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гастроэнтерология      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гастроэнтерологические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           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    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дерматовенерология     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дерматологические, венерологические     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кардиология           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кардиологические, кардиологические интенсивной терапии, кардиологические для больных с острым инфарктом миокарда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161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неврология            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неврологические, неврологические для больных с острыми нарушениями мозгового кровообращения, неврологические интенсивной терапии, психоневрологические для детей          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5952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неонатология           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патологии новорожденных и недоношенных детей,  для новорожденных           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3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007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05000" y="4038600"/>
            <a:ext cx="4800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Сведения о движении пациентов в строке 61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81200" y="4343400"/>
            <a:ext cx="480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Сведения о движении пациентов в строке 63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52600" y="4876800"/>
            <a:ext cx="480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Сведения о движении пациентов в строке 64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981200" y="5867400"/>
            <a:ext cx="6172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Сведения о движении пациентов в строке 45</a:t>
            </a:r>
          </a:p>
        </p:txBody>
      </p:sp>
      <p:cxnSp>
        <p:nvCxnSpPr>
          <p:cNvPr id="8" name="Прямая со стрелкой 7"/>
          <p:cNvCxnSpPr>
            <a:stCxn id="22531" idx="1"/>
          </p:cNvCxnSpPr>
          <p:nvPr/>
        </p:nvCxnSpPr>
        <p:spPr>
          <a:xfrm flipH="1">
            <a:off x="914400" y="4222750"/>
            <a:ext cx="990600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2532" idx="1"/>
          </p:cNvCxnSpPr>
          <p:nvPr/>
        </p:nvCxnSpPr>
        <p:spPr>
          <a:xfrm flipH="1">
            <a:off x="1143000" y="4527550"/>
            <a:ext cx="838200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990600" y="51054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2534" idx="1"/>
          </p:cNvCxnSpPr>
          <p:nvPr/>
        </p:nvCxnSpPr>
        <p:spPr>
          <a:xfrm flipH="1" flipV="1">
            <a:off x="1295400" y="5486400"/>
            <a:ext cx="685800" cy="565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971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latin typeface="Times New Roman" panose="02020603050405020304" pitchFamily="18" charset="0"/>
              </a:rPr>
              <a:t>Таблица 3100 заполняется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latin typeface="Times New Roman" panose="02020603050405020304" pitchFamily="18" charset="0"/>
              </a:rPr>
              <a:t>по профилям коек, а не по наименованию отделения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620688"/>
            <a:ext cx="144016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6756" y="481661"/>
            <a:ext cx="2592288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Учетная форма 0/07у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4" y="271760"/>
            <a:ext cx="8724392" cy="58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18" y="271760"/>
            <a:ext cx="2378506" cy="12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1524000" cy="45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Например, </a:t>
            </a:r>
          </a:p>
        </p:txBody>
      </p:sp>
      <p:graphicFrame>
        <p:nvGraphicFramePr>
          <p:cNvPr id="48343" name="Group 215"/>
          <p:cNvGraphicFramePr>
            <a:graphicFrameLocks noGrp="1"/>
          </p:cNvGraphicFramePr>
          <p:nvPr/>
        </p:nvGraphicFramePr>
        <p:xfrm>
          <a:off x="533400" y="2286000"/>
          <a:ext cx="7848600" cy="3962400"/>
        </p:xfrm>
        <a:graphic>
          <a:graphicData uri="http://schemas.openxmlformats.org/drawingml/2006/table">
            <a:tbl>
              <a:tblPr/>
              <a:tblGrid>
                <a:gridCol w="2312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3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2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отделения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профилей коек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ФФСН №30,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таблица 3100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Терапевтическое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терапевтические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строка 51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кардиологические для взрослых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строка 19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интенсивной терапии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 45, 45.2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5113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Хирургическое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хирургические для взрослых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строка 61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хирургические для детей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строка 63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гнойной хирургии для взрослых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строка 70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гнойной хирургии для детей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строка 71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интенсивной терапии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 45, 45.2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гинекологические для взрослых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строка 6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461" name="Rectangle 2"/>
          <p:cNvSpPr>
            <a:spLocks noChangeArrowheads="1"/>
          </p:cNvSpPr>
          <p:nvPr/>
        </p:nvSpPr>
        <p:spPr bwMode="auto">
          <a:xfrm>
            <a:off x="457200" y="533400"/>
            <a:ext cx="800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990033"/>
                </a:solidFill>
                <a:latin typeface="Times New Roman" panose="02020603050405020304" pitchFamily="18" charset="0"/>
              </a:rPr>
              <a:t>Важно! </a:t>
            </a:r>
          </a:p>
        </p:txBody>
      </p:sp>
      <p:sp>
        <p:nvSpPr>
          <p:cNvPr id="17462" name="Rectangle 2"/>
          <p:cNvSpPr>
            <a:spLocks noChangeArrowheads="1"/>
          </p:cNvSpPr>
          <p:nvPr/>
        </p:nvSpPr>
        <p:spPr bwMode="auto">
          <a:xfrm>
            <a:off x="533400" y="9906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Таблица 3100 заполняется по профилям коек, а </a:t>
            </a:r>
            <a:r>
              <a:rPr lang="ru-RU" altLang="ru-RU" b="1" dirty="0">
                <a:solidFill>
                  <a:srgbClr val="990033"/>
                </a:solidFill>
                <a:latin typeface="Times New Roman" panose="02020603050405020304" pitchFamily="18" charset="0"/>
              </a:rPr>
              <a:t>не</a:t>
            </a:r>
            <a:r>
              <a:rPr lang="ru-RU" altLang="ru-RU" sz="20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по наименованию</a:t>
            </a:r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отделения</a:t>
            </a:r>
          </a:p>
        </p:txBody>
      </p:sp>
    </p:spTree>
    <p:extLst>
      <p:ext uri="{BB962C8B-B14F-4D97-AF65-F5344CB8AC3E}">
        <p14:creationId xmlns:p14="http://schemas.microsoft.com/office/powerpoint/2010/main" val="41847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791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1800" dirty="0" smtClean="0">
                <a:solidFill>
                  <a:srgbClr val="990033"/>
                </a:solidFill>
                <a:latin typeface="Times New Roman" pitchFamily="18" charset="0"/>
              </a:rPr>
              <a:t>койки общего профиля должны быть перепрофилированы и показаны по соответствующему профилю в соответствии с приказом </a:t>
            </a:r>
            <a:r>
              <a:rPr lang="ru-RU" sz="1800" dirty="0" err="1" smtClean="0">
                <a:solidFill>
                  <a:srgbClr val="990033"/>
                </a:solidFill>
                <a:latin typeface="Times New Roman" pitchFamily="18" charset="0"/>
              </a:rPr>
              <a:t>Минздравсоцразвития</a:t>
            </a:r>
            <a:r>
              <a:rPr lang="ru-RU" sz="1800" dirty="0" smtClean="0">
                <a:solidFill>
                  <a:srgbClr val="990033"/>
                </a:solidFill>
                <a:latin typeface="Times New Roman" pitchFamily="18" charset="0"/>
              </a:rPr>
              <a:t> России от 1</a:t>
            </a:r>
            <a:r>
              <a:rPr lang="ru-RU" sz="1800" b="1" dirty="0" smtClean="0">
                <a:solidFill>
                  <a:srgbClr val="990033"/>
                </a:solidFill>
                <a:latin typeface="Times New Roman" pitchFamily="18" charset="0"/>
              </a:rPr>
              <a:t>7</a:t>
            </a:r>
            <a:r>
              <a:rPr lang="ru-RU" sz="1800" dirty="0" smtClean="0">
                <a:solidFill>
                  <a:srgbClr val="990033"/>
                </a:solidFill>
                <a:latin typeface="Times New Roman" pitchFamily="18" charset="0"/>
              </a:rPr>
              <a:t>.05.2012  № 555н (терапевтические, сестринского ухода, паллиативные или др.)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rgbClr val="990033"/>
                </a:solidFill>
                <a:latin typeface="Times New Roman" pitchFamily="18" charset="0"/>
              </a:rPr>
              <a:t>койки одноименного профиля, развернутые в различных отделениях медицинской организации, показывают суммарно одной строкой</a:t>
            </a:r>
            <a:endParaRPr lang="en-US" sz="1800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Например, в городской больнице на конец отчетного года работало:</a:t>
            </a:r>
          </a:p>
          <a:p>
            <a:pPr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в терапевтическом отделении 5 коек по профилю «интенсивной терапии», в хирургическом отделении 5 коек по профилю «интенсивной терапии». В этом случае, в таблице 3100 по графе 3 строке 45.2 «интенсивной терапии» ставим 10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ru-RU" sz="1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</a:rPr>
              <a:t>раздел заполняется по данным «Сводной ведомости учета движения пациентов и коечного фонда медицинской организации, оказывающей медицинскую помощь в стационарных условиях» </a:t>
            </a:r>
            <a:r>
              <a:rPr lang="ru-RU" sz="1800" dirty="0" smtClean="0">
                <a:solidFill>
                  <a:srgbClr val="990033"/>
                </a:solidFill>
                <a:latin typeface="Times New Roman" pitchFamily="18" charset="0"/>
              </a:rPr>
              <a:t>(учетная форма № 016/у-02)</a:t>
            </a:r>
            <a:r>
              <a:rPr lang="ru-RU" sz="1800" dirty="0" smtClean="0">
                <a:latin typeface="Times New Roman" pitchFamily="18" charset="0"/>
              </a:rPr>
              <a:t> и «Листков ежедневного учета движения пациентов и коечного фонда медицинской организации, оказывающей медицинскую помощь в стационарных условиях» </a:t>
            </a:r>
            <a:r>
              <a:rPr lang="ru-RU" sz="1800" dirty="0" smtClean="0">
                <a:solidFill>
                  <a:srgbClr val="990033"/>
                </a:solidFill>
                <a:latin typeface="Times New Roman" pitchFamily="18" charset="0"/>
              </a:rPr>
              <a:t>(учетная форма № 007/у-02)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</a:rPr>
              <a:t>случаи перевода пациентов из любого профильного отделения в другое этой же медицинской организации показывают как </a:t>
            </a:r>
            <a:r>
              <a:rPr lang="ru-RU" sz="1800" b="1" dirty="0" smtClean="0">
                <a:latin typeface="Times New Roman" pitchFamily="18" charset="0"/>
              </a:rPr>
              <a:t>внутрибольничные переводы</a:t>
            </a:r>
            <a:r>
              <a:rPr lang="ru-RU" sz="1800" dirty="0" smtClean="0">
                <a:latin typeface="Times New Roman" pitchFamily="18" charset="0"/>
              </a:rPr>
              <a:t>. Пациенты, направленные в дневной стационар, в другую медицинскую организацию или из них, считают </a:t>
            </a:r>
            <a:r>
              <a:rPr lang="ru-RU" sz="1800" b="1" dirty="0" smtClean="0">
                <a:latin typeface="Times New Roman" pitchFamily="18" charset="0"/>
              </a:rPr>
              <a:t>выписанными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(переводом) и </a:t>
            </a:r>
            <a:r>
              <a:rPr lang="ru-RU" sz="1800" b="1" dirty="0" smtClean="0">
                <a:latin typeface="Times New Roman" pitchFamily="18" charset="0"/>
              </a:rPr>
              <a:t>поступившими</a:t>
            </a:r>
            <a:r>
              <a:rPr lang="ru-RU" sz="1800" dirty="0" smtClean="0">
                <a:latin typeface="Times New Roman" pitchFamily="18" charset="0"/>
              </a:rPr>
              <a:t> (переводом), а не переведенными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140968"/>
            <a:ext cx="72008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Интенсивная терапия 5 (в хирургическом отд.)+5 (в терапевтическом отд.)=10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848600" cy="2590800"/>
          </a:xfrm>
        </p:spPr>
        <p:txBody>
          <a:bodyPr/>
          <a:lstStyle/>
          <a:p>
            <a:r>
              <a:rPr lang="ru-RU" altLang="ru-RU" sz="4000" b="1" dirty="0">
                <a:latin typeface="Times New Roman" panose="02020603050405020304" pitchFamily="18" charset="0"/>
              </a:rPr>
              <a:t>РАЗДЕЛ </a:t>
            </a:r>
            <a:r>
              <a:rPr lang="en-US" altLang="ru-RU" sz="4000" b="1" dirty="0">
                <a:latin typeface="Times New Roman" panose="02020603050405020304" pitchFamily="18" charset="0"/>
              </a:rPr>
              <a:t>I</a:t>
            </a:r>
            <a:r>
              <a:rPr lang="ru-RU" altLang="ru-RU" sz="4000" b="1" dirty="0">
                <a:latin typeface="Times New Roman" panose="02020603050405020304" pitchFamily="18" charset="0"/>
              </a:rPr>
              <a:t>. </a:t>
            </a:r>
            <a:br>
              <a:rPr lang="ru-RU" altLang="ru-RU" sz="4000" b="1" dirty="0">
                <a:latin typeface="Times New Roman" panose="02020603050405020304" pitchFamily="18" charset="0"/>
              </a:rPr>
            </a:br>
            <a:r>
              <a:rPr lang="ru-RU" altLang="ru-RU" sz="4000" b="1" dirty="0">
                <a:latin typeface="Times New Roman" panose="02020603050405020304" pitchFamily="18" charset="0"/>
              </a:rPr>
              <a:t>Работа медицинской</a:t>
            </a:r>
            <a:br>
              <a:rPr lang="ru-RU" altLang="ru-RU" sz="4000" b="1" dirty="0">
                <a:latin typeface="Times New Roman" panose="02020603050405020304" pitchFamily="18" charset="0"/>
              </a:rPr>
            </a:br>
            <a:r>
              <a:rPr lang="ru-RU" altLang="ru-RU" sz="4000" b="1" dirty="0">
                <a:latin typeface="Times New Roman" panose="02020603050405020304" pitchFamily="18" charset="0"/>
              </a:rPr>
              <a:t> организации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518160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4000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86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63246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3100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6" name="Rectangle 605"/>
          <p:cNvSpPr>
            <a:spLocks noChangeArrowheads="1"/>
          </p:cNvSpPr>
          <p:nvPr/>
        </p:nvSpPr>
        <p:spPr bwMode="auto">
          <a:xfrm>
            <a:off x="1219200" y="10668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AutoNum type="arabicPeriod"/>
            </a:pPr>
            <a:r>
              <a:rPr lang="ru-RU" altLang="ru-RU" sz="2000" b="1">
                <a:latin typeface="Times New Roman" panose="02020603050405020304" pitchFamily="18" charset="0"/>
              </a:rPr>
              <a:t>Коечный фонд и его использование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graphicFrame>
        <p:nvGraphicFramePr>
          <p:cNvPr id="212880" name="Group 193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82169844"/>
              </p:ext>
            </p:extLst>
          </p:nvPr>
        </p:nvGraphicFramePr>
        <p:xfrm>
          <a:off x="152400" y="1905000"/>
          <a:ext cx="8610600" cy="4376736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15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74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2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коек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коек, фактически развернутых и свернутых на ремонт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 отчетного года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расположенных в сельской местности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среднегодовых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99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58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4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реанимационные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4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хирургические для взрослых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8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абдоминальной хирургии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4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хирургические для детей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022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нейрохирургические для взрослых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54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нейрохирургические для детей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634" name="Rectangle 1929"/>
          <p:cNvSpPr>
            <a:spLocks noChangeArrowheads="1"/>
          </p:cNvSpPr>
          <p:nvPr/>
        </p:nvSpPr>
        <p:spPr bwMode="auto">
          <a:xfrm>
            <a:off x="381000" y="381000"/>
            <a:ext cx="807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При заполнении таблицы 3100 следует иметь в виду:</a:t>
            </a:r>
          </a:p>
        </p:txBody>
      </p:sp>
      <p:sp>
        <p:nvSpPr>
          <p:cNvPr id="23635" name="Rectangle 1930"/>
          <p:cNvSpPr>
            <a:spLocks noChangeArrowheads="1"/>
          </p:cNvSpPr>
          <p:nvPr/>
        </p:nvSpPr>
        <p:spPr bwMode="auto">
          <a:xfrm>
            <a:off x="3810000" y="4038600"/>
            <a:ext cx="5181600" cy="20574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Число коек в графе 4 указывается по медицинским организациям и их структурным подразделениям, расположенным в сельской местности, то есть в сельских поселениях сельских муниципальных образованиях и в сельских населенных пунктах, входящих в состав городских поселений или городских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21408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79" name="Rectangle 454"/>
          <p:cNvSpPr>
            <a:spLocks noChangeArrowheads="1"/>
          </p:cNvSpPr>
          <p:nvPr/>
        </p:nvSpPr>
        <p:spPr bwMode="auto">
          <a:xfrm>
            <a:off x="0" y="5157192"/>
            <a:ext cx="4572000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3152" name="Group 2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017"/>
              </p:ext>
            </p:extLst>
          </p:nvPr>
        </p:nvGraphicFramePr>
        <p:xfrm>
          <a:off x="0" y="85725"/>
          <a:ext cx="9144002" cy="5226154"/>
        </p:xfrm>
        <a:graphic>
          <a:graphicData uri="http://schemas.openxmlformats.org/drawingml/2006/table">
            <a:tbl>
              <a:tblPr/>
              <a:tblGrid>
                <a:gridCol w="867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52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52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52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33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52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70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523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2523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8153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8153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2523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04757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коек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отчетном году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отчетном году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Койко-дни закрытия на ремонт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1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 пациентов - всего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сельских жителей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поступивших (гр.6):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дневные стационары  (всех типов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пациентами койко-дней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1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Arial" pitchFamily="34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 старше трудоспособного возраста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 ч лиц старше трудоспособного возраста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 ч лиц старше трудоспособного возраста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 ч лиц старше трудоспособного возраста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14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001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гастроэнтерологичес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для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762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гастр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для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802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для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3149" name="Group 2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70887"/>
              </p:ext>
            </p:extLst>
          </p:nvPr>
        </p:nvGraphicFramePr>
        <p:xfrm>
          <a:off x="4716016" y="4876800"/>
          <a:ext cx="3886200" cy="20416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469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Arial" pitchFamily="34" charset="0"/>
                        </a:rPr>
                        <a:t> 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 сроки, дней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 старше трудоспособного возраста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6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6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гастр. для взр.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6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гастр. для дет.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65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для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086600" y="6019800"/>
            <a:ext cx="1143000" cy="838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CC0066"/>
                </a:solidFill>
              </a:rPr>
              <a:t>?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696200" y="6553200"/>
            <a:ext cx="609600" cy="152400"/>
          </a:xfrm>
          <a:prstGeom prst="straightConnector1">
            <a:avLst/>
          </a:prstGeom>
          <a:ln w="254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746840" y="6561096"/>
            <a:ext cx="464976" cy="296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0322" name="Group 82"/>
          <p:cNvGraphicFramePr>
            <a:graphicFrameLocks noGrp="1"/>
          </p:cNvGraphicFramePr>
          <p:nvPr>
            <p:ph type="tbl" idx="1"/>
          </p:nvPr>
        </p:nvGraphicFramePr>
        <p:xfrm>
          <a:off x="152400" y="457200"/>
          <a:ext cx="8610600" cy="4505338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260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коек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коек, фактически развернутых и свернутых на ремонт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 отчетного года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7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7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аллергологические для взрослых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аллергологические для детей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беременных и рожениц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патологии беременности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гинекологические для взрослых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316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гинекологические для вспомогательных  репродуктивных технологий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гинекологические для детей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5675" name="Rectangle 453"/>
          <p:cNvSpPr>
            <a:spLocks noChangeArrowheads="1"/>
          </p:cNvSpPr>
          <p:nvPr/>
        </p:nvSpPr>
        <p:spPr bwMode="auto">
          <a:xfrm>
            <a:off x="3733800" y="1828800"/>
            <a:ext cx="5181600" cy="28956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По строке «Всего» показывается число коек, движение пациентов и использование коечного фонда в целом по стационару </a:t>
            </a:r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 последующих строках показываются суммарные сведения по профилям коек</a:t>
            </a:r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Строка 1 должна быть равна сумме строк со 2 по 77 по всем графам, за исключением входящих строк</a:t>
            </a:r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Койки для производства абортов </a:t>
            </a:r>
            <a:r>
              <a:rPr lang="ru-RU" altLang="ru-RU" sz="1600" b="1" dirty="0">
                <a:latin typeface="Times New Roman" panose="02020603050405020304" pitchFamily="18" charset="0"/>
              </a:rPr>
              <a:t>должны входить в состав гинекологических коек в строке 6</a:t>
            </a:r>
          </a:p>
        </p:txBody>
      </p:sp>
      <p:sp>
        <p:nvSpPr>
          <p:cNvPr id="25677" name="Rectangle 444"/>
          <p:cNvSpPr>
            <a:spLocks noChangeArrowheads="1"/>
          </p:cNvSpPr>
          <p:nvPr/>
        </p:nvSpPr>
        <p:spPr bwMode="auto">
          <a:xfrm>
            <a:off x="397389" y="5013176"/>
            <a:ext cx="8763000" cy="864096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акушерских стационарах </a:t>
            </a:r>
            <a:r>
              <a:rPr lang="ru-RU" altLang="ru-RU" sz="1600" b="1" dirty="0">
                <a:latin typeface="Times New Roman" panose="02020603050405020304" pitchFamily="18" charset="0"/>
              </a:rPr>
              <a:t>медицинских организаций любого</a:t>
            </a:r>
            <a:r>
              <a:rPr lang="en-US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уровня должны быть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предусмотрены койки для</a:t>
            </a:r>
            <a:r>
              <a:rPr lang="en-US" alt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реанимации</a:t>
            </a:r>
            <a:r>
              <a:rPr lang="ru-RU" altLang="ru-RU" sz="1600" b="1" dirty="0">
                <a:latin typeface="Times New Roman" panose="02020603050405020304" pitchFamily="18" charset="0"/>
              </a:rPr>
              <a:t> новорожденных, которые показываются по строке 45.1 или 45.3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60432" y="6597352"/>
            <a:ext cx="454968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7611" name="Group 523"/>
          <p:cNvGraphicFramePr>
            <a:graphicFrameLocks noGrp="1"/>
          </p:cNvGraphicFramePr>
          <p:nvPr>
            <p:ph type="tbl" idx="1"/>
          </p:nvPr>
        </p:nvGraphicFramePr>
        <p:xfrm>
          <a:off x="228600" y="838200"/>
          <a:ext cx="8610600" cy="4724400"/>
        </p:xfrm>
        <a:graphic>
          <a:graphicData uri="http://schemas.openxmlformats.org/drawingml/2006/table">
            <a:tbl>
              <a:tblPr/>
              <a:tblGrid>
                <a:gridCol w="4541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45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коек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коек, фактически развернутых и свернутых на ремонт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2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 отчетного года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кардиологические для взрослых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кардиологические интенсивной терапии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кардиологические для больных с острым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инфарктом миокарда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кардиологические для детей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неврологические для взрослых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неврологические для больных с острыми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нарушениями мозгового кровообращения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неврологические интенсивной терапии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неврологические для детей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из них психоневрологические для детей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703" name="Rectangle 524"/>
          <p:cNvSpPr>
            <a:spLocks noChangeArrowheads="1"/>
          </p:cNvSpPr>
          <p:nvPr/>
        </p:nvSpPr>
        <p:spPr bwMode="auto">
          <a:xfrm>
            <a:off x="5562600" y="2514600"/>
            <a:ext cx="3352800" cy="10668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Строка 19 может быть больше суммы строк 19.1 + 19.2 за счет кардиологических коек для взрослых</a:t>
            </a:r>
          </a:p>
        </p:txBody>
      </p:sp>
      <p:sp>
        <p:nvSpPr>
          <p:cNvPr id="26704" name="Rectangle 525"/>
          <p:cNvSpPr>
            <a:spLocks noChangeArrowheads="1"/>
          </p:cNvSpPr>
          <p:nvPr/>
        </p:nvSpPr>
        <p:spPr bwMode="auto">
          <a:xfrm>
            <a:off x="5562600" y="3886200"/>
            <a:ext cx="3352800" cy="10668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Строка 22 может быть больше суммы строк 22.1 + 22.2 за счет неврологических коек для взрослых</a:t>
            </a:r>
          </a:p>
        </p:txBody>
      </p:sp>
      <p:sp>
        <p:nvSpPr>
          <p:cNvPr id="26705" name="Rectangle 525"/>
          <p:cNvSpPr>
            <a:spLocks noChangeArrowheads="1"/>
          </p:cNvSpPr>
          <p:nvPr/>
        </p:nvSpPr>
        <p:spPr bwMode="auto">
          <a:xfrm>
            <a:off x="228600" y="5638800"/>
            <a:ext cx="8610600" cy="11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При наличии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реанимационных коек </a:t>
            </a:r>
            <a:r>
              <a:rPr lang="ru-RU" altLang="ru-RU" sz="1600" b="1" dirty="0">
                <a:latin typeface="Times New Roman" panose="02020603050405020304" pitchFamily="18" charset="0"/>
              </a:rPr>
              <a:t>в отделениях ПСО (первичные сосудистые отделения) и РСЦ (региональные сосудистые центры) сведения по ним показываем по строке 45 «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реанимационные койки</a:t>
            </a:r>
            <a:r>
              <a:rPr lang="ru-RU" altLang="ru-RU" sz="1600" b="1" dirty="0">
                <a:latin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6597352"/>
            <a:ext cx="454968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9548" name="Group 41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71360946"/>
              </p:ext>
            </p:extLst>
          </p:nvPr>
        </p:nvGraphicFramePr>
        <p:xfrm>
          <a:off x="228600" y="404665"/>
          <a:ext cx="8534400" cy="5544615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1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31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812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коек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коек, фактически развернутых и свернутых на ремонт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 отчетного года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marL="36195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реабилитационные для взрослых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6195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в том числе:</a:t>
                      </a:r>
                    </a:p>
                    <a:p>
                      <a:pPr marL="36195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реабилитационные для взрослых больных с</a:t>
                      </a:r>
                    </a:p>
                    <a:p>
                      <a:pPr marL="36195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заболеваниями центральной нервной</a:t>
                      </a:r>
                    </a:p>
                    <a:p>
                      <a:pPr marL="36195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системы и органов чувств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реабилитационные для взрослых больных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 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заболеваниями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опорно-двигательного  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аппарата и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периферической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нервной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системы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5797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реабилитационные наркологические для 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взрослых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414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реабилитационные соматические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1529694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реабилитационные для детей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640738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6195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в том числе:</a:t>
                      </a:r>
                    </a:p>
                    <a:p>
                      <a:pPr marL="36195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реабилитационные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детей с  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заболеваниями 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центральной нервной    системы и органов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чувств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351696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реабилитационные для детей с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заболеваниями опорно-двигательного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аппарата и периферической нервной</a:t>
                      </a:r>
                    </a:p>
                    <a:p>
                      <a:pPr marL="36195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системы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6537582"/>
                  </a:ext>
                </a:extLst>
              </a:tr>
              <a:tr h="28232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реабилитационные соматические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2576903"/>
                  </a:ext>
                </a:extLst>
              </a:tr>
            </a:tbl>
          </a:graphicData>
        </a:graphic>
      </p:graphicFrame>
      <p:sp>
        <p:nvSpPr>
          <p:cNvPr id="27703" name="Rectangle 407"/>
          <p:cNvSpPr>
            <a:spLocks noChangeArrowheads="1"/>
          </p:cNvSpPr>
          <p:nvPr/>
        </p:nvSpPr>
        <p:spPr bwMode="auto">
          <a:xfrm>
            <a:off x="4648200" y="2060848"/>
            <a:ext cx="3164160" cy="57606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Новые строки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27704" name="Rectangle 413"/>
          <p:cNvSpPr>
            <a:spLocks noChangeArrowheads="1"/>
          </p:cNvSpPr>
          <p:nvPr/>
        </p:nvSpPr>
        <p:spPr bwMode="auto">
          <a:xfrm>
            <a:off x="304800" y="44958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60432" y="6597352"/>
            <a:ext cx="454968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449" name="Group 65"/>
          <p:cNvGraphicFramePr>
            <a:graphicFrameLocks noGrp="1"/>
          </p:cNvGraphicFramePr>
          <p:nvPr>
            <p:ph type="tbl" idx="1"/>
          </p:nvPr>
        </p:nvGraphicFramePr>
        <p:xfrm>
          <a:off x="228600" y="685800"/>
          <a:ext cx="8763000" cy="3733803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коек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коек, фактически развернутых и свернутых на ремонт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 отчетного года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койки для взрослых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койки для детей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Кроме того,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движение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больных новорожденных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х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х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х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(стр. 01) - платных коек 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757" name="Rectangle 344"/>
          <p:cNvSpPr>
            <a:spLocks noChangeArrowheads="1"/>
          </p:cNvSpPr>
          <p:nvPr/>
        </p:nvSpPr>
        <p:spPr bwMode="auto">
          <a:xfrm>
            <a:off x="228600" y="4572000"/>
            <a:ext cx="8610600" cy="18288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 стр. 78 показывают «движение» больных новорожденных. Это относится к новорожденным, родившимися больными или заболевшими в акушерских стационарах. Если перевод пациента не проводился и случай считается законченным в акушерском стационаре, то пациент показывается как выписанный (или умерший). Если новорожденный переводится, то показывается выписанным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(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переводом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) </a:t>
            </a:r>
            <a:r>
              <a:rPr lang="ru-RU" altLang="ru-RU" sz="1600" b="1" dirty="0">
                <a:latin typeface="Times New Roman" panose="02020603050405020304" pitchFamily="18" charset="0"/>
              </a:rPr>
              <a:t>в иную медицинскую организацию для долечивания. </a:t>
            </a:r>
          </a:p>
        </p:txBody>
      </p:sp>
      <p:sp>
        <p:nvSpPr>
          <p:cNvPr id="29758" name="Rectangle 351"/>
          <p:cNvSpPr>
            <a:spLocks noChangeArrowheads="1"/>
          </p:cNvSpPr>
          <p:nvPr/>
        </p:nvSpPr>
        <p:spPr bwMode="auto">
          <a:xfrm>
            <a:off x="3200400" y="1700808"/>
            <a:ext cx="5791200" cy="50899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Профили прочих коек, показанные в строках 76 и 77, должны быть расшифрованы</a:t>
            </a:r>
          </a:p>
        </p:txBody>
      </p:sp>
      <p:sp>
        <p:nvSpPr>
          <p:cNvPr id="29759" name="Rectangle 352"/>
          <p:cNvSpPr>
            <a:spLocks noChangeArrowheads="1"/>
          </p:cNvSpPr>
          <p:nvPr/>
        </p:nvSpPr>
        <p:spPr bwMode="auto">
          <a:xfrm>
            <a:off x="3200400" y="2514600"/>
            <a:ext cx="5791200" cy="10668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Платные койки включают в таблицу 3100 по строкам, соответствующим их профилям. Кроме того, сумму всех платных коек показывают в дополнительной стр. 79</a:t>
            </a:r>
          </a:p>
        </p:txBody>
      </p:sp>
      <p:sp>
        <p:nvSpPr>
          <p:cNvPr id="29760" name="Rectangle 351"/>
          <p:cNvSpPr>
            <a:spLocks noChangeArrowheads="1"/>
          </p:cNvSpPr>
          <p:nvPr/>
        </p:nvSpPr>
        <p:spPr bwMode="auto">
          <a:xfrm>
            <a:off x="4267200" y="3886200"/>
            <a:ext cx="3886200" cy="3810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По стр. 78 графы 3-5 не заполняют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60432" y="6597352"/>
            <a:ext cx="454968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04800" y="1524000"/>
            <a:ext cx="84978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Необходимо обратить внимание на показатель деятельности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стационара:                </a:t>
            </a:r>
            <a:r>
              <a:rPr lang="ru-RU" altLang="ru-RU" sz="1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Работа койки</a:t>
            </a:r>
          </a:p>
          <a:p>
            <a:pPr algn="just"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Данный показатель  не должен превышать рекомендованный по ТПГГ (330 дней) в целом по субъекту РФ и, соответственно, рекомендованные по профилям коек. </a:t>
            </a:r>
          </a:p>
          <a:p>
            <a:pPr algn="just"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Предоставить пояснительные записки (за подписью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руководителя органа исполнительной власти субъекта Российской Федерации)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при работе койки в целом по субъекту по профилю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более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350 дней и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менее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280 дней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60432" y="6597352"/>
            <a:ext cx="454968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381000" y="1752600"/>
            <a:ext cx="830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</a:rPr>
              <a:t>   РАЗДЕЛ </a:t>
            </a:r>
            <a:r>
              <a:rPr lang="en-US" altLang="ru-RU" sz="2800" b="1" dirty="0">
                <a:latin typeface="Times New Roman" panose="02020603050405020304" pitchFamily="18" charset="0"/>
              </a:rPr>
              <a:t>V</a:t>
            </a:r>
            <a:r>
              <a:rPr lang="ru-RU" altLang="ru-RU" sz="2800" b="1" dirty="0">
                <a:latin typeface="Times New Roman" panose="02020603050405020304" pitchFamily="18" charset="0"/>
              </a:rPr>
              <a:t>. РАБОТА</a:t>
            </a:r>
            <a:r>
              <a:rPr lang="en-US" altLang="ru-RU" sz="2800" b="1" dirty="0">
                <a:latin typeface="Times New Roman" panose="02020603050405020304" pitchFamily="18" charset="0"/>
              </a:rPr>
              <a:t/>
            </a:r>
            <a:br>
              <a:rPr lang="en-US" altLang="ru-RU" sz="2800" b="1" dirty="0">
                <a:latin typeface="Times New Roman" panose="02020603050405020304" pitchFamily="18" charset="0"/>
              </a:rPr>
            </a:br>
            <a:r>
              <a:rPr lang="en-US" altLang="ru-RU" sz="2800" b="1" dirty="0">
                <a:latin typeface="Times New Roman" panose="02020603050405020304" pitchFamily="18" charset="0"/>
              </a:rPr>
              <a:t>                      </a:t>
            </a:r>
            <a:r>
              <a:rPr lang="ru-RU" altLang="ru-RU" sz="2800" b="1" dirty="0">
                <a:latin typeface="Times New Roman" panose="02020603050405020304" pitchFamily="18" charset="0"/>
              </a:rPr>
              <a:t> ЛЕЧЕБНО-ВСПОМОГАТЕЛЬНЫХ</a:t>
            </a:r>
            <a:r>
              <a:rPr lang="en-US" altLang="ru-RU" sz="2800" b="1" dirty="0">
                <a:latin typeface="Times New Roman" panose="02020603050405020304" pitchFamily="18" charset="0"/>
              </a:rPr>
              <a:t/>
            </a:r>
            <a:br>
              <a:rPr lang="en-US" altLang="ru-RU" sz="2800" b="1" dirty="0">
                <a:latin typeface="Times New Roman" panose="02020603050405020304" pitchFamily="18" charset="0"/>
              </a:rPr>
            </a:br>
            <a:r>
              <a:rPr lang="en-US" altLang="ru-RU" sz="2800" b="1" dirty="0">
                <a:latin typeface="Times New Roman" panose="02020603050405020304" pitchFamily="18" charset="0"/>
              </a:rPr>
              <a:t>                      </a:t>
            </a:r>
            <a:r>
              <a:rPr lang="ru-RU" altLang="ru-RU" sz="2800" b="1" dirty="0">
                <a:latin typeface="Times New Roman" panose="02020603050405020304" pitchFamily="18" charset="0"/>
              </a:rPr>
              <a:t> ОТДЕЛЕНИЙ (КАБИНЕТОВ)</a:t>
            </a:r>
            <a:r>
              <a:rPr lang="en-US" altLang="ru-RU" sz="2800" b="1" dirty="0">
                <a:latin typeface="Times New Roman" panose="02020603050405020304" pitchFamily="18" charset="0"/>
              </a:rPr>
              <a:t/>
            </a:r>
            <a:br>
              <a:rPr lang="en-US" altLang="ru-RU" sz="2800" b="1" dirty="0">
                <a:latin typeface="Times New Roman" panose="02020603050405020304" pitchFamily="18" charset="0"/>
              </a:rPr>
            </a:br>
            <a:endParaRPr lang="ru-RU" altLang="ru-RU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14400"/>
            <a:ext cx="20574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4601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2" name="Rectangle 605"/>
          <p:cNvSpPr>
            <a:spLocks noChangeArrowheads="1"/>
          </p:cNvSpPr>
          <p:nvPr/>
        </p:nvSpPr>
        <p:spPr bwMode="auto">
          <a:xfrm>
            <a:off x="228600" y="381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2. Деятельность физиотерапевтического отделения (кабинета)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graphicFrame>
        <p:nvGraphicFramePr>
          <p:cNvPr id="5535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49158"/>
              </p:ext>
            </p:extLst>
          </p:nvPr>
        </p:nvGraphicFramePr>
        <p:xfrm>
          <a:off x="228600" y="1295400"/>
          <a:ext cx="8610600" cy="3352408"/>
        </p:xfrm>
        <a:graphic>
          <a:graphicData uri="http://schemas.openxmlformats.org/drawingml/2006/table">
            <a:tbl>
              <a:tblPr/>
              <a:tblGrid>
                <a:gridCol w="39862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7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50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25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542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5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условиях дневного стационара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лиц, закончивших лечение, -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5803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34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</a:t>
                      </a:r>
                      <a:r>
                        <a:rPr lang="ru-RU" sz="10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общего числа лиц, закончивших лечение (стр. 1):  инвалидов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детей-инвалидов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94497206"/>
                  </a:ext>
                </a:extLst>
              </a:tr>
              <a:tr h="4226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отпущенных процедур -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2557">
                <a:tc>
                  <a:txBody>
                    <a:bodyPr/>
                    <a:lstStyle/>
                    <a:p>
                      <a:pPr marL="18034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них (из стр. 2):  инвалидам 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2557">
                <a:tc>
                  <a:txBody>
                    <a:bodyPr/>
                    <a:lstStyle/>
                    <a:p>
                      <a:pPr marL="18034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            детям-инвалидам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54461892"/>
                  </a:ext>
                </a:extLst>
              </a:tr>
            </a:tbl>
          </a:graphicData>
        </a:graphic>
      </p:graphicFrame>
      <p:sp>
        <p:nvSpPr>
          <p:cNvPr id="32821" name="Rectangle 453"/>
          <p:cNvSpPr txBox="1">
            <a:spLocks noChangeArrowheads="1"/>
          </p:cNvSpPr>
          <p:nvPr/>
        </p:nvSpPr>
        <p:spPr bwMode="auto">
          <a:xfrm>
            <a:off x="5105400" y="2996619"/>
            <a:ext cx="3657600" cy="12954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1.2 из строки 1.1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2.2 из строки 2.1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1895128" cy="381000"/>
          </a:xfrm>
        </p:spPr>
        <p:txBody>
          <a:bodyPr/>
          <a:lstStyle/>
          <a:p>
            <a:pPr marL="838200" indent="-838200"/>
            <a:r>
              <a:rPr lang="ru-RU" altLang="ru-RU" sz="2000" b="1" dirty="0" smtClean="0">
                <a:latin typeface="Times New Roman" panose="02020603050405020304" pitchFamily="18" charset="0"/>
              </a:rPr>
              <a:t>Таблица 4701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6" name="Rectangle 605"/>
          <p:cNvSpPr>
            <a:spLocks noChangeArrowheads="1"/>
          </p:cNvSpPr>
          <p:nvPr/>
        </p:nvSpPr>
        <p:spPr bwMode="auto">
          <a:xfrm>
            <a:off x="228600" y="381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3. Деятельность кабинета ЛФК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26913365"/>
              </p:ext>
            </p:extLst>
          </p:nvPr>
        </p:nvGraphicFramePr>
        <p:xfrm>
          <a:off x="304800" y="1447800"/>
          <a:ext cx="8458200" cy="2814586"/>
        </p:xfrm>
        <a:graphic>
          <a:graphicData uri="http://schemas.openxmlformats.org/drawingml/2006/table">
            <a:tbl>
              <a:tblPr/>
              <a:tblGrid>
                <a:gridCol w="4051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32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80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99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33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из них: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6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строки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подразделениях,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оказывающих медицинскую помощь в амбулаторных условиях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в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условиях дневного стационара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/>
                        </a:rPr>
                        <a:t>Число лиц, закончивших лечение - всего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387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34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</a:t>
                      </a:r>
                      <a:r>
                        <a:rPr lang="ru-RU" sz="10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общего числа лиц, закончивших лечение (стр. 1):  инвалидов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387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детей-инвалидов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3147900"/>
                  </a:ext>
                </a:extLst>
              </a:tr>
              <a:tr h="213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/>
                        </a:rPr>
                        <a:t>Число отпущеных процедур - всего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6694">
                <a:tc>
                  <a:txBody>
                    <a:bodyPr/>
                    <a:lstStyle/>
                    <a:p>
                      <a:pPr marL="18034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них (из стр. 2):  инвалидам 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            детям-инвалидам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1954331"/>
                  </a:ext>
                </a:extLst>
              </a:tr>
            </a:tbl>
          </a:graphicData>
        </a:graphic>
      </p:graphicFrame>
      <p:sp>
        <p:nvSpPr>
          <p:cNvPr id="33845" name="Rectangle 453"/>
          <p:cNvSpPr txBox="1">
            <a:spLocks noChangeArrowheads="1"/>
          </p:cNvSpPr>
          <p:nvPr/>
        </p:nvSpPr>
        <p:spPr bwMode="auto">
          <a:xfrm>
            <a:off x="5148064" y="2964723"/>
            <a:ext cx="3657600" cy="12954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1.2 из строки 1.1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2.2 из строки 2.1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38100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latin typeface="Times New Roman" pitchFamily="18" charset="0"/>
              </a:rPr>
              <a:t>1. Общие сведения</a:t>
            </a:r>
          </a:p>
        </p:txBody>
      </p:sp>
      <p:graphicFrame>
        <p:nvGraphicFramePr>
          <p:cNvPr id="168967" name="Group 7"/>
          <p:cNvGraphicFramePr>
            <a:graphicFrameLocks noGrp="1"/>
          </p:cNvGraphicFramePr>
          <p:nvPr>
            <p:ph type="tbl" idx="1"/>
          </p:nvPr>
        </p:nvGraphicFramePr>
        <p:xfrm>
          <a:off x="457200" y="1295400"/>
          <a:ext cx="8153400" cy="2544765"/>
        </p:xfrm>
        <a:graphic>
          <a:graphicData uri="http://schemas.openxmlformats.org/drawingml/2006/table">
            <a:tbl>
              <a:tblPr/>
              <a:tblGrid>
                <a:gridCol w="5208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4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404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                  (нет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да - 1)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36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Подчиненность:  муниципальная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36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субъекту Российской Федерации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36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федеральная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926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организация расположена в сельской местности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01" name="Rectangle 3"/>
          <p:cNvSpPr>
            <a:spLocks noChangeArrowheads="1"/>
          </p:cNvSpPr>
          <p:nvPr/>
        </p:nvSpPr>
        <p:spPr bwMode="auto">
          <a:xfrm>
            <a:off x="2027238" y="2192338"/>
            <a:ext cx="3403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7202" name="Rectangle 4"/>
          <p:cNvSpPr>
            <a:spLocks noChangeArrowheads="1"/>
          </p:cNvSpPr>
          <p:nvPr/>
        </p:nvSpPr>
        <p:spPr bwMode="auto">
          <a:xfrm>
            <a:off x="457200" y="9144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Таблица 1000</a:t>
            </a:r>
          </a:p>
        </p:txBody>
      </p:sp>
      <p:sp>
        <p:nvSpPr>
          <p:cNvPr id="7206" name="Rectangle 214"/>
          <p:cNvSpPr>
            <a:spLocks noChangeArrowheads="1"/>
          </p:cNvSpPr>
          <p:nvPr/>
        </p:nvSpPr>
        <p:spPr bwMode="auto">
          <a:xfrm>
            <a:off x="6629400" y="2286000"/>
            <a:ext cx="2286000" cy="11430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Всего медицинских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организаций 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субъекте равно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сумме строк 1+2+3</a:t>
            </a:r>
          </a:p>
        </p:txBody>
      </p:sp>
      <p:sp>
        <p:nvSpPr>
          <p:cNvPr id="3" name="AutoShape 2" descr="blob:https://web.whatsapp.com/de9c4734-9510-4421-9157-6441d1f630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de9c4734-9510-4421-9157-6441d1f6300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de9c4734-9510-4421-9157-6441d1f63002"/>
          <p:cNvSpPr>
            <a:spLocks noChangeAspect="1" noChangeArrowheads="1"/>
          </p:cNvSpPr>
          <p:nvPr/>
        </p:nvSpPr>
        <p:spPr bwMode="auto">
          <a:xfrm>
            <a:off x="-1260648" y="160337"/>
            <a:ext cx="202582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1895128" cy="381000"/>
          </a:xfrm>
        </p:spPr>
        <p:txBody>
          <a:bodyPr/>
          <a:lstStyle/>
          <a:p>
            <a:pPr marL="838200" indent="-838200"/>
            <a:r>
              <a:rPr lang="ru-RU" altLang="ru-RU" sz="2000" b="1" dirty="0" smtClean="0">
                <a:latin typeface="Times New Roman" panose="02020603050405020304" pitchFamily="18" charset="0"/>
              </a:rPr>
              <a:t>Таблица 4</a:t>
            </a:r>
            <a:r>
              <a:rPr lang="en-US" altLang="ru-RU" sz="2000" b="1" dirty="0" smtClean="0">
                <a:latin typeface="Times New Roman" panose="02020603050405020304" pitchFamily="18" charset="0"/>
              </a:rPr>
              <a:t>8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01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6" name="Rectangle 605"/>
          <p:cNvSpPr>
            <a:spLocks noChangeArrowheads="1"/>
          </p:cNvSpPr>
          <p:nvPr/>
        </p:nvSpPr>
        <p:spPr bwMode="auto">
          <a:xfrm>
            <a:off x="228600" y="381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4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. </a:t>
            </a:r>
            <a:r>
              <a:rPr lang="ru-RU" altLang="ru-RU" sz="2000" b="1" dirty="0">
                <a:latin typeface="Times New Roman" panose="02020603050405020304" pitchFamily="18" charset="0"/>
              </a:rPr>
              <a:t>Деятельность кабинета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рефлексотерапии</a:t>
            </a:r>
            <a:endParaRPr lang="ru-RU" altLang="ru-RU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28919084"/>
              </p:ext>
            </p:extLst>
          </p:nvPr>
        </p:nvGraphicFramePr>
        <p:xfrm>
          <a:off x="228600" y="1447801"/>
          <a:ext cx="8534400" cy="2615122"/>
        </p:xfrm>
        <a:graphic>
          <a:graphicData uri="http://schemas.openxmlformats.org/drawingml/2006/table">
            <a:tbl>
              <a:tblPr/>
              <a:tblGrid>
                <a:gridCol w="4199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5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19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44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10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391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из них: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7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строки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подразделениях,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оказывающих медицинскую помощь в амбулаторных условиях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в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условиях дневного стационара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9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Число лиц, закончивших лечение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– всего, чел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34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</a:t>
                      </a:r>
                      <a:r>
                        <a:rPr lang="ru-RU" sz="10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общего числа лиц, закончивших лечение (стр. 1):  инвалидов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7679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детей-инвалидов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9558521"/>
                  </a:ext>
                </a:extLst>
              </a:tr>
              <a:tr h="12927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Число отпущенных процедур – всего, </a:t>
                      </a:r>
                      <a:r>
                        <a:rPr lang="ru-RU" sz="1400" b="0" i="0" u="none" strike="noStrike" dirty="0" err="1" smtClean="0">
                          <a:latin typeface="Times New Roman"/>
                        </a:rPr>
                        <a:t>ед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9277">
                <a:tc>
                  <a:txBody>
                    <a:bodyPr/>
                    <a:lstStyle/>
                    <a:p>
                      <a:pPr marL="18034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них (из стр. 2):  инвалидам 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451543"/>
                  </a:ext>
                </a:extLst>
              </a:tr>
              <a:tr h="129278">
                <a:tc>
                  <a:txBody>
                    <a:bodyPr/>
                    <a:lstStyle/>
                    <a:p>
                      <a:pPr marL="18034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            детям-инвалидам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0869632"/>
                  </a:ext>
                </a:extLst>
              </a:tr>
            </a:tbl>
          </a:graphicData>
        </a:graphic>
      </p:graphicFrame>
      <p:sp>
        <p:nvSpPr>
          <p:cNvPr id="33845" name="Rectangle 453"/>
          <p:cNvSpPr txBox="1">
            <a:spLocks noChangeArrowheads="1"/>
          </p:cNvSpPr>
          <p:nvPr/>
        </p:nvSpPr>
        <p:spPr bwMode="auto">
          <a:xfrm>
            <a:off x="5292080" y="2767523"/>
            <a:ext cx="3657600" cy="12954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1.2 из строки 1.1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2.2 из строки 2.1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63246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4804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0" name="Rectangle 605"/>
          <p:cNvSpPr>
            <a:spLocks noChangeArrowheads="1"/>
          </p:cNvSpPr>
          <p:nvPr/>
        </p:nvSpPr>
        <p:spPr bwMode="auto">
          <a:xfrm>
            <a:off x="228600" y="381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7. Логопедическая помощь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graphicFrame>
        <p:nvGraphicFramePr>
          <p:cNvPr id="618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05429"/>
              </p:ext>
            </p:extLst>
          </p:nvPr>
        </p:nvGraphicFramePr>
        <p:xfrm>
          <a:off x="381000" y="1371600"/>
          <a:ext cx="8305800" cy="170710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340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лиц, закончивших занятия с логопедом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до 14 лет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15-17 лет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2225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инвалидов </a:t>
                      </a:r>
                      <a:endParaRPr lang="ru-RU" sz="14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0582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детей-инвалидов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1451749"/>
                  </a:ext>
                </a:extLst>
              </a:tr>
            </a:tbl>
          </a:graphicData>
        </a:graphic>
      </p:graphicFrame>
      <p:sp>
        <p:nvSpPr>
          <p:cNvPr id="34852" name="Rectangle 453"/>
          <p:cNvSpPr>
            <a:spLocks noChangeArrowheads="1"/>
          </p:cNvSpPr>
          <p:nvPr/>
        </p:nvSpPr>
        <p:spPr bwMode="auto">
          <a:xfrm>
            <a:off x="304800" y="4267200"/>
            <a:ext cx="8686800" cy="12192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Таблица заполняется на основании сведений, указанных в медицинской карте пациента, получающего медицинскую помощь в амбулаторных условиях (ф. 025/у) и истории развития ребенка (ф. 112/у)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Сведения заполняются по всем пациентам, закончившим занятия с логопедом.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34853" name="Rectangle 453"/>
          <p:cNvSpPr txBox="1">
            <a:spLocks noChangeArrowheads="1"/>
          </p:cNvSpPr>
          <p:nvPr/>
        </p:nvSpPr>
        <p:spPr bwMode="auto">
          <a:xfrm>
            <a:off x="5292080" y="5562600"/>
            <a:ext cx="3276600" cy="12954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 может быть больше суммы строк 2+3 за счет пациентов в возрасте 18 лет и старше, закончивших занятия с логопедом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219200"/>
            <a:ext cx="19812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4805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4" name="Rectangle 605"/>
          <p:cNvSpPr>
            <a:spLocks noChangeArrowheads="1"/>
          </p:cNvSpPr>
          <p:nvPr/>
        </p:nvSpPr>
        <p:spPr bwMode="auto">
          <a:xfrm>
            <a:off x="228600" y="6096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8. Деятельность отделения гемосорбции и гравитационной хирургии крови</a:t>
            </a:r>
          </a:p>
        </p:txBody>
      </p:sp>
      <p:graphicFrame>
        <p:nvGraphicFramePr>
          <p:cNvPr id="56669" name="Group 349"/>
          <p:cNvGraphicFramePr>
            <a:graphicFrameLocks noGrp="1"/>
          </p:cNvGraphicFramePr>
          <p:nvPr/>
        </p:nvGraphicFramePr>
        <p:xfrm>
          <a:off x="381000" y="1752600"/>
          <a:ext cx="8534400" cy="3687800"/>
        </p:xfrm>
        <a:graphic>
          <a:graphicData uri="http://schemas.openxmlformats.org/drawingml/2006/table">
            <a:tbl>
              <a:tblPr/>
              <a:tblGrid>
                <a:gridCol w="3495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3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04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7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4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условиях дневного стационара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мест в отделении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процедур - всего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 гемосорбций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плазмаферезов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лазерного облучения крови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ультразвукового облучения крови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гемоозонотерапии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крови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909" name="Rectangle 453"/>
          <p:cNvSpPr txBox="1">
            <a:spLocks noChangeArrowheads="1"/>
          </p:cNvSpPr>
          <p:nvPr/>
        </p:nvSpPr>
        <p:spPr bwMode="auto">
          <a:xfrm>
            <a:off x="4876800" y="3429000"/>
            <a:ext cx="3657600" cy="8382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 может быть больше суммы строк с 3 по 7 на прочие процедуры, которые необходимо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расшифровать</a:t>
            </a:r>
            <a:endParaRPr lang="ru-RU" altLang="ru-RU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910" name="Rectangle 453"/>
          <p:cNvSpPr txBox="1">
            <a:spLocks noChangeArrowheads="1"/>
          </p:cNvSpPr>
          <p:nvPr/>
        </p:nvSpPr>
        <p:spPr bwMode="auto">
          <a:xfrm>
            <a:off x="4876800" y="4495800"/>
            <a:ext cx="3657600" cy="9906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3 может быть больше суммы граф 4 + 5 за счет процедур, выполненных в стационарных условиях 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60432" y="6525344"/>
            <a:ext cx="454968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17526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4809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8" name="Rectangle 605"/>
          <p:cNvSpPr>
            <a:spLocks noChangeArrowheads="1"/>
          </p:cNvSpPr>
          <p:nvPr/>
        </p:nvSpPr>
        <p:spPr bwMode="auto">
          <a:xfrm>
            <a:off x="228600" y="3810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10. Деятельность отделения (кабинета) медицинской профилактики</a:t>
            </a:r>
            <a:endParaRPr lang="ru-RU" altLang="ru-RU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24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65917"/>
              </p:ext>
            </p:extLst>
          </p:nvPr>
        </p:nvGraphicFramePr>
        <p:xfrm>
          <a:off x="114300" y="1447800"/>
          <a:ext cx="8839200" cy="3566707"/>
        </p:xfrm>
        <a:graphic>
          <a:graphicData uri="http://schemas.openxmlformats.org/drawingml/2006/table">
            <a:tbl>
              <a:tblPr/>
              <a:tblGrid>
                <a:gridCol w="716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3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показателей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строки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лиц, обученных основам здорового образа жизни -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8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медицинских работников, обученных методике профилактики заболеваний и укрепления здоровья –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пациентов обученных в “школах” –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числе: школе для беременных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школе для пациентов с сердечной недостаточностью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школе для пациентов на хроническом диализе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3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…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прочих школах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71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проведенных массовых мероприятий -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3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лиц, участвующих в мероприятиях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школ для родителей, дети которых больны хроническими заболеваниями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71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для родителей детей в возрасте 0-2 года включительно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2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детей, родители (законные представители) которых прошли обучение в «школах»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6244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возрасте 0-2 года включительно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38101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1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381000" y="1905000"/>
            <a:ext cx="830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   РАЗДЕЛ </a:t>
            </a:r>
            <a:r>
              <a:rPr lang="en-US" altLang="ru-RU" sz="2800" b="1">
                <a:latin typeface="Times New Roman" panose="02020603050405020304" pitchFamily="18" charset="0"/>
              </a:rPr>
              <a:t>VI</a:t>
            </a:r>
            <a:r>
              <a:rPr lang="ru-RU" altLang="ru-RU" sz="2800" b="1">
                <a:latin typeface="Times New Roman" panose="02020603050405020304" pitchFamily="18" charset="0"/>
              </a:rPr>
              <a:t>. РАБОТА</a:t>
            </a:r>
            <a:r>
              <a:rPr lang="en-US" altLang="ru-RU" sz="2800" b="1">
                <a:latin typeface="Times New Roman" panose="02020603050405020304" pitchFamily="18" charset="0"/>
              </a:rPr>
              <a:t/>
            </a:r>
            <a:br>
              <a:rPr lang="en-US" altLang="ru-RU" sz="2800" b="1">
                <a:latin typeface="Times New Roman" panose="02020603050405020304" pitchFamily="18" charset="0"/>
              </a:rPr>
            </a:br>
            <a:r>
              <a:rPr lang="en-US" altLang="ru-RU" sz="2800" b="1">
                <a:latin typeface="Times New Roman" panose="02020603050405020304" pitchFamily="18" charset="0"/>
              </a:rPr>
              <a:t>                      </a:t>
            </a:r>
            <a:r>
              <a:rPr lang="ru-RU" altLang="ru-RU" sz="2800" b="1">
                <a:latin typeface="Times New Roman" panose="02020603050405020304" pitchFamily="18" charset="0"/>
              </a:rPr>
              <a:t> ДИАГНОСТИЧЕСКИХ</a:t>
            </a:r>
            <a:r>
              <a:rPr lang="en-US" altLang="ru-RU" sz="2800" b="1">
                <a:latin typeface="Times New Roman" panose="02020603050405020304" pitchFamily="18" charset="0"/>
              </a:rPr>
              <a:t/>
            </a:r>
            <a:br>
              <a:rPr lang="en-US" altLang="ru-RU" sz="2800" b="1">
                <a:latin typeface="Times New Roman" panose="02020603050405020304" pitchFamily="18" charset="0"/>
              </a:rPr>
            </a:br>
            <a:r>
              <a:rPr lang="en-US" altLang="ru-RU" sz="2800" b="1">
                <a:latin typeface="Times New Roman" panose="02020603050405020304" pitchFamily="18" charset="0"/>
              </a:rPr>
              <a:t>                      </a:t>
            </a:r>
            <a:r>
              <a:rPr lang="ru-RU" altLang="ru-RU" sz="2800" b="1">
                <a:latin typeface="Times New Roman" panose="02020603050405020304" pitchFamily="18" charset="0"/>
              </a:rPr>
              <a:t> ОТДЕЛЕНИЙ (КАБИНЕТОВ)</a:t>
            </a:r>
            <a:r>
              <a:rPr lang="en-US" altLang="ru-RU" sz="2800" b="1">
                <a:latin typeface="Times New Roman" panose="02020603050405020304" pitchFamily="18" charset="0"/>
              </a:rPr>
              <a:t/>
            </a:r>
            <a:br>
              <a:rPr lang="en-US" altLang="ru-RU" sz="2800" b="1">
                <a:latin typeface="Times New Roman" panose="02020603050405020304" pitchFamily="18" charset="0"/>
              </a:rPr>
            </a:br>
            <a:endParaRPr lang="ru-RU" altLang="ru-RU" sz="2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9600"/>
            <a:ext cx="17526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5117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6" name="Rectangle 605"/>
          <p:cNvSpPr>
            <a:spLocks noChangeArrowheads="1"/>
          </p:cNvSpPr>
          <p:nvPr/>
        </p:nvSpPr>
        <p:spPr bwMode="auto">
          <a:xfrm>
            <a:off x="228600" y="762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6. Аппараты и оборудование для лучевой  диагностики</a:t>
            </a:r>
          </a:p>
        </p:txBody>
      </p:sp>
      <p:graphicFrame>
        <p:nvGraphicFramePr>
          <p:cNvPr id="57967" name="Group 6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248018"/>
              </p:ext>
            </p:extLst>
          </p:nvPr>
        </p:nvGraphicFramePr>
        <p:xfrm>
          <a:off x="228600" y="457203"/>
          <a:ext cx="8915399" cy="6187668"/>
        </p:xfrm>
        <a:graphic>
          <a:graphicData uri="http://schemas.openxmlformats.org/drawingml/2006/table">
            <a:tbl>
              <a:tblPr/>
              <a:tblGrid>
                <a:gridCol w="3551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75655">
                  <a:extLst>
                    <a:ext uri="{9D8B030D-6E8A-4147-A177-3AD203B41FA5}">
                      <a16:colId xmlns="" xmlns:a16="http://schemas.microsoft.com/office/drawing/2014/main" val="3875694807"/>
                    </a:ext>
                  </a:extLst>
                </a:gridCol>
              </a:tblGrid>
              <a:tr h="24987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 всего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эксплуатации свыше 10 лет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подразделениях, оказывающих медицинскую помощь в амбулаторных условиях (из гр.6)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1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Телеуправляемые поворотные столы-штативы с функцией рентгеноскопии</a:t>
                      </a:r>
                      <a:endParaRPr lang="ru-RU" sz="11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Рентгенодиагностические комплексы на 3 рабочих места включая поворотные столы-штативы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7466787"/>
                  </a:ext>
                </a:extLst>
              </a:tr>
              <a:tr h="2359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Рентгенодиагностические комплексы на 2 рабочих места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9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них: цифровые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59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Рентгенодиагностические комплексы на 1 рабочее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5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них: цифровые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21608586"/>
                  </a:ext>
                </a:extLst>
              </a:tr>
              <a:tr h="277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Цифровые аппараты для исследований органов грудной клетки (цифровые флюорографы)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на шасси автомобилей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Пленочные флюорографы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на шасси автомобилей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Палатные аппараты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Передвижные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рентгенотелевизионные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установки типа С-дуга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Рентгенурологические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аппараты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Маммографические аппараты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4958138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цифровые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4281572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с функцией томосинтеза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9137409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Дентальные аппараты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8941166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spc="-3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прицельные (радиовизиографы)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870263"/>
                  </a:ext>
                </a:extLst>
              </a:tr>
              <a:tr h="19435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spc="-3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из них: цифровые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11.1.1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2357689"/>
                  </a:ext>
                </a:extLst>
              </a:tr>
            </a:tbl>
          </a:graphicData>
        </a:graphic>
      </p:graphicFrame>
      <p:sp>
        <p:nvSpPr>
          <p:cNvPr id="39019" name="Rectangle 453"/>
          <p:cNvSpPr txBox="1">
            <a:spLocks noChangeArrowheads="1"/>
          </p:cNvSpPr>
          <p:nvPr/>
        </p:nvSpPr>
        <p:spPr bwMode="auto">
          <a:xfrm>
            <a:off x="4382547" y="2938070"/>
            <a:ext cx="4724400" cy="3810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Графа 3 должна быть больше любой из граф 4, 5,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6, 7</a:t>
            </a:r>
            <a:endParaRPr lang="ru-RU" alt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39021" name="Rectangle 453"/>
          <p:cNvSpPr txBox="1">
            <a:spLocks noChangeArrowheads="1"/>
          </p:cNvSpPr>
          <p:nvPr/>
        </p:nvSpPr>
        <p:spPr bwMode="auto">
          <a:xfrm>
            <a:off x="4382581" y="5229200"/>
            <a:ext cx="47244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10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&gt;</a:t>
            </a:r>
            <a:r>
              <a:rPr lang="ru-RU" altLang="ru-RU" sz="1400" b="1" dirty="0">
                <a:latin typeface="Times New Roman" panose="02020603050405020304" pitchFamily="18" charset="0"/>
              </a:rPr>
              <a:t>=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 строки 10.2</a:t>
            </a:r>
            <a:endParaRPr lang="ru-RU" alt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>
            <a:off x="4419600" y="3555405"/>
            <a:ext cx="47244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4 </a:t>
            </a:r>
            <a:r>
              <a:rPr lang="ru-RU" altLang="ru-RU" sz="1400" b="1" dirty="0">
                <a:latin typeface="Times New Roman" panose="02020603050405020304" pitchFamily="18" charset="0"/>
              </a:rPr>
              <a:t>должна быть больше строки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4.1</a:t>
            </a:r>
            <a:endParaRPr lang="ru-RU" alt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453"/>
          <p:cNvSpPr txBox="1">
            <a:spLocks noChangeArrowheads="1"/>
          </p:cNvSpPr>
          <p:nvPr/>
        </p:nvSpPr>
        <p:spPr bwMode="auto">
          <a:xfrm>
            <a:off x="4382581" y="5964723"/>
            <a:ext cx="4653915" cy="34459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11= </a:t>
            </a:r>
            <a:r>
              <a:rPr lang="ru-RU" altLang="ru-RU" sz="1400" b="1" dirty="0">
                <a:latin typeface="Times New Roman" panose="02020603050405020304" pitchFamily="18" charset="0"/>
              </a:rPr>
              <a:t>строкам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11.1+11.2+11.3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пояснить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17526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5117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0" name="Rectangle 605"/>
          <p:cNvSpPr>
            <a:spLocks noChangeArrowheads="1"/>
          </p:cNvSpPr>
          <p:nvPr/>
        </p:nvSpPr>
        <p:spPr bwMode="auto">
          <a:xfrm>
            <a:off x="228600" y="3810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6. Аппараты и оборудование для лучевой  диагностики</a:t>
            </a:r>
          </a:p>
        </p:txBody>
      </p:sp>
      <p:graphicFrame>
        <p:nvGraphicFramePr>
          <p:cNvPr id="57967" name="Group 6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88370"/>
              </p:ext>
            </p:extLst>
          </p:nvPr>
        </p:nvGraphicFramePr>
        <p:xfrm>
          <a:off x="228600" y="838207"/>
          <a:ext cx="8686802" cy="5270627"/>
        </p:xfrm>
        <a:graphic>
          <a:graphicData uri="http://schemas.openxmlformats.org/drawingml/2006/table">
            <a:tbl>
              <a:tblPr/>
              <a:tblGrid>
                <a:gridCol w="3119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8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5050">
                  <a:extLst>
                    <a:ext uri="{9D8B030D-6E8A-4147-A177-3AD203B41FA5}">
                      <a16:colId xmlns="" xmlns:a16="http://schemas.microsoft.com/office/drawing/2014/main" val="1658811612"/>
                    </a:ext>
                  </a:extLst>
                </a:gridCol>
              </a:tblGrid>
              <a:tr h="26428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 всего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0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эксплуатации свыше 10 лет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подразделениях, оказывающих медицинскую помощь в амбулаторных условиях (из гр.6)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панорамные томографы (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ортопантомографы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из них: цифровые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2949560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дентальные томографы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2723651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Ангиографические аппараты стационарные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Компьютерные томографы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пошаговые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спиральные односрезовые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спиральные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многосрезовые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в т. ч.: менее 16 срезов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16 срезов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13.3.2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32-40 срезов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13.3.3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64 среза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13.3.4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1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128 и более срезов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13.3.5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43532405"/>
                  </a:ext>
                </a:extLst>
              </a:tr>
              <a:tr h="205557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передвижные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4862352"/>
                  </a:ext>
                </a:extLst>
              </a:tr>
              <a:tr h="205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Остеоденситометры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рентгеновские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3177266"/>
                  </a:ext>
                </a:extLst>
              </a:tr>
            </a:tbl>
          </a:graphicData>
        </a:graphic>
      </p:graphicFrame>
      <p:sp>
        <p:nvSpPr>
          <p:cNvPr id="7" name="Rectangle 453"/>
          <p:cNvSpPr txBox="1">
            <a:spLocks noChangeArrowheads="1"/>
          </p:cNvSpPr>
          <p:nvPr/>
        </p:nvSpPr>
        <p:spPr bwMode="auto">
          <a:xfrm>
            <a:off x="3943574" y="3717032"/>
            <a:ext cx="4653915" cy="34459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13= </a:t>
            </a:r>
            <a:r>
              <a:rPr lang="ru-RU" altLang="ru-RU" sz="1400" b="1" dirty="0">
                <a:latin typeface="Times New Roman" panose="02020603050405020304" pitchFamily="18" charset="0"/>
              </a:rPr>
              <a:t>строкам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11.1+11.2+11.3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пояснить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3995936" y="4344590"/>
            <a:ext cx="4653915" cy="59657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13.3= </a:t>
            </a:r>
            <a:r>
              <a:rPr lang="ru-RU" altLang="ru-RU" sz="1400" b="1" dirty="0">
                <a:latin typeface="Times New Roman" panose="02020603050405020304" pitchFamily="18" charset="0"/>
              </a:rPr>
              <a:t>строкам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13.3.1+13.3.2+13.3.3+13.3.4+13.3.5 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пояснить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17526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5117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0" name="Rectangle 605"/>
          <p:cNvSpPr>
            <a:spLocks noChangeArrowheads="1"/>
          </p:cNvSpPr>
          <p:nvPr/>
        </p:nvSpPr>
        <p:spPr bwMode="auto">
          <a:xfrm>
            <a:off x="228600" y="3810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6. Аппараты и оборудование для лучевой  диагностики</a:t>
            </a:r>
          </a:p>
        </p:txBody>
      </p:sp>
      <p:graphicFrame>
        <p:nvGraphicFramePr>
          <p:cNvPr id="57967" name="Group 6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99388"/>
              </p:ext>
            </p:extLst>
          </p:nvPr>
        </p:nvGraphicFramePr>
        <p:xfrm>
          <a:off x="228600" y="838202"/>
          <a:ext cx="8686802" cy="5491045"/>
        </p:xfrm>
        <a:graphic>
          <a:graphicData uri="http://schemas.openxmlformats.org/drawingml/2006/table">
            <a:tbl>
              <a:tblPr/>
              <a:tblGrid>
                <a:gridCol w="3047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91074">
                  <a:extLst>
                    <a:ext uri="{9D8B030D-6E8A-4147-A177-3AD203B41FA5}">
                      <a16:colId xmlns="" xmlns:a16="http://schemas.microsoft.com/office/drawing/2014/main" val="2633194902"/>
                    </a:ext>
                  </a:extLst>
                </a:gridCol>
              </a:tblGrid>
              <a:tr h="23324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 всего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5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эксплуатации свыше 10 лет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подразделениях, оказывающих медицинскую помощь в амбулаторных условиях (из гр.6)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Рентгеновские аппараты всего (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 компьютерных томографов)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МР томографы,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9017693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менее 1,0 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53787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из них: для костей и суставов   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9143372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1,0 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4138789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1,5 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89486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3,0 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8262464"/>
                  </a:ext>
                </a:extLst>
              </a:tr>
              <a:tr h="200354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более 3,0 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71479320"/>
                  </a:ext>
                </a:extLst>
              </a:tr>
              <a:tr h="222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Проявочные автоматы и камеры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2346996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Системы компьютерной радиографии (рентгенографии на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фотостимулируемых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люминофорах)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Аппараты УЗИ, 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портативных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25280284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без доплерографии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5751056"/>
                  </a:ext>
                </a:extLst>
              </a:tr>
              <a:tr h="28506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с эластографией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3532894"/>
                  </a:ext>
                </a:extLst>
              </a:tr>
              <a:tr h="18141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эхоэнцефалографов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717951"/>
                  </a:ext>
                </a:extLst>
              </a:tr>
            </a:tbl>
          </a:graphicData>
        </a:graphic>
      </p:graphicFrame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4089974" y="2780928"/>
            <a:ext cx="4653915" cy="34459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15= </a:t>
            </a:r>
            <a:r>
              <a:rPr lang="ru-RU" altLang="ru-RU" sz="1400" b="1" dirty="0">
                <a:latin typeface="Times New Roman" panose="02020603050405020304" pitchFamily="18" charset="0"/>
              </a:rPr>
              <a:t>строкам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1+2+3+4+5+6+7+8+9+10+11+12+14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17526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5117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0" name="Rectangle 605"/>
          <p:cNvSpPr>
            <a:spLocks noChangeArrowheads="1"/>
          </p:cNvSpPr>
          <p:nvPr/>
        </p:nvSpPr>
        <p:spPr bwMode="auto">
          <a:xfrm>
            <a:off x="228600" y="3810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6. Аппараты и оборудование для лучевой  диагностики</a:t>
            </a:r>
          </a:p>
        </p:txBody>
      </p:sp>
      <p:graphicFrame>
        <p:nvGraphicFramePr>
          <p:cNvPr id="6" name="Group 6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66441"/>
              </p:ext>
            </p:extLst>
          </p:nvPr>
        </p:nvGraphicFramePr>
        <p:xfrm>
          <a:off x="228600" y="761997"/>
          <a:ext cx="8807895" cy="5356523"/>
        </p:xfrm>
        <a:graphic>
          <a:graphicData uri="http://schemas.openxmlformats.org/drawingml/2006/table">
            <a:tbl>
              <a:tblPr/>
              <a:tblGrid>
                <a:gridCol w="3479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96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1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40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31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56489">
                  <a:extLst>
                    <a:ext uri="{9D8B030D-6E8A-4147-A177-3AD203B41FA5}">
                      <a16:colId xmlns="" xmlns:a16="http://schemas.microsoft.com/office/drawing/2014/main" val="2633194902"/>
                    </a:ext>
                  </a:extLst>
                </a:gridCol>
              </a:tblGrid>
              <a:tr h="2658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 всего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эксплуатации свыше 10 лет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подразделениях, оказывающих медицинскую помощь в амбулаторных условиях (из гр.6)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8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pc="-3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Аппараты для радионуклидной диагностики,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635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планарные диагностические гамма-камеры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9017693"/>
                  </a:ext>
                </a:extLst>
              </a:tr>
              <a:tr h="18858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548640" algn="l"/>
                        </a:tabLs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однофотонные эмиссионные компьютерные томографы (ОФЭКТ)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53787"/>
                  </a:ext>
                </a:extLst>
              </a:tr>
              <a:tr h="22367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совмещенные ОФЭКТ/КТ установки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9143372"/>
                  </a:ext>
                </a:extLst>
              </a:tr>
              <a:tr h="183601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позитронно-эмиссионные томографы (ПЭТ)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4138789"/>
                  </a:ext>
                </a:extLst>
              </a:tr>
              <a:tr h="12722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совмещенные ПЭТ/КТ установки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89486"/>
                  </a:ext>
                </a:extLst>
              </a:tr>
              <a:tr h="22817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них с циклотроном для синтеза ультракороткоживущих РФП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20.5.1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8262464"/>
                  </a:ext>
                </a:extLst>
              </a:tr>
              <a:tr h="251104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совмещенные ПЭТ/МРТ установки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71479320"/>
                  </a:ext>
                </a:extLst>
              </a:tr>
              <a:tr h="129495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них с циклотроном для синтеза ультракороткоживущих РФП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2346996"/>
                  </a:ext>
                </a:extLst>
              </a:tr>
              <a:tr h="324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циклотроны для синтеза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ультракороткоживущих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РФП (без ПЭТ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установки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5392">
                <a:tc>
                  <a:txBody>
                    <a:bodyPr/>
                    <a:lstStyle/>
                    <a:p>
                      <a:pPr marL="9017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ренографы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851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Общее число аппаратов, подключенных к сети Интернет для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передачи данных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25280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Радиологическая информационная сеть (RIS)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5751056"/>
                  </a:ext>
                </a:extLst>
              </a:tr>
              <a:tr h="12966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аппаратов подключенных к системе получения, архивирования, хранения и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поискацифровых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изображений (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PACS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1495582"/>
                  </a:ext>
                </a:extLst>
              </a:tr>
            </a:tbl>
          </a:graphicData>
        </a:graphic>
      </p:graphicFrame>
      <p:sp>
        <p:nvSpPr>
          <p:cNvPr id="7" name="Rectangle 453"/>
          <p:cNvSpPr txBox="1">
            <a:spLocks noChangeArrowheads="1"/>
          </p:cNvSpPr>
          <p:nvPr/>
        </p:nvSpPr>
        <p:spPr bwMode="auto">
          <a:xfrm>
            <a:off x="4283968" y="2420888"/>
            <a:ext cx="4313521" cy="7920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20= </a:t>
            </a:r>
            <a:r>
              <a:rPr lang="ru-RU" altLang="ru-RU" sz="1400" b="1" dirty="0">
                <a:latin typeface="Times New Roman" panose="02020603050405020304" pitchFamily="18" charset="0"/>
              </a:rPr>
              <a:t>строкам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20.1+20.2+20.3+20.4+20.5+20.6+20.7+20.8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пояснить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4427984" y="3501008"/>
            <a:ext cx="4169505" cy="72008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22.4 (в отчете за 2018 год) = </a:t>
            </a:r>
            <a:r>
              <a:rPr lang="ru-RU" altLang="ru-RU" sz="1400" b="1" dirty="0">
                <a:latin typeface="Times New Roman" panose="02020603050405020304" pitchFamily="18" charset="0"/>
              </a:rPr>
              <a:t>строкам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20.4+20.5+20.6 </a:t>
            </a:r>
            <a:r>
              <a:rPr lang="ru-RU" altLang="ru-RU" sz="1400" b="1" dirty="0">
                <a:latin typeface="Times New Roman" panose="02020603050405020304" pitchFamily="18" charset="0"/>
              </a:rPr>
              <a:t>(в отчете за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2019 </a:t>
            </a:r>
            <a:r>
              <a:rPr lang="ru-RU" altLang="ru-RU" sz="1400" b="1" dirty="0">
                <a:latin typeface="Times New Roman" panose="02020603050405020304" pitchFamily="18" charset="0"/>
              </a:rPr>
              <a:t>год) </a:t>
            </a:r>
            <a:endParaRPr lang="ru-RU" altLang="ru-RU" sz="1400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пояснить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>
            <a:off x="4495800" y="4892626"/>
            <a:ext cx="4169505" cy="55259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21= </a:t>
            </a:r>
            <a:r>
              <a:rPr lang="ru-RU" altLang="ru-RU" sz="1400" b="1" dirty="0">
                <a:latin typeface="Times New Roman" panose="02020603050405020304" pitchFamily="18" charset="0"/>
              </a:rPr>
              <a:t>строкам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13+15+16+17+18+19+20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пояснить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453"/>
          <p:cNvSpPr txBox="1">
            <a:spLocks noChangeArrowheads="1"/>
          </p:cNvSpPr>
          <p:nvPr/>
        </p:nvSpPr>
        <p:spPr bwMode="auto">
          <a:xfrm>
            <a:off x="4427984" y="5632892"/>
            <a:ext cx="4169505" cy="45712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2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1 &gt;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= строке 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23</a:t>
            </a:r>
            <a:endParaRPr lang="ru-RU" altLang="ru-RU" sz="1400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пояснить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6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08038"/>
              </p:ext>
            </p:extLst>
          </p:nvPr>
        </p:nvGraphicFramePr>
        <p:xfrm>
          <a:off x="127887" y="578071"/>
          <a:ext cx="8939912" cy="6008781"/>
        </p:xfrm>
        <a:graphic>
          <a:graphicData uri="http://schemas.openxmlformats.org/drawingml/2006/table">
            <a:tbl>
              <a:tblPr/>
              <a:tblGrid>
                <a:gridCol w="3940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27447">
                  <a:extLst>
                    <a:ext uri="{9D8B030D-6E8A-4147-A177-3AD203B41FA5}">
                      <a16:colId xmlns="" xmlns:a16="http://schemas.microsoft.com/office/drawing/2014/main" val="2633194902"/>
                    </a:ext>
                  </a:extLst>
                </a:gridCol>
              </a:tblGrid>
              <a:tr h="18663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 всего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эксплуатации свыше 10 лет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подразделениях, оказывающих медицинскую помощь в амбулаторных условиях (из гр.6)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4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Рентгенотерапевтические аппараты,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Близкофокусные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9017693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для глубокой рентгенотерапии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53787"/>
                  </a:ext>
                </a:extLst>
              </a:tr>
              <a:tr h="191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Гамма-терапевтические аппараты для дистанционной лучевой терапии,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9143372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Линейные ускорители электронов,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4138789"/>
                  </a:ext>
                </a:extLst>
              </a:tr>
              <a:tr h="265454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них: для конвенциальной лучевой терапии 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без </a:t>
                      </a:r>
                      <a:r>
                        <a:rPr lang="ru-RU" sz="9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мнопластинчатого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коллиматора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89486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  <a:tabLst>
                          <a:tab pos="476885" algn="l"/>
                        </a:tabLs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для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конформной радиотерапии 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 многопластинчатым коллиматором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8262464"/>
                  </a:ext>
                </a:extLst>
              </a:tr>
              <a:tr h="265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них: с возможностью контроля укладки пациента по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рентгеновским изображениям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3.2.1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71479320"/>
                  </a:ext>
                </a:extLst>
              </a:tr>
              <a:tr h="265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с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возможностью контроля укладки пациента по изображениям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полученным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терапевтического пучка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3.2.2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2346996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с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возможностью лучевой терапии с модуляцией интенсивности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3.2.3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возможностью ротационного облучения с модуляцией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интенсивности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пучка излучения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3.2.4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с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возможностью синхронизации лучевой терапии с дыханием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пациента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3.2.5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25280284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с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возможностью проведения стереотаксической лучевой терапии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3.2.6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5751056"/>
                  </a:ext>
                </a:extLst>
              </a:tr>
              <a:tr h="2457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 возможностью облучения энергиям 10+ МэВ и электронами                   (высокоэнергетические)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3.2.7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1495582"/>
                  </a:ext>
                </a:extLst>
              </a:tr>
              <a:tr h="265454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Аппараты и комплекты оборудования для проведения контактной радиотерапии,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21404422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них: внутриполостной радиотерапии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55236274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 marL="290830" indent="42926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внутритканевой с высокой мощностью дозы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4.2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3586685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внутритканевой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микроисточниками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с низкой мощностью дозы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4.3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754232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аппликационной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4.4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393714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внутрисосудистой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4.5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5042233"/>
                  </a:ext>
                </a:extLst>
              </a:tr>
              <a:tr h="206468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Нестандартные специализированные аппараты для лучевой терапии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8804576"/>
                  </a:ext>
                </a:extLst>
              </a:tr>
            </a:tbl>
          </a:graphicData>
        </a:graphic>
      </p:graphicFrame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17526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5118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4" name="Rectangle 605"/>
          <p:cNvSpPr>
            <a:spLocks noChangeArrowheads="1"/>
          </p:cNvSpPr>
          <p:nvPr/>
        </p:nvSpPr>
        <p:spPr bwMode="auto"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7. Аппараты и оборудование отделений (кабинетов) лучевой терапии</a:t>
            </a:r>
          </a:p>
        </p:txBody>
      </p:sp>
      <p:sp>
        <p:nvSpPr>
          <p:cNvPr id="41074" name="Rectangle 453"/>
          <p:cNvSpPr txBox="1">
            <a:spLocks noChangeArrowheads="1"/>
          </p:cNvSpPr>
          <p:nvPr/>
        </p:nvSpPr>
        <p:spPr bwMode="auto">
          <a:xfrm>
            <a:off x="4591723" y="1851136"/>
            <a:ext cx="4572000" cy="685800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Сведения о наличии аппаратов и оборудования указываются по состоянию на 31.12 отчетного года</a:t>
            </a:r>
          </a:p>
        </p:txBody>
      </p:sp>
      <p:sp>
        <p:nvSpPr>
          <p:cNvPr id="41075" name="Rectangle 453"/>
          <p:cNvSpPr txBox="1">
            <a:spLocks noChangeArrowheads="1"/>
          </p:cNvSpPr>
          <p:nvPr/>
        </p:nvSpPr>
        <p:spPr bwMode="auto">
          <a:xfrm>
            <a:off x="4632070" y="2751684"/>
            <a:ext cx="4563616" cy="457200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Графа 3 должна быть больше любой из граф 4,  5, 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6, 7</a:t>
            </a:r>
            <a:endParaRPr lang="ru-RU" alt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41077" name="Rectangle 453"/>
          <p:cNvSpPr txBox="1">
            <a:spLocks noChangeArrowheads="1"/>
          </p:cNvSpPr>
          <p:nvPr/>
        </p:nvSpPr>
        <p:spPr bwMode="auto">
          <a:xfrm>
            <a:off x="4571999" y="3285794"/>
            <a:ext cx="4495800" cy="685800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Строка 1 может быть больше суммы строк 1.1+1.2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  <a:latin typeface="Times New Roman" panose="02020603050405020304" pitchFamily="18" charset="0"/>
              </a:rPr>
              <a:t>Разницу пояснить</a:t>
            </a: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4600038" y="4054263"/>
            <a:ext cx="4495800" cy="485847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3 = строкам 3.1+3.2</a:t>
            </a:r>
            <a:endParaRPr lang="ru-RU" altLang="ru-RU" sz="14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пояснить</a:t>
            </a: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4587037" y="4752641"/>
            <a:ext cx="4495800" cy="485847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4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 = строкам 4.1+4.2+4.3+4.4+4.5</a:t>
            </a:r>
            <a:endParaRPr lang="ru-RU" altLang="ru-RU" sz="14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пояснить</a:t>
            </a:r>
          </a:p>
        </p:txBody>
      </p:sp>
      <p:sp>
        <p:nvSpPr>
          <p:cNvPr id="13" name="Rectangle 453"/>
          <p:cNvSpPr txBox="1">
            <a:spLocks noChangeArrowheads="1"/>
          </p:cNvSpPr>
          <p:nvPr/>
        </p:nvSpPr>
        <p:spPr bwMode="auto">
          <a:xfrm>
            <a:off x="4587037" y="5534299"/>
            <a:ext cx="4495800" cy="485847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5 = строкам 5.1+5.2+5.3+5.4</a:t>
            </a:r>
            <a:endParaRPr lang="ru-RU" altLang="ru-RU" sz="14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пояснить</a:t>
            </a:r>
          </a:p>
        </p:txBody>
      </p:sp>
    </p:spTree>
    <p:extLst>
      <p:ext uri="{BB962C8B-B14F-4D97-AF65-F5344CB8AC3E}">
        <p14:creationId xmlns:p14="http://schemas.microsoft.com/office/powerpoint/2010/main" val="42340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4"/>
          <p:cNvSpPr>
            <a:spLocks noChangeArrowheads="1"/>
          </p:cNvSpPr>
          <p:nvPr/>
        </p:nvSpPr>
        <p:spPr bwMode="auto">
          <a:xfrm>
            <a:off x="228600" y="762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b="1" dirty="0">
                <a:latin typeface="Times New Roman" panose="02020603050405020304" pitchFamily="18" charset="0"/>
              </a:rPr>
              <a:t>4</a:t>
            </a:r>
            <a:r>
              <a:rPr lang="ru-RU" altLang="ru-RU" sz="2000" b="1" dirty="0">
                <a:latin typeface="Times New Roman" panose="02020603050405020304" pitchFamily="18" charset="0"/>
              </a:rPr>
              <a:t>. Отделения для инвалидов войны, участников и ветеранов войн (ИОВ), стационары, пансионаты</a:t>
            </a:r>
          </a:p>
        </p:txBody>
      </p:sp>
      <p:sp>
        <p:nvSpPr>
          <p:cNvPr id="8195" name="Rectangle 65"/>
          <p:cNvSpPr>
            <a:spLocks noChangeArrowheads="1"/>
          </p:cNvSpPr>
          <p:nvPr/>
        </p:nvSpPr>
        <p:spPr bwMode="auto">
          <a:xfrm>
            <a:off x="152400" y="9144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Таблица 1006</a:t>
            </a:r>
          </a:p>
        </p:txBody>
      </p:sp>
      <p:graphicFrame>
        <p:nvGraphicFramePr>
          <p:cNvPr id="20546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92015773"/>
              </p:ext>
            </p:extLst>
          </p:nvPr>
        </p:nvGraphicFramePr>
        <p:xfrm>
          <a:off x="152400" y="1297544"/>
          <a:ext cx="8763000" cy="4815918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557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Круглосуточные отделения для ИОВ,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УОВ и ВОВ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них: коек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пролечено пациентов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проведено пациентами койко-дней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65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для пациентов, больных психическими расстройствами, мест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в них лечилось пациентов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557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для пациентов, больных наркологическими заболеваниями, мест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в них лечилось пациентов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Пансионаты для приезжающих пациентов, мест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65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Психиатрические отделения специализированного типа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в них коек 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255" name="Rectangle 328"/>
          <p:cNvSpPr>
            <a:spLocks noChangeArrowheads="1"/>
          </p:cNvSpPr>
          <p:nvPr/>
        </p:nvSpPr>
        <p:spPr bwMode="auto">
          <a:xfrm>
            <a:off x="5580112" y="2492896"/>
            <a:ext cx="3335288" cy="7920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Строки 2-4 заполняют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суммарно по всем </a:t>
            </a:r>
            <a:r>
              <a:rPr lang="ru-RU" altLang="ru-RU" sz="1600" b="1" dirty="0">
                <a:latin typeface="Times New Roman" panose="02020603050405020304" pitchFamily="18" charset="0"/>
              </a:rPr>
              <a:t>профиля коек</a:t>
            </a:r>
          </a:p>
        </p:txBody>
      </p:sp>
    </p:spTree>
    <p:extLst>
      <p:ext uri="{BB962C8B-B14F-4D97-AF65-F5344CB8AC3E}">
        <p14:creationId xmlns:p14="http://schemas.microsoft.com/office/powerpoint/2010/main" val="4194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6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841883"/>
              </p:ext>
            </p:extLst>
          </p:nvPr>
        </p:nvGraphicFramePr>
        <p:xfrm>
          <a:off x="84289" y="593887"/>
          <a:ext cx="9066210" cy="6388581"/>
        </p:xfrm>
        <a:graphic>
          <a:graphicData uri="http://schemas.openxmlformats.org/drawingml/2006/table">
            <a:tbl>
              <a:tblPr/>
              <a:tblGrid>
                <a:gridCol w="3911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64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7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78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82396">
                  <a:extLst>
                    <a:ext uri="{9D8B030D-6E8A-4147-A177-3AD203B41FA5}">
                      <a16:colId xmlns="" xmlns:a16="http://schemas.microsoft.com/office/drawing/2014/main" val="2633194902"/>
                    </a:ext>
                  </a:extLst>
                </a:gridCol>
              </a:tblGrid>
              <a:tr h="21359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 всего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эксплуатации свыше 10 лет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подразделениях, оказывающих медицинскую помощь в амбулаторных условиях (из гр.6)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из 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них: гамма-нож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</a:t>
                      </a:r>
                      <a:r>
                        <a:rPr lang="ru-RU" sz="9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кибер</a:t>
                      </a:r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-нож</a:t>
                      </a:r>
                      <a:endParaRPr lang="ru-RU" sz="9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9017693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 marL="290830">
                        <a:spcAft>
                          <a:spcPts val="0"/>
                        </a:spcAft>
                      </a:pPr>
                      <a:r>
                        <a:rPr lang="ru-RU" sz="9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томотерапии</a:t>
                      </a:r>
                      <a:endParaRPr lang="ru-RU" sz="9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53787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для </a:t>
                      </a:r>
                      <a:r>
                        <a:rPr lang="ru-RU" sz="9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интраоперационной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лучевой терапии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5.4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9143372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Аппараты для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адронной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лучевой терапии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4138789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них: протонная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89486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ионная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6.2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8262464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нейтронная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6.3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71479320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нейтрон захватная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6.4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2346996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Системы дозиметрического планирования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Оборудование для клинической дозиметрии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Аппаратура для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предлучевой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подготовки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: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25280284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нее: рентгеновский симулятор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9.1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5751056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рентгеновский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симулятор 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 функцией КТ в коническом пучке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9.2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1495582"/>
                  </a:ext>
                </a:extLst>
              </a:tr>
              <a:tr h="256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компьютерный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томограф специализированный 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 широкой апертурой и </a:t>
                      </a:r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пакетом 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программ для </a:t>
                      </a:r>
                      <a:r>
                        <a:rPr lang="ru-RU" sz="9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предлучевой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подготовки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9.3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2290170"/>
                  </a:ext>
                </a:extLst>
              </a:tr>
              <a:tr h="256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системы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лазерного позиционирования 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для </a:t>
                      </a:r>
                      <a:r>
                        <a:rPr lang="ru-RU" sz="9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предлучевой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подготовки пациента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9.4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2577561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Оборудование для </a:t>
                      </a:r>
                      <a:r>
                        <a:rPr lang="ru-RU" sz="9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радиомодификации</a:t>
                      </a: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курса радиотерапии: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407848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из него: для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магнитотерапии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10.1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68982922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           лазеротерапии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10.2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217375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           оксигенотерапии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10.3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7477017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           гипертермии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10.4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8641081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Число каньонов (бункеров) для линейных ускорителей,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985403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из них: с эксплуатируемым оборудованием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11.1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0810518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</a:t>
                      </a: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без установленного оборудования для лучевой терапии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11.2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2913455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 </a:t>
                      </a: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оборудованием и сроком без его эксплуатации более 3-х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11.3</a:t>
                      </a:r>
                      <a:endParaRPr lang="ru-RU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82288904"/>
                  </a:ext>
                </a:extLst>
              </a:tr>
            </a:tbl>
          </a:graphicData>
        </a:graphic>
      </p:graphicFrame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17526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5118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4" name="Rectangle 605"/>
          <p:cNvSpPr>
            <a:spLocks noChangeArrowheads="1"/>
          </p:cNvSpPr>
          <p:nvPr/>
        </p:nvSpPr>
        <p:spPr bwMode="auto"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7. Аппараты и оборудование отделений (кабинетов) лучевой терапии</a:t>
            </a:r>
          </a:p>
        </p:txBody>
      </p:sp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4409089" y="2187229"/>
            <a:ext cx="4495800" cy="485847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6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 = строкам 6.1+6.2+6.3+6.4</a:t>
            </a:r>
            <a:endParaRPr lang="ru-RU" altLang="ru-RU" sz="14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пояснить</a:t>
            </a:r>
          </a:p>
        </p:txBody>
      </p:sp>
      <p:sp>
        <p:nvSpPr>
          <p:cNvPr id="7" name="Rectangle 453"/>
          <p:cNvSpPr txBox="1">
            <a:spLocks noChangeArrowheads="1"/>
          </p:cNvSpPr>
          <p:nvPr/>
        </p:nvSpPr>
        <p:spPr bwMode="auto">
          <a:xfrm>
            <a:off x="4419600" y="3574276"/>
            <a:ext cx="4495800" cy="485847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9 = строкам 9.1+9.2+9.3+9.4</a:t>
            </a:r>
            <a:endParaRPr lang="ru-RU" altLang="ru-RU" sz="14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пояснить</a:t>
            </a: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4409089" y="2853946"/>
            <a:ext cx="4495800" cy="485847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</a:rPr>
              <a:t>Графы 4 </a:t>
            </a:r>
            <a:r>
              <a:rPr lang="ru-RU" altLang="ru-RU" sz="1400" b="1" dirty="0">
                <a:latin typeface="Times New Roman" panose="02020603050405020304" pitchFamily="18" charset="0"/>
              </a:rPr>
              <a:t>и 7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не заполняются, кроме строк </a:t>
            </a:r>
            <a:r>
              <a:rPr lang="ru-RU" altLang="ru-RU" sz="1400" b="1" dirty="0">
                <a:latin typeface="Times New Roman" panose="02020603050405020304" pitchFamily="18" charset="0"/>
              </a:rPr>
              <a:t>9 и 10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 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>
            <a:off x="4547174" y="5034226"/>
            <a:ext cx="4495800" cy="485847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10 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&gt;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 = строкам 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10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.1+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10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.2+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10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.3+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10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.4</a:t>
            </a:r>
            <a:endParaRPr lang="ru-RU" altLang="ru-RU" sz="14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пояснить</a:t>
            </a: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4547174" y="5848282"/>
            <a:ext cx="4495800" cy="485847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1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 = строкам 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11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.1+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11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.2</a:t>
            </a:r>
            <a:endParaRPr lang="ru-RU" altLang="ru-RU" sz="14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Разницу пояснить</a:t>
            </a: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4526780" y="6539802"/>
            <a:ext cx="4495800" cy="385795"/>
          </a:xfrm>
          <a:prstGeom prst="rect">
            <a:avLst/>
          </a:prstGeom>
          <a:solidFill>
            <a:srgbClr val="B9E1FD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Строка 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1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1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.1 </a:t>
            </a:r>
            <a:r>
              <a:rPr lang="en-US" altLang="ru-RU" sz="1400" b="1" dirty="0" smtClean="0">
                <a:latin typeface="Times New Roman" panose="02020603050405020304" pitchFamily="18" charset="0"/>
              </a:rPr>
              <a:t>&gt;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 = строки 11.3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1752600" cy="381000"/>
          </a:xfrm>
        </p:spPr>
        <p:txBody>
          <a:bodyPr/>
          <a:lstStyle/>
          <a:p>
            <a:pPr marL="838200" indent="-838200"/>
            <a:r>
              <a:rPr lang="ru-RU" altLang="ru-RU" sz="2000" b="1" dirty="0" smtClean="0">
                <a:latin typeface="Times New Roman" panose="02020603050405020304" pitchFamily="18" charset="0"/>
              </a:rPr>
              <a:t>Таблица 5600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4" name="Rectangle 605"/>
          <p:cNvSpPr>
            <a:spLocks noChangeArrowheads="1"/>
          </p:cNvSpPr>
          <p:nvPr/>
        </p:nvSpPr>
        <p:spPr bwMode="auto"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20. </a:t>
            </a:r>
            <a:r>
              <a:rPr lang="ru-RU" altLang="ru-RU" sz="2000" b="1" dirty="0">
                <a:latin typeface="Times New Roman" panose="02020603050405020304" pitchFamily="18" charset="0"/>
              </a:rPr>
              <a:t>Аппараты и оборудование отделений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службы переливания крови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59062" name="Group 6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70572"/>
              </p:ext>
            </p:extLst>
          </p:nvPr>
        </p:nvGraphicFramePr>
        <p:xfrm>
          <a:off x="0" y="914400"/>
          <a:ext cx="8991600" cy="6126863"/>
        </p:xfrm>
        <a:graphic>
          <a:graphicData uri="http://schemas.openxmlformats.org/drawingml/2006/table">
            <a:tbl>
              <a:tblPr/>
              <a:tblGrid>
                <a:gridCol w="3795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7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12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435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 всего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5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эксплуатации свыше 5 лет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Автоматический/ автоматизированный комплекс для генотестирования донорской крови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Автоматический иммуногематологический 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анализатор для проведения иммуногематологических исследований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Анализатор для контроля стерильности компонентов крови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3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Аппарат для плазмафереза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0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 для цитафереза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Быстрозамораживатель для плазмы крови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оборудования для глицеринизации и деглицеринизации эритроцитов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оборудования для проведения фотогемотерапии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-5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Камера теплоизоляционная низкотемпературная для хранения свежезамороженной плазмы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7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-5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оборудования для замораживания и хранения клеток крови при сверхнизкой температуре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57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Мобильный комплекс заготовки крови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4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04664"/>
            <a:ext cx="1752600" cy="216024"/>
          </a:xfrm>
        </p:spPr>
        <p:txBody>
          <a:bodyPr/>
          <a:lstStyle/>
          <a:p>
            <a:pPr marL="838200" indent="-838200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Табл.7000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4" name="Rectangle 605"/>
          <p:cNvSpPr>
            <a:spLocks noChangeArrowheads="1"/>
          </p:cNvSpPr>
          <p:nvPr/>
        </p:nvSpPr>
        <p:spPr bwMode="auto">
          <a:xfrm>
            <a:off x="228600" y="152400"/>
            <a:ext cx="8686800" cy="25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7. </a:t>
            </a:r>
            <a:r>
              <a:rPr lang="ru-RU" sz="2000" b="1" dirty="0">
                <a:latin typeface="Times New Roman" pitchFamily="18" charset="0"/>
              </a:rPr>
              <a:t>Оснащенность компьютерным оборудованием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031332"/>
              </p:ext>
            </p:extLst>
          </p:nvPr>
        </p:nvGraphicFramePr>
        <p:xfrm>
          <a:off x="152400" y="656929"/>
          <a:ext cx="8896351" cy="5505450"/>
        </p:xfrm>
        <a:graphic>
          <a:graphicData uri="http://schemas.openxmlformats.org/drawingml/2006/table">
            <a:tbl>
              <a:tblPr/>
              <a:tblGrid>
                <a:gridCol w="3699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69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83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6889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устройств</a:t>
                      </a: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числе(из гр.3):</a:t>
                      </a: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административно-хозяйственной деятельности организации</a:t>
                      </a: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медицинского персонала (для автоматизации лечебного процесса)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8787496"/>
                  </a:ext>
                </a:extLst>
              </a:tr>
              <a:tr h="118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стационарных условиях</a:t>
                      </a: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Персональные компьютеры (моноблоки, системные блоки, терминалы, ноутбуки)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190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них: со сроком эксплуатации более 5 лет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190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921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Автоматизированные рабочие места, подключенные к медицинской информационной системе медицинской организации или государственной информационной системе в сфере здравоохранения субъекта Российской Федерации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4190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автоматизированные рабочие места, подключенные к защищенной сети передачи данных субъекта Российской Федерации</a:t>
                      </a:r>
                    </a:p>
                  </a:txBody>
                  <a:tcPr marL="45886" marR="458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45886" marR="458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7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в сельской местности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9656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них в ФАП и ФП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4.2.1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4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точек подключения к сети Интернет по типам подключения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41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Число ФАП и ФП, подключенных к сети Интернет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6" marR="458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99991" y="3284984"/>
            <a:ext cx="4548759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Графа </a:t>
            </a: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3 равна сумме граф с 4 по 8 по всем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строкам</a:t>
            </a: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2819400" cy="320675"/>
          </a:xfrm>
        </p:spPr>
        <p:txBody>
          <a:bodyPr/>
          <a:lstStyle/>
          <a:p>
            <a:pPr marL="838200" indent="-838200"/>
            <a:r>
              <a:rPr lang="ru-RU" altLang="ru-RU" sz="2000" b="1" dirty="0" smtClean="0">
                <a:latin typeface="Times New Roman" panose="02020603050405020304" pitchFamily="18" charset="0"/>
              </a:rPr>
              <a:t>Таблица 7001</a:t>
            </a:r>
            <a:endParaRPr lang="ru-RU" altLang="ru-RU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1143000"/>
            <a:ext cx="7772400" cy="12192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Число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кабинетов  медицинской статистики, имеющих доступ к высокоскоростным каналам передачи данных </a:t>
            </a:r>
            <a:r>
              <a:rPr lang="ru-RU" altLang="ru-RU" sz="1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1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_______;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 к сети Интернет по типам подключения:  коммутируемый (модемный) </a:t>
            </a:r>
            <a:r>
              <a:rPr lang="ru-RU" altLang="ru-RU" sz="1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2 _______;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широкополосный доступ по технологии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xDSL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3 </a:t>
            </a:r>
            <a:r>
              <a:rPr lang="ru-RU" altLang="ru-RU" sz="1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_______;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VPN через сеть общего пользования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_______.  </a:t>
            </a:r>
            <a:endParaRPr lang="ru-RU" altLang="ru-RU" sz="1600" dirty="0">
              <a:ln w="0"/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3598277"/>
            <a:ext cx="7772400" cy="1270883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Число медицинских работников, работающих в медицинской информационной системе или государственной информационной системе в сфере здравоохранения субъектов Российской Федерации, обеспеченных усиленной квалифицированной электронной подписью – всего 1_______, из них: врачей 2 _______, среднего медицинского персонала 3 _______.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801" y="3259723"/>
            <a:ext cx="2013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</a:rPr>
              <a:t>Таблица 7002 </a:t>
            </a:r>
            <a:r>
              <a:rPr lang="ru-RU" altLang="ru-RU" sz="1100" dirty="0" smtClean="0"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1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2895600" cy="304800"/>
          </a:xfrm>
        </p:spPr>
        <p:txBody>
          <a:bodyPr/>
          <a:lstStyle/>
          <a:p>
            <a:pPr marL="838200" indent="-838200"/>
            <a:r>
              <a:rPr lang="ru-RU" altLang="ru-RU" sz="2000" b="1" dirty="0" smtClean="0">
                <a:latin typeface="Times New Roman" panose="02020603050405020304" pitchFamily="18" charset="0"/>
              </a:rPr>
              <a:t>Таблица 7003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</a:t>
            </a:r>
            <a:endParaRPr lang="ru-RU" altLang="ru-RU" sz="1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0" name="Rectangle 605"/>
          <p:cNvSpPr>
            <a:spLocks noChangeArrowheads="1"/>
          </p:cNvSpPr>
          <p:nvPr/>
        </p:nvSpPr>
        <p:spPr bwMode="auto">
          <a:xfrm>
            <a:off x="228600" y="3810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Характеристика автоматизации основных задач в медицинской организации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graphicFrame>
        <p:nvGraphicFramePr>
          <p:cNvPr id="20572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67154"/>
              </p:ext>
            </p:extLst>
          </p:nvPr>
        </p:nvGraphicFramePr>
        <p:xfrm>
          <a:off x="76200" y="990600"/>
          <a:ext cx="8991600" cy="4741910"/>
        </p:xfrm>
        <a:graphic>
          <a:graphicData uri="http://schemas.openxmlformats.org/drawingml/2006/table">
            <a:tbl>
              <a:tblPr/>
              <a:tblGrid>
                <a:gridCol w="662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45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централизованной подсистемы государственной информационной системы в сфере здравоохранения субъекта Российской Федерации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Arial" charset="0"/>
                        </a:rPr>
                        <a:t>Количество автоматизированных рабочих мест, подключенных к государственной информационной системе в сфере здравоохранения субъекта Российской Федерации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3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Управление скорой и неотложной медицинской помощью (в том числе санитарной авиации)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Управление льготным лекарственным обеспечением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Управление потоками пациентов (электронная регистратура)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Интегрированная электронная медицинская карта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0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Телемедицинские консультации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Диагностические исследования (Центральный архив медицинских изображений)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0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Лабораторные исследования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0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Организация оказания медицинской помощи больным онкологическими заболеваниями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Организация оказания медицинской помощи больным сердечно-сосудистыми заболеваниями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2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Организация оказания медицинской помощи по профилям «Акушерство и гинекология» и «Неонатология» (Мониторинг беременных)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62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Организация оказания профилактической медицинской помощи (диспансеризация, диспансерное наблюдение, профилактические осмотры)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2656"/>
            <a:ext cx="2895600" cy="216024"/>
          </a:xfrm>
        </p:spPr>
        <p:txBody>
          <a:bodyPr/>
          <a:lstStyle/>
          <a:p>
            <a:pPr marL="838200" indent="-838200"/>
            <a:r>
              <a:rPr lang="ru-RU" altLang="ru-RU" sz="2000" b="1" dirty="0" smtClean="0">
                <a:latin typeface="Times New Roman" panose="02020603050405020304" pitchFamily="18" charset="0"/>
              </a:rPr>
              <a:t>Таблица 7004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</a:t>
            </a:r>
            <a:endParaRPr lang="ru-RU" altLang="ru-RU" sz="1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0" name="Rectangle 605"/>
          <p:cNvSpPr>
            <a:spLocks noChangeArrowheads="1"/>
          </p:cNvSpPr>
          <p:nvPr/>
        </p:nvSpPr>
        <p:spPr bwMode="auto">
          <a:xfrm>
            <a:off x="-108520" y="44624"/>
            <a:ext cx="925252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>
                <a:latin typeface="Times New Roman" pitchFamily="18" charset="0"/>
              </a:rPr>
              <a:t>Сведения о применении телемедицинских технологий при оказании медицинской помощи</a:t>
            </a:r>
            <a:endParaRPr lang="ru-RU" altLang="ru-RU" sz="1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543883"/>
              </p:ext>
            </p:extLst>
          </p:nvPr>
        </p:nvGraphicFramePr>
        <p:xfrm>
          <a:off x="107503" y="548681"/>
          <a:ext cx="8960297" cy="5121238"/>
        </p:xfrm>
        <a:graphic>
          <a:graphicData uri="http://schemas.openxmlformats.org/drawingml/2006/table">
            <a:tbl>
              <a:tblPr/>
              <a:tblGrid>
                <a:gridCol w="4675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2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65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31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97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97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24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923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 ОМС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7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плановых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неотложных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экстренных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8787496"/>
                  </a:ext>
                </a:extLst>
              </a:tr>
              <a:tr h="209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консультаций с применением телемедицинских технологий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787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 количество проведенных консилиумов врачей с применением телемедицинских технологий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9574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из них количество проведенных консилиумов врачей с применением телемедицинских технологий, по результатам которой проведена госпитализация пациентов или осуществлен перевод пациента в другое медицинское учреждение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787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 в режиме реального времени с применением видеоконференцсвязи (из строки 1.1)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787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 количество проведенных консультаций пациентов с применением телемедицинских технологий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из них количество проведенных консультаций пациентов с применением телемедицинских технологий, по результатам которой проведена госпитализация пациентов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4787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 них в режиме реального времени с применением видеоконференцсвязи (из строки 1.2)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1.2.2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пациентов находившихся на дистанционном наблюдении за состояние здоровья с применением телемедицинских технологий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7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консультаций с применением телемедицинских технологий в целях вынесения заключения по результатам диагностических исследований</a:t>
                      </a:r>
                    </a:p>
                  </a:txBody>
                  <a:tcPr marL="45882" marR="45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 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 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882" marR="45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2" marR="45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24088" y="3094880"/>
            <a:ext cx="3384376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Графа 3 равна сумме граф 4+5+6 по всем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строкам</a:t>
            </a: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4088" y="3933056"/>
            <a:ext cx="3240360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Графа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3 больше </a:t>
            </a: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или равна графе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7 </a:t>
            </a: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по всем строкам</a:t>
            </a: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0072" y="2006089"/>
            <a:ext cx="3687728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Строку 1 показывают только те организации, которые проводили консультацию</a:t>
            </a:r>
            <a:endParaRPr lang="ru-RU" altLang="ru-RU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6705600" cy="2590800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РАЗДЕЛ </a:t>
            </a:r>
            <a:r>
              <a:rPr lang="en-US" altLang="ru-RU" sz="4000" b="1" smtClean="0"/>
              <a:t>VIII</a:t>
            </a:r>
            <a:r>
              <a:rPr lang="ru-RU" altLang="ru-RU" sz="4000" b="1" smtClean="0"/>
              <a:t>. ТЕХНИЧЕСКОЕ</a:t>
            </a:r>
            <a:r>
              <a:rPr lang="en-US" altLang="ru-RU" sz="4000" b="1" smtClean="0"/>
              <a:t/>
            </a:r>
            <a:br>
              <a:rPr lang="en-US" altLang="ru-RU" sz="4000" b="1" smtClean="0"/>
            </a:br>
            <a:r>
              <a:rPr lang="ru-RU" altLang="ru-RU" sz="4000" b="1" smtClean="0"/>
              <a:t>СОСТОЯНИЕ ЗДАНИЙ</a:t>
            </a:r>
            <a:endParaRPr lang="ru-RU" altLang="ru-RU" sz="4000" b="1" smtClean="0">
              <a:latin typeface="Times New Roman" panose="02020603050405020304" pitchFamily="18" charset="0"/>
            </a:endParaRP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457200" y="4267200"/>
            <a:ext cx="830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b="1">
                <a:latin typeface="Times New Roman" panose="02020603050405020304" pitchFamily="18" charset="0"/>
              </a:rPr>
              <a:t/>
            </a:r>
            <a:br>
              <a:rPr lang="en-US" altLang="ru-RU" sz="2800" b="1">
                <a:latin typeface="Times New Roman" panose="02020603050405020304" pitchFamily="18" charset="0"/>
              </a:rPr>
            </a:br>
            <a:r>
              <a:rPr lang="en-US" altLang="ru-RU" sz="2800" b="1">
                <a:latin typeface="Times New Roman" panose="02020603050405020304" pitchFamily="18" charset="0"/>
              </a:rPr>
              <a:t>                      </a:t>
            </a:r>
            <a:r>
              <a:rPr lang="ru-RU" altLang="ru-RU" sz="2800" b="1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9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строение, имеющее свой технический паспорт и состоящее на балансе медицинской организации или арендуемое у других организаций на конец отчетного года. Таблица 8000 заполняется на основании технического паспорта здания, актов обследования зданий на необходимость капитального ремонта, актов об аварийном состоянии зданий</a:t>
            </a:r>
          </a:p>
          <a:p>
            <a:pPr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Приспособленное помещение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помещение технически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переобустроенное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определенных целей использования. То, что изначально не входило в типовой проект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9906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При заполнении раздела </a:t>
            </a:r>
            <a:r>
              <a:rPr lang="en-US" altLang="ru-RU" sz="2000" b="1" smtClean="0">
                <a:latin typeface="Times New Roman" panose="02020603050405020304" pitchFamily="18" charset="0"/>
              </a:rPr>
              <a:t>VIII </a:t>
            </a:r>
            <a:r>
              <a:rPr lang="ru-RU" altLang="ru-RU" sz="2000" b="1" smtClean="0">
                <a:latin typeface="Times New Roman" panose="02020603050405020304" pitchFamily="18" charset="0"/>
              </a:rPr>
              <a:t>«Техническое состояние зданий» ФФСН №30 следует иметь в виду</a:t>
            </a:r>
          </a:p>
        </p:txBody>
      </p:sp>
    </p:spTree>
    <p:extLst>
      <p:ext uri="{BB962C8B-B14F-4D97-AF65-F5344CB8AC3E}">
        <p14:creationId xmlns:p14="http://schemas.microsoft.com/office/powerpoint/2010/main" val="16942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3" name="Rectangle 605"/>
          <p:cNvSpPr>
            <a:spLocks noChangeArrowheads="1"/>
          </p:cNvSpPr>
          <p:nvPr/>
        </p:nvSpPr>
        <p:spPr bwMode="auto">
          <a:xfrm>
            <a:off x="228600" y="381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Rectangle 453"/>
          <p:cNvSpPr>
            <a:spLocks noChangeArrowheads="1"/>
          </p:cNvSpPr>
          <p:nvPr/>
        </p:nvSpPr>
        <p:spPr bwMode="auto">
          <a:xfrm>
            <a:off x="685800" y="7620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Если подразделения, оказывающие медицинскую помощь в амбулаторных условиях, расположены в одном или нескольких отдельных зданиях, сведения о них показывают в стр. 1.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Если подразделения, оказывающие медицинскую помощь в стационарных условиях, расположены в одном или нескольких отдельных зданиях, сведения о них показывают в стр. 2.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Если подразделения, оказывающие медицинскую помощь в амбулаторных и стационарных условиях, расположены в одном или нескольких отдельных зданиях, сведения о них показывают в стр. 3.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Здания, в которых расположены подразделения, указанные в стр. 1-3 показывают в соответствующих строках, независимо от того, все здание или только часть его используется подразделениями.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В отдельных строках показывают сведения о зданиях офисов врачей общей практики, ФАПов, фельдшерских пунктов и патологоанатомических бюро и отделений (стр. 4-7).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Здания, в которых расположены все остальные подразделения, показывают суммарно в стр. 8. Учитывают число всех зданий, независимо от того, сколько подразделений в нем расположено.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Стр. 9 должна быть равна сумме строк 1-8 по всем графам.</a:t>
            </a:r>
          </a:p>
        </p:txBody>
      </p:sp>
    </p:spTree>
    <p:extLst>
      <p:ext uri="{BB962C8B-B14F-4D97-AF65-F5344CB8AC3E}">
        <p14:creationId xmlns:p14="http://schemas.microsoft.com/office/powerpoint/2010/main" val="13888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2362200" cy="381000"/>
          </a:xfrm>
        </p:spPr>
        <p:txBody>
          <a:bodyPr/>
          <a:lstStyle/>
          <a:p>
            <a:pPr marL="838200" indent="-838200"/>
            <a:r>
              <a:rPr lang="ru-RU" altLang="ru-RU" sz="2000" b="1" smtClean="0">
                <a:latin typeface="Times New Roman" panose="02020603050405020304" pitchFamily="18" charset="0"/>
              </a:rPr>
              <a:t>Таблица 8000</a:t>
            </a:r>
            <a:r>
              <a:rPr lang="ru-RU" altLang="ru-RU" sz="2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0" name="Rectangle 605"/>
          <p:cNvSpPr>
            <a:spLocks noChangeArrowheads="1"/>
          </p:cNvSpPr>
          <p:nvPr/>
        </p:nvSpPr>
        <p:spPr bwMode="auto">
          <a:xfrm>
            <a:off x="228600" y="762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Техническое состояние зданий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2919589"/>
              </p:ext>
            </p:extLst>
          </p:nvPr>
        </p:nvGraphicFramePr>
        <p:xfrm>
          <a:off x="0" y="609601"/>
          <a:ext cx="9144000" cy="6041858"/>
        </p:xfrm>
        <a:graphic>
          <a:graphicData uri="http://schemas.openxmlformats.org/drawingml/2006/table">
            <a:tbl>
              <a:tblPr/>
              <a:tblGrid>
                <a:gridCol w="1730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97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84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56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99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71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43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998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998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3588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3588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1024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1345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9075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737419">
                  <a:extLst>
                    <a:ext uri="{9D8B030D-6E8A-4147-A177-3AD203B41FA5}">
                      <a16:colId xmlns="" xmlns:a16="http://schemas.microsoft.com/office/drawing/2014/main" val="2828783412"/>
                    </a:ext>
                  </a:extLst>
                </a:gridCol>
              </a:tblGrid>
              <a:tr h="17104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подразделений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зданий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зданий 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них (из гр.3):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находятся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имеют виды благоустройства: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находятся в аварийном состоянии, или требующих сноса, реконструкции 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капитального ремонта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находятся в аварийном состоянии, требует сноса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требуют реконструкции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требуют капитального ремонта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в приспособленных помещениях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арендованных помещениях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водопровод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горячее водоснабжение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центральное отопление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канализацию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телефонную связь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автономное энергоснабжение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23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т.ч. в рабочем состоянии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9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1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Подразделения, оказывающие медицинскую помощь в амбулаторных условиях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1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Подразделения, оказывающие медицинскую помощь в стационарных условиях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178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Подразделения, оказывающие медицинскую помощь в амбула-торных и стационарных условиях, расположенные в одном здании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59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Офисы врачей общей практики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29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ФАПы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29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Фельдшерские пункты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59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Патологоанатомические отделения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29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Прочие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29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/>
                        </a:rPr>
                        <a:t>Всего (сумма строк 1-8)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38400" y="2895600"/>
            <a:ext cx="2667000" cy="10668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данных в графах 4, 5, 6 необходимо представить в сканированном виде акты на каждое здание 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32910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4"/>
          <p:cNvSpPr>
            <a:spLocks noChangeArrowheads="1"/>
          </p:cNvSpPr>
          <p:nvPr/>
        </p:nvSpPr>
        <p:spPr bwMode="auto">
          <a:xfrm>
            <a:off x="228600" y="762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tabLst>
                <a:tab pos="2401888" algn="l"/>
                <a:tab pos="4806950" algn="ctr"/>
              </a:tabLst>
            </a:pPr>
            <a:r>
              <a:rPr lang="ru-RU" altLang="ru-RU" sz="2000" b="1" dirty="0">
                <a:latin typeface="Times New Roman" panose="02020603050405020304" pitchFamily="18" charset="0"/>
              </a:rPr>
              <a:t>6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. </a:t>
            </a:r>
            <a:r>
              <a:rPr lang="ru-RU" altLang="ru-RU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Стоматологические кабинеты</a:t>
            </a:r>
            <a:endParaRPr lang="ru-RU" altLang="ru-RU" sz="800" dirty="0">
              <a:latin typeface="Arial" panose="020B0604020202020204" pitchFamily="34" charset="0"/>
            </a:endParaRPr>
          </a:p>
        </p:txBody>
      </p:sp>
      <p:sp>
        <p:nvSpPr>
          <p:cNvPr id="8195" name="Rectangle 65"/>
          <p:cNvSpPr>
            <a:spLocks noChangeArrowheads="1"/>
          </p:cNvSpPr>
          <p:nvPr/>
        </p:nvSpPr>
        <p:spPr bwMode="auto">
          <a:xfrm>
            <a:off x="152400" y="9144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Таблица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1009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546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63790713"/>
              </p:ext>
            </p:extLst>
          </p:nvPr>
        </p:nvGraphicFramePr>
        <p:xfrm>
          <a:off x="152400" y="1297544"/>
          <a:ext cx="8763000" cy="1724794"/>
        </p:xfrm>
        <a:graphic>
          <a:graphicData uri="http://schemas.openxmlformats.org/drawingml/2006/table">
            <a:tbl>
              <a:tblPr/>
              <a:tblGrid>
                <a:gridCol w="55717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5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557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высших, средних специальных учебных заведениях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общеобразовательных школах, лицеях, гимназиях, колледжах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промышленных предприятиях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33156" y="4077072"/>
            <a:ext cx="4392488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обеспечивается сотрудниками медицинской организации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1148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tabLst>
                <a:tab pos="2667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  плановая мощность поликлиники (число посещений в смену) – это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    пропускная способность амбулаторно-поликлинического учреждения с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    сохранением санитарно-эпидемиологического режима;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endParaRPr lang="ru-RU" altLang="ru-RU" sz="2000" dirty="0" smtClean="0">
              <a:latin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tabLst>
                <a:tab pos="2667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 основанием для заполнения этого раздела является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паспорт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медицинской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    организации, где содержится проектная и рабочая площадь здания и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    кабинетов в квадратных метрах.  С учетом требований площади на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    одно посещение рассчитывают плановую мощность (число посещений в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    смену) подразделений медицинских организаций, оказывающих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    медицинскую помощь в амбулаторных условиях;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endParaRPr lang="ru-RU" altLang="ru-RU" sz="2000" dirty="0" smtClean="0">
              <a:latin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457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800" b="1" dirty="0"/>
              <a:t>При заполнении </a:t>
            </a:r>
            <a:r>
              <a:rPr lang="ru-RU" sz="1800" b="1" dirty="0" smtClean="0"/>
              <a:t>таблицы </a:t>
            </a:r>
            <a:r>
              <a:rPr lang="ru-RU" sz="1800" b="1" dirty="0"/>
              <a:t>1010 «Мощность (плановое число посещений в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смену) </a:t>
            </a:r>
            <a:r>
              <a:rPr lang="ru-RU" sz="1800" b="1" u="sng" dirty="0">
                <a:solidFill>
                  <a:srgbClr val="FF0000"/>
                </a:solidFill>
              </a:rPr>
              <a:t>подразделений, оказывающих медицинскую помощь в амбулаторных условиях</a:t>
            </a:r>
            <a:r>
              <a:rPr lang="ru-RU" sz="1800" b="1" dirty="0">
                <a:solidFill>
                  <a:srgbClr val="FF0000"/>
                </a:solidFill>
              </a:rPr>
              <a:t>» </a:t>
            </a:r>
            <a:r>
              <a:rPr lang="ru-RU" sz="1800" b="1" dirty="0"/>
              <a:t>следует иметь в виду:</a:t>
            </a:r>
          </a:p>
        </p:txBody>
      </p:sp>
    </p:spTree>
    <p:extLst>
      <p:ext uri="{BB962C8B-B14F-4D97-AF65-F5344CB8AC3E}">
        <p14:creationId xmlns:p14="http://schemas.microsoft.com/office/powerpoint/2010/main" val="22485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8712968" cy="4763616"/>
          </a:xfrm>
        </p:spPr>
        <p:txBody>
          <a:bodyPr/>
          <a:lstStyle/>
          <a:p>
            <a:pPr marL="0" indent="0">
              <a:lnSpc>
                <a:spcPct val="80000"/>
              </a:lnSpc>
              <a:tabLst>
                <a:tab pos="266700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плановая мощность существующей медицинской организации, оказывающей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медицинскую помощь в амбулаторных условиях, изменяется в случаях, когда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подразделения открываются на новых площадях или закрываются, а также когда в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подразделениях проведен капитальный ремонт, в результате которого имеющаяся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площадь увеличилась или уменьшилась, либо часть площади выведена из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подчинения поликлиники на другие цели (</a:t>
            </a:r>
            <a:r>
              <a:rPr lang="ru-RU" altLang="ru-RU" sz="1400" dirty="0" smtClean="0">
                <a:latin typeface="Times New Roman" panose="02020603050405020304" pitchFamily="18" charset="0"/>
              </a:rPr>
              <a:t>инженерные площади, аптеки, аренда и</a:t>
            </a:r>
            <a:r>
              <a:rPr lang="en-US" alt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</a:rPr>
              <a:t>др.)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tabLst>
                <a:tab pos="266700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плановая мощность рассчитывается для всех зданий юридических лиц, где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осуществляется амбулаторный прием (так как на все здания заполняется паспорт)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tabLst>
                <a:tab pos="266700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плановая мощность рассчитывается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отдельно для центров здоровья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, даже если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они не являются обособленными подразделениями и входят в состав поликлиники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266700" algn="l"/>
              </a:tabLst>
            </a:pP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266700" algn="l"/>
              </a:tabLst>
            </a:pPr>
            <a:endParaRPr lang="ru-RU" altLang="ru-RU" sz="18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457200"/>
            <a:ext cx="876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</a:t>
            </a:r>
            <a:r>
              <a:rPr lang="ru-RU" altLang="ru-RU" sz="1800" b="1">
                <a:latin typeface="Times New Roman" panose="02020603050405020304" pitchFamily="18" charset="0"/>
              </a:rPr>
              <a:t>7. Мощность (плановое число посещений в смену)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</a:rPr>
              <a:t>подразделений,</a:t>
            </a:r>
            <a:r>
              <a:rPr lang="ru-RU" altLang="ru-RU" sz="1800" b="1">
                <a:latin typeface="Times New Roman" panose="02020603050405020304" pitchFamily="18" charset="0"/>
              </a:rPr>
              <a:t> оказывающих медицинскую помощь в амбулаторных условиях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10668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Таблица 1010</a:t>
            </a:r>
          </a:p>
        </p:txBody>
      </p:sp>
      <p:graphicFrame>
        <p:nvGraphicFramePr>
          <p:cNvPr id="189676" name="Group 236"/>
          <p:cNvGraphicFramePr>
            <a:graphicFrameLocks noGrp="1"/>
          </p:cNvGraphicFramePr>
          <p:nvPr>
            <p:ph idx="4294967295"/>
          </p:nvPr>
        </p:nvGraphicFramePr>
        <p:xfrm>
          <a:off x="0" y="1371600"/>
          <a:ext cx="8686800" cy="3278188"/>
        </p:xfrm>
        <a:graphic>
          <a:graphicData uri="http://schemas.openxmlformats.org/drawingml/2006/table">
            <a:tbl>
              <a:tblPr/>
              <a:tblGrid>
                <a:gridCol w="4110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подразделений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посещений в смену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всего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поликлиники для взрослых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детской поликлиники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женской консультации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диспансерного отделения (больницы, диспансера)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амбулатории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консультативно-диагностического центра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центра здоровья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698" name="Rectangle 229"/>
          <p:cNvSpPr>
            <a:spLocks noChangeArrowheads="1"/>
          </p:cNvSpPr>
          <p:nvPr/>
        </p:nvSpPr>
        <p:spPr bwMode="auto">
          <a:xfrm>
            <a:off x="4953000" y="3788296"/>
            <a:ext cx="3962400" cy="1166292"/>
          </a:xfrm>
          <a:prstGeom prst="rect">
            <a:avLst/>
          </a:prstGeom>
          <a:solidFill>
            <a:srgbClr val="B9E1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cs typeface="Arial" charset="0"/>
              </a:rPr>
              <a:t>При наличии нескольких отдельно стоящих зданий медицинской организации мощности подразделений </a:t>
            </a:r>
            <a:r>
              <a:rPr lang="ru-RU" sz="1400" b="1" dirty="0">
                <a:solidFill>
                  <a:srgbClr val="FF0000"/>
                </a:solidFill>
                <a:cs typeface="Arial" charset="0"/>
              </a:rPr>
              <a:t>суммируют</a:t>
            </a:r>
            <a:r>
              <a:rPr lang="ru-RU" sz="1400" b="1" dirty="0">
                <a:cs typeface="Arial" charset="0"/>
              </a:rPr>
              <a:t> и показывают одним числом </a:t>
            </a:r>
          </a:p>
        </p:txBody>
      </p:sp>
      <p:sp>
        <p:nvSpPr>
          <p:cNvPr id="27699" name="Rectangle 233"/>
          <p:cNvSpPr>
            <a:spLocks noChangeArrowheads="1"/>
          </p:cNvSpPr>
          <p:nvPr/>
        </p:nvSpPr>
        <p:spPr bwMode="auto">
          <a:xfrm>
            <a:off x="4953000" y="2074590"/>
            <a:ext cx="3651448" cy="49609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defRPr/>
            </a:pPr>
            <a:r>
              <a:rPr lang="ru-RU" sz="1400" b="1" dirty="0">
                <a:cs typeface="Arial" charset="0"/>
              </a:rPr>
              <a:t>Строка 1 равна  сумме строк со 2 по 8</a:t>
            </a:r>
          </a:p>
        </p:txBody>
      </p:sp>
      <p:sp>
        <p:nvSpPr>
          <p:cNvPr id="11317" name="Rectangle 229"/>
          <p:cNvSpPr>
            <a:spLocks noChangeArrowheads="1"/>
          </p:cNvSpPr>
          <p:nvPr/>
        </p:nvSpPr>
        <p:spPr bwMode="auto">
          <a:xfrm>
            <a:off x="152400" y="4876800"/>
            <a:ext cx="883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Плановая мощность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не рассчитывается и не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указывается </a:t>
            </a:r>
            <a:r>
              <a:rPr lang="ru-RU" altLang="ru-RU" sz="1400" b="1" dirty="0">
                <a:latin typeface="Times New Roman" panose="02020603050405020304" pitchFamily="18" charset="0"/>
              </a:rPr>
              <a:t>для:</a:t>
            </a:r>
          </a:p>
          <a:p>
            <a:pPr>
              <a:buClr>
                <a:schemeClr val="bg2"/>
              </a:buClr>
              <a:buSzPct val="75000"/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- стоматологических кабинетов, организованных в специализированных больницах (для нужд пациентов)</a:t>
            </a:r>
          </a:p>
          <a:p>
            <a:pPr>
              <a:buClr>
                <a:schemeClr val="bg2"/>
              </a:buClr>
              <a:buSzPct val="75000"/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- травмпунктов,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если они организованы в приемном покое </a:t>
            </a:r>
          </a:p>
          <a:p>
            <a:pPr>
              <a:buClr>
                <a:schemeClr val="bg2"/>
              </a:buClr>
              <a:buSzPct val="75000"/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- санаторно-курортных организаций (для нужд отдыхающих)</a:t>
            </a:r>
          </a:p>
        </p:txBody>
      </p:sp>
      <p:sp>
        <p:nvSpPr>
          <p:cNvPr id="11318" name="TextBox 8"/>
          <p:cNvSpPr txBox="1">
            <a:spLocks noChangeArrowheads="1"/>
          </p:cNvSpPr>
          <p:nvPr/>
        </p:nvSpPr>
        <p:spPr bwMode="auto">
          <a:xfrm>
            <a:off x="5486400" y="5257800"/>
            <a:ext cx="3200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</a:rPr>
              <a:t>Показываем в целых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                 числах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26" y="6146908"/>
            <a:ext cx="997368" cy="6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1000" y="-76200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latin typeface="Times New Roman" panose="02020603050405020304" pitchFamily="18" charset="0"/>
              </a:rPr>
              <a:t>8. Численность обслуживаемого прикрепленного населения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6200" y="2286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Таблица</a:t>
            </a:r>
            <a:r>
              <a:rPr lang="ru-RU" altLang="ru-RU" sz="2000" b="1" dirty="0">
                <a:latin typeface="Times New Roman" panose="02020603050405020304" pitchFamily="18" charset="0"/>
              </a:rPr>
              <a:t> 1050</a:t>
            </a:r>
          </a:p>
        </p:txBody>
      </p:sp>
      <p:sp>
        <p:nvSpPr>
          <p:cNvPr id="28676" name="Rectangle 50"/>
          <p:cNvSpPr>
            <a:spLocks noChangeArrowheads="1"/>
          </p:cNvSpPr>
          <p:nvPr/>
        </p:nvSpPr>
        <p:spPr bwMode="auto">
          <a:xfrm>
            <a:off x="76200" y="5089525"/>
            <a:ext cx="9067800" cy="320675"/>
          </a:xfrm>
          <a:prstGeom prst="rect">
            <a:avLst/>
          </a:prstGeom>
          <a:solidFill>
            <a:schemeClr val="bg2">
              <a:lumMod val="75000"/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200" dirty="0">
                <a:cs typeface="Arial" charset="0"/>
              </a:rPr>
              <a:t>*- женщины 18-54 года, мужчины 18-59 лет;** - женщины 55 лет и старше, мужчины 60 лет и старше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200" dirty="0">
              <a:cs typeface="Arial" charset="0"/>
            </a:endParaRPr>
          </a:p>
        </p:txBody>
      </p:sp>
      <p:sp>
        <p:nvSpPr>
          <p:cNvPr id="12293" name="Rectangle 213"/>
          <p:cNvSpPr>
            <a:spLocks noChangeArrowheads="1"/>
          </p:cNvSpPr>
          <p:nvPr/>
        </p:nvSpPr>
        <p:spPr bwMode="auto">
          <a:xfrm>
            <a:off x="112072" y="4340696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600" b="1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Rectangle 213"/>
          <p:cNvSpPr>
            <a:spLocks noChangeArrowheads="1"/>
          </p:cNvSpPr>
          <p:nvPr/>
        </p:nvSpPr>
        <p:spPr bwMode="auto">
          <a:xfrm>
            <a:off x="0" y="5410201"/>
            <a:ext cx="9144000" cy="68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732053"/>
              </p:ext>
            </p:extLst>
          </p:nvPr>
        </p:nvGraphicFramePr>
        <p:xfrm>
          <a:off x="152401" y="476675"/>
          <a:ext cx="874008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69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36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82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прикрепленного населения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3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(чел)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детей 0-17 лет включительно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из них детей до 1 года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marL="0" marR="0" lvl="4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из них: до 1 мес.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marL="0" marR="0" lvl="3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детей 0 – 4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marL="0" marR="0" lvl="3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детей 5 – 9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marL="0" marR="0" lvl="3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детей 10 – 14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население трудоспособного возраста*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население старше трудоспособного возраста**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население (из стр. 1)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8716" name="Rectangle 214"/>
          <p:cNvSpPr>
            <a:spLocks noChangeArrowheads="1"/>
          </p:cNvSpPr>
          <p:nvPr/>
        </p:nvSpPr>
        <p:spPr bwMode="auto">
          <a:xfrm>
            <a:off x="6096000" y="1295400"/>
            <a:ext cx="2667000" cy="914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defRPr/>
            </a:pPr>
            <a:r>
              <a:rPr lang="ru-RU" sz="1600" b="1" dirty="0">
                <a:cs typeface="Arial" charset="0"/>
              </a:rPr>
              <a:t>Строка 1 должна быть равна сумме строк</a:t>
            </a:r>
          </a:p>
          <a:p>
            <a:pPr marL="342900" indent="-342900" algn="ctr" eaLnBrk="1" hangingPunct="1">
              <a:defRPr/>
            </a:pPr>
            <a:r>
              <a:rPr lang="ru-RU" sz="1600" b="1" dirty="0">
                <a:cs typeface="Arial" charset="0"/>
              </a:rPr>
              <a:t>2 + 7 + 8</a:t>
            </a:r>
          </a:p>
        </p:txBody>
      </p:sp>
    </p:spTree>
    <p:extLst>
      <p:ext uri="{BB962C8B-B14F-4D97-AF65-F5344CB8AC3E}">
        <p14:creationId xmlns:p14="http://schemas.microsoft.com/office/powerpoint/2010/main" val="12958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Шаблон презентации ЦНИИОИЗ 97-20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31646</TotalTime>
  <Words>5839</Words>
  <Application>Microsoft Office PowerPoint</Application>
  <PresentationFormat>Экран (4:3)</PresentationFormat>
  <Paragraphs>2090</Paragraphs>
  <Slides>49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1_Шаблон презентации ЦНИИОИЗ 97-2003</vt:lpstr>
      <vt:lpstr>Форма №30 «Сведения о медицинской организации»</vt:lpstr>
      <vt:lpstr>РАЗДЕЛ I.  Работа медицинской  организации</vt:lpstr>
      <vt:lpstr>1. Общие сведения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2600 </vt:lpstr>
      <vt:lpstr>Таблица 2611 (новая)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3100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4601 </vt:lpstr>
      <vt:lpstr>Таблица 4701 </vt:lpstr>
      <vt:lpstr>Таблица 4801 </vt:lpstr>
      <vt:lpstr>Таблица 4804 </vt:lpstr>
      <vt:lpstr>Таблица 4805 </vt:lpstr>
      <vt:lpstr>Таблица 4809 </vt:lpstr>
      <vt:lpstr>Презентация PowerPoint</vt:lpstr>
      <vt:lpstr>Таблица 5117 </vt:lpstr>
      <vt:lpstr>Таблица 5117 </vt:lpstr>
      <vt:lpstr>Таблица 5117 </vt:lpstr>
      <vt:lpstr>Таблица 5117 </vt:lpstr>
      <vt:lpstr>Таблица 5118 </vt:lpstr>
      <vt:lpstr>Таблица 5118 </vt:lpstr>
      <vt:lpstr>Таблица 5600 </vt:lpstr>
      <vt:lpstr>Табл.7000</vt:lpstr>
      <vt:lpstr>Таблица 7001</vt:lpstr>
      <vt:lpstr>Таблица 7003 </vt:lpstr>
      <vt:lpstr>Таблица 7004 </vt:lpstr>
      <vt:lpstr>РАЗДЕЛ VIII. ТЕХНИЧЕСКОЕ СОСТОЯНИЕ ЗДАНИЙ</vt:lpstr>
      <vt:lpstr>При заполнении раздела VIII «Техническое состояние зданий» ФФСН №30 следует иметь в виду</vt:lpstr>
      <vt:lpstr>Презентация PowerPoint</vt:lpstr>
      <vt:lpstr>Таблица 8000 </vt:lpstr>
    </vt:vector>
  </TitlesOfParts>
  <Company>FRIHCOI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i.son</dc:creator>
  <cp:lastModifiedBy>Дмитрикова Светлана Альбертовна</cp:lastModifiedBy>
  <cp:revision>634</cp:revision>
  <cp:lastPrinted>2019-11-26T09:59:19Z</cp:lastPrinted>
  <dcterms:created xsi:type="dcterms:W3CDTF">2015-03-17T12:19:09Z</dcterms:created>
  <dcterms:modified xsi:type="dcterms:W3CDTF">2019-12-17T13:48:23Z</dcterms:modified>
</cp:coreProperties>
</file>