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9" r:id="rId3"/>
    <p:sldId id="439" r:id="rId4"/>
    <p:sldId id="445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47" r:id="rId13"/>
    <p:sldId id="450" r:id="rId14"/>
    <p:sldId id="458" r:id="rId15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ивалов Василий Алексеевич" initials="П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797"/>
    <a:srgbClr val="0A28A8"/>
    <a:srgbClr val="E6E6E6"/>
    <a:srgbClr val="33A0AF"/>
    <a:srgbClr val="6B6B6B"/>
    <a:srgbClr val="C8EFEE"/>
    <a:srgbClr val="97D8E1"/>
    <a:srgbClr val="41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0418" autoAdjust="0"/>
  </p:normalViewPr>
  <p:slideViewPr>
    <p:cSldViewPr>
      <p:cViewPr varScale="1">
        <p:scale>
          <a:sx n="107" d="100"/>
          <a:sy n="107" d="100"/>
        </p:scale>
        <p:origin x="-17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acshare\KorablevD\WORK\&#1056;&#1077;&#1081;&#1090;&#1080;&#1085;&#1075;&#1080;\2020_01\2020-02-21%20&#1057;&#1090;&#1072;&#1094;&#1080;&#1086;&#1085;&#1072;&#1088;&#1099;\ADD\&#1044;&#1080;&#1085;&#1072;&#1084;&#1080;&#1082;&#1072;%20&#1088;&#1077;&#1081;&#1090;&#1080;&#1085;&#1075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[Динамика рейтингов.xlsx]Лист1!СводнаяТаблица1</c:name>
    <c:fmtId val="6"/>
  </c:pivotSource>
  <c:chart>
    <c:autoTitleDeleted val="0"/>
    <c:pivotFmts>
      <c:pivotFmt>
        <c:idx val="0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numFmt formatCode="#,##0" sourceLinked="0"/>
          <c:spPr/>
          <c:txPr>
            <a:bodyPr/>
            <a:lstStyle/>
            <a:p>
              <a:pPr>
                <a:defRPr/>
              </a:pPr>
              <a:endParaRPr lang="ru-RU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Лист1!$F$11</c:f>
              <c:strCache>
                <c:ptCount val="1"/>
                <c:pt idx="0">
                  <c:v> Подключение</c:v>
                </c:pt>
              </c:strCache>
            </c:strRef>
          </c:tx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Лист1!$E$12:$E$25</c:f>
              <c:strCache>
                <c:ptCount val="13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</c:strCache>
            </c:strRef>
          </c:cat>
          <c:val>
            <c:numRef>
              <c:f>Лист1!$F$12:$F$25</c:f>
              <c:numCache>
                <c:formatCode>General</c:formatCode>
                <c:ptCount val="13"/>
                <c:pt idx="0">
                  <c:v>71.959999999999994</c:v>
                </c:pt>
                <c:pt idx="1">
                  <c:v>71.78</c:v>
                </c:pt>
                <c:pt idx="2">
                  <c:v>69.099999999999994</c:v>
                </c:pt>
                <c:pt idx="3">
                  <c:v>72.73</c:v>
                </c:pt>
                <c:pt idx="4">
                  <c:v>74.849999999999994</c:v>
                </c:pt>
                <c:pt idx="5">
                  <c:v>77.33</c:v>
                </c:pt>
                <c:pt idx="6">
                  <c:v>78.680000000000007</c:v>
                </c:pt>
                <c:pt idx="7">
                  <c:v>78.39</c:v>
                </c:pt>
                <c:pt idx="8">
                  <c:v>80.209999999999994</c:v>
                </c:pt>
                <c:pt idx="9">
                  <c:v>79.3</c:v>
                </c:pt>
                <c:pt idx="10">
                  <c:v>80.27</c:v>
                </c:pt>
                <c:pt idx="11">
                  <c:v>81.040000000000006</c:v>
                </c:pt>
                <c:pt idx="12">
                  <c:v>81.680000000000007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Лист1!$G$11</c:f>
              <c:strCache>
                <c:ptCount val="1"/>
                <c:pt idx="0">
                  <c:v> ПиК</c:v>
                </c:pt>
              </c:strCache>
            </c:strRef>
          </c:tx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Лист1!$E$12:$E$25</c:f>
              <c:strCache>
                <c:ptCount val="13"/>
                <c:pt idx="0">
                  <c:v>2019-01</c:v>
                </c:pt>
                <c:pt idx="1">
                  <c:v>2019-02</c:v>
                </c:pt>
                <c:pt idx="2">
                  <c:v>2019-03</c:v>
                </c:pt>
                <c:pt idx="3">
                  <c:v>2019-04</c:v>
                </c:pt>
                <c:pt idx="4">
                  <c:v>2019-05</c:v>
                </c:pt>
                <c:pt idx="5">
                  <c:v>2019-06</c:v>
                </c:pt>
                <c:pt idx="6">
                  <c:v>2019-07</c:v>
                </c:pt>
                <c:pt idx="7">
                  <c:v>2019-08</c:v>
                </c:pt>
                <c:pt idx="8">
                  <c:v>2019-09</c:v>
                </c:pt>
                <c:pt idx="9">
                  <c:v>2019-10</c:v>
                </c:pt>
                <c:pt idx="10">
                  <c:v>2019-11</c:v>
                </c:pt>
                <c:pt idx="11">
                  <c:v>2019-12</c:v>
                </c:pt>
                <c:pt idx="12">
                  <c:v>2020-01</c:v>
                </c:pt>
              </c:strCache>
            </c:strRef>
          </c:cat>
          <c:val>
            <c:numRef>
              <c:f>Лист1!$G$12:$G$25</c:f>
              <c:numCache>
                <c:formatCode>General</c:formatCode>
                <c:ptCount val="13"/>
                <c:pt idx="0">
                  <c:v>64.34</c:v>
                </c:pt>
                <c:pt idx="1">
                  <c:v>67.8</c:v>
                </c:pt>
                <c:pt idx="2">
                  <c:v>72.52</c:v>
                </c:pt>
                <c:pt idx="3">
                  <c:v>73.010000000000005</c:v>
                </c:pt>
                <c:pt idx="4">
                  <c:v>68.06</c:v>
                </c:pt>
                <c:pt idx="5">
                  <c:v>67.83</c:v>
                </c:pt>
                <c:pt idx="6">
                  <c:v>68.94</c:v>
                </c:pt>
                <c:pt idx="7">
                  <c:v>62.5</c:v>
                </c:pt>
                <c:pt idx="8">
                  <c:v>62.13</c:v>
                </c:pt>
                <c:pt idx="9">
                  <c:v>48.43</c:v>
                </c:pt>
                <c:pt idx="10">
                  <c:v>49.08</c:v>
                </c:pt>
                <c:pt idx="11">
                  <c:v>53.11</c:v>
                </c:pt>
                <c:pt idx="12">
                  <c:v>59.55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04192"/>
        <c:axId val="86505728"/>
      </c:lineChart>
      <c:catAx>
        <c:axId val="8650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86505728"/>
        <c:crosses val="autoZero"/>
        <c:auto val="1"/>
        <c:lblAlgn val="ctr"/>
        <c:lblOffset val="100"/>
        <c:noMultiLvlLbl val="0"/>
      </c:catAx>
      <c:valAx>
        <c:axId val="86505728"/>
        <c:scaling>
          <c:orientation val="minMax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04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36C3-0B8B-43F1-AFCE-BB2D3023B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5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E1CF-8FE4-4693-9E1D-166326C73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9BE3-5D84-468C-8C45-8BA15597A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CEC8-0DC7-4251-A24D-FB31D6E7A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0CB-EE6F-48A0-B832-913B2890A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E9B9-C159-42AB-BE14-E5BE353679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9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EC14-05CF-48F1-A6A7-BD1BFE1E8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8597-C6B7-4600-B018-ACB28A0A8C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576-0580-496C-8C3F-C51D14C010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F7C0-78B0-4BCF-BD7A-22C04B0D0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6EA-DB45-4EB4-9253-C4251842B7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9BAA-C16C-4EB5-95D6-E09A48F135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36512" y="2535039"/>
            <a:ext cx="9145016" cy="2118097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Оперативный отчет</a:t>
            </a:r>
            <a:br>
              <a:rPr lang="ru-RU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ведению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ЭМК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петербуржца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28.02.2020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57192"/>
            <a:ext cx="8352928" cy="1440160"/>
          </a:xfrm>
          <a:ln>
            <a:noFill/>
          </a:ln>
        </p:spPr>
        <p:txBody>
          <a:bodyPr>
            <a:noAutofit/>
          </a:bodyPr>
          <a:lstStyle/>
          <a:p>
            <a:pPr algn="l"/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специалист отдела развития информатизации</a:t>
            </a:r>
          </a:p>
          <a:p>
            <a:pPr algn="l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Кораблёв Д.А.</a:t>
            </a:r>
          </a:p>
          <a:p>
            <a:pPr algn="l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10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25"/>
            <a:ext cx="8102798" cy="3100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Сведения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об оформлении листка нетрудоспособности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76870"/>
              </p:ext>
            </p:extLst>
          </p:nvPr>
        </p:nvGraphicFramePr>
        <p:xfrm>
          <a:off x="467544" y="476672"/>
          <a:ext cx="8174806" cy="6289573"/>
        </p:xfrm>
        <a:graphic>
          <a:graphicData uri="http://schemas.openxmlformats.org/drawingml/2006/table">
            <a:tbl>
              <a:tblPr/>
              <a:tblGrid>
                <a:gridCol w="7488832"/>
                <a:gridCol w="685974"/>
              </a:tblGrid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Случаев передано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№37 Николаевская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ГВВ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№38 Семашко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КНпЦСВМП (онкологич)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2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ПБ Св Н.Ч.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ПНД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Св.Георгия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86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РД №18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ЖК №44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КБ №31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РД №1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ТБ №2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4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11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246814" cy="7914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Передача структурированной ЭМК («витальные параметры»):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38" y="1137240"/>
            <a:ext cx="6160730" cy="4235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417348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ИЭМК4 реализована концепция частично-структурированной ЭМК. Это позволяет собирать, хранить и использовать в целях обеспечения преемственности оказания медицинской помощи показатели состояния  пациента и его заболевания, специфичные для некоторых групп заболеваний («витальные параметры</a:t>
            </a:r>
            <a:r>
              <a:rPr lang="ru-RU" sz="1600" dirty="0" smtClean="0"/>
              <a:t>»)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92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174806" cy="7914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Передача структурированной ЭМК («витальные параметры»):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76579"/>
              </p:ext>
            </p:extLst>
          </p:nvPr>
        </p:nvGraphicFramePr>
        <p:xfrm>
          <a:off x="451770" y="1268760"/>
          <a:ext cx="8368702" cy="4968556"/>
        </p:xfrm>
        <a:graphic>
          <a:graphicData uri="http://schemas.openxmlformats.org/drawingml/2006/table">
            <a:tbl>
              <a:tblPr/>
              <a:tblGrid>
                <a:gridCol w="361491"/>
                <a:gridCol w="5659465"/>
                <a:gridCol w="1166099"/>
                <a:gridCol w="1181647"/>
              </a:tblGrid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Случаев онко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Витальными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декабрь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Городская многопрофильная больница №2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январь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СПбКНпЦСВМП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(о) Стационар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Городская многопрофильная больница №2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СПбКНпЦСВМП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(о)   Амбулаторно-консультативное отделение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февраль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СПбКНпЦСВМП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(о) Амбулаторно-консультативное отделение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СПбКНпЦСВМП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(о) Стационар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СПбКНпЦСВМП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(о)  Детские амбулаторно-консультативные кабинеты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Клиническая больница Святителя Луки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7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174806" cy="7914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Выписка из медицинской карты стационарного больного злокачественным новообразованием (форма № 027-1/у)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47208"/>
              </p:ext>
            </p:extLst>
          </p:nvPr>
        </p:nvGraphicFramePr>
        <p:xfrm>
          <a:off x="451770" y="1185655"/>
          <a:ext cx="8368702" cy="5117633"/>
        </p:xfrm>
        <a:graphic>
          <a:graphicData uri="http://schemas.openxmlformats.org/drawingml/2006/table">
            <a:tbl>
              <a:tblPr/>
              <a:tblGrid>
                <a:gridCol w="8368702"/>
              </a:tblGrid>
              <a:tr h="292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№16 Мариинская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№36 Иоанна Кронштадтского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ДГБ №1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ДГБ №2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КБ №31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КБ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Св.Луки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КНПЦ (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онкологич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Хоспис №1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Хоспис №3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Хоспис №4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2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9327"/>
            <a:ext cx="8246814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 результаты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670947"/>
              </p:ext>
            </p:extLst>
          </p:nvPr>
        </p:nvGraphicFramePr>
        <p:xfrm>
          <a:off x="107504" y="1340768"/>
          <a:ext cx="8928992" cy="504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54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9327"/>
            <a:ext cx="8102798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ФП Единый цифровой контур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77909"/>
              </p:ext>
            </p:extLst>
          </p:nvPr>
        </p:nvGraphicFramePr>
        <p:xfrm>
          <a:off x="467544" y="1412776"/>
          <a:ext cx="8174806" cy="3019425"/>
        </p:xfrm>
        <a:graphic>
          <a:graphicData uri="http://schemas.openxmlformats.org/drawingml/2006/table">
            <a:tbl>
              <a:tblPr/>
              <a:tblGrid>
                <a:gridCol w="6624736"/>
                <a:gridCol w="792088"/>
                <a:gridCol w="757982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Полное наименование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Этап ЕЦК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иЭМК4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СПб ГБУЗ "Детский городской многопрофильный клинический специализированный центр высоких медицинских технологий"(Детская городская больница №1)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СПб ГБУЗ "Клиническая инфекционная больница им. С.П. Боткина"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СПб ГБУЗ "Родильный дом №17"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СПб ГБУЗ "Центр планирования семьи и репродукции"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2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9327"/>
            <a:ext cx="8102798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Нет передачи в </a:t>
            </a:r>
            <a:r>
              <a:rPr lang="ru-R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иЭМК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3606"/>
              </p:ext>
            </p:extLst>
          </p:nvPr>
        </p:nvGraphicFramePr>
        <p:xfrm>
          <a:off x="539551" y="1081679"/>
          <a:ext cx="8102798" cy="4644009"/>
        </p:xfrm>
        <a:graphic>
          <a:graphicData uri="http://schemas.openxmlformats.org/drawingml/2006/table">
            <a:tbl>
              <a:tblPr/>
              <a:tblGrid>
                <a:gridCol w="8102798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Полное наименование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«Противотуберкулезный диспансер №15»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«Психоневрологический диспансер №2»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«Городская поликлиника №62»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«Городской врачебно-физкультурный диспансер»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ГКУЗ «Городская психиатрическая больница №3 им. И.И. Скворцова-Степанова»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 «Психоневрологический диспансер №10»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«Стоматологическая поликлиника №32»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«Противотуберкулезный диспансер №8»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«Врачебно-физкультурный диспансер №3 (межрайонный)»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ГКУЗ «Амбулатория Мариинская»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«Родильный дом №17»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СПб ГБУЗ Туберкулезный санаторий «Сосновый Бор»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5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9327"/>
            <a:ext cx="8102798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Нет эпикризов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63172"/>
              </p:ext>
            </p:extLst>
          </p:nvPr>
        </p:nvGraphicFramePr>
        <p:xfrm>
          <a:off x="539551" y="1081679"/>
          <a:ext cx="8102798" cy="5347335"/>
        </p:xfrm>
        <a:graphic>
          <a:graphicData uri="http://schemas.openxmlformats.org/drawingml/2006/table">
            <a:tbl>
              <a:tblPr/>
              <a:tblGrid>
                <a:gridCol w="6249960"/>
                <a:gridCol w="926419"/>
                <a:gridCol w="926419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Полное наименование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эпикриз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№37"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№111"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«Кожно-венерологический диспансер Невского р-на»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«Детская городская поликлиника №73»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«Городская поликлиника №96»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гбуз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"Городская поликлиника №4"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ГНБ 7 отделение неотложной наркологической помощи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Городская поликлиника №88   Поликлиническое отделение №88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№30"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Хоспис (детский)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«Городская поликлиника №114» ДПО №50»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№91"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Детская городская поликлиника №29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Введенская городская клиническая больница   Амбулаторно-консультативное отделение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ГНБ Приемное отделение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«Детская городская поликлиника №17»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Женская консультация №18 Отделение №1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Городской противотуберкулезный диспансер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Диспансер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6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9327"/>
            <a:ext cx="8102798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Нет заключений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1916"/>
              </p:ext>
            </p:extLst>
          </p:nvPr>
        </p:nvGraphicFramePr>
        <p:xfrm>
          <a:off x="539551" y="1081679"/>
          <a:ext cx="8102798" cy="4324350"/>
        </p:xfrm>
        <a:graphic>
          <a:graphicData uri="http://schemas.openxmlformats.org/drawingml/2006/table">
            <a:tbl>
              <a:tblPr/>
              <a:tblGrid>
                <a:gridCol w="6249960"/>
                <a:gridCol w="926419"/>
                <a:gridCol w="926419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Полное наименование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Заключ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больница №20"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№111"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№38"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№32"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Городская поликлиника №56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№4"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№91"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Диагностический Центр №7" (глазной) Дневной стационар для взрослых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№93" Самсон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"Городская поликлиника №51"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 "Психоневрологический диспансер №8"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Детская городская поликлиника №71 Детское поликлиническое отделение №71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СПб ГБУЗ  "Городская больница №40 Курортного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1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7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25"/>
            <a:ext cx="8102798" cy="3100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Подписи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47621"/>
              </p:ext>
            </p:extLst>
          </p:nvPr>
        </p:nvGraphicFramePr>
        <p:xfrm>
          <a:off x="539551" y="476672"/>
          <a:ext cx="8102797" cy="5793532"/>
        </p:xfrm>
        <a:graphic>
          <a:graphicData uri="http://schemas.openxmlformats.org/drawingml/2006/table">
            <a:tbl>
              <a:tblPr/>
              <a:tblGrid>
                <a:gridCol w="4896545"/>
                <a:gridCol w="1543520"/>
                <a:gridCol w="832744"/>
                <a:gridCol w="82998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Документов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подписью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№28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Максимильяновская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ДГМКЦ им.К.А.Раухфуса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ЖК №5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КДЦ Ювента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 СПИД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ДС Звездочка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ДС Детские дюны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КДЦ №1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ДС Пионер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КНпЦСВМП (онкологич)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ГКВД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3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8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25"/>
            <a:ext cx="8102798" cy="3100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PDF + Text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641919"/>
              </p:ext>
            </p:extLst>
          </p:nvPr>
        </p:nvGraphicFramePr>
        <p:xfrm>
          <a:off x="539551" y="476672"/>
          <a:ext cx="8102797" cy="5355332"/>
        </p:xfrm>
        <a:graphic>
          <a:graphicData uri="http://schemas.openxmlformats.org/drawingml/2006/table">
            <a:tbl>
              <a:tblPr/>
              <a:tblGrid>
                <a:gridCol w="4896545"/>
                <a:gridCol w="1543520"/>
                <a:gridCol w="832744"/>
                <a:gridCol w="829988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Документов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PDF + Text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 СПИД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 №9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КДЦ №1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ПТД №3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№38 Семашко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КНпЦСВМП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онкологич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ГКВД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ГМБ №2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КДЦ для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РД №18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№17 Александровская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9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25"/>
            <a:ext cx="8102798" cy="31006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Назначения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59826"/>
              </p:ext>
            </p:extLst>
          </p:nvPr>
        </p:nvGraphicFramePr>
        <p:xfrm>
          <a:off x="539553" y="467519"/>
          <a:ext cx="8102797" cy="5769793"/>
        </p:xfrm>
        <a:graphic>
          <a:graphicData uri="http://schemas.openxmlformats.org/drawingml/2006/table">
            <a:tbl>
              <a:tblPr/>
              <a:tblGrid>
                <a:gridCol w="4896545"/>
                <a:gridCol w="1543520"/>
                <a:gridCol w="976760"/>
                <a:gridCol w="685972"/>
              </a:tblGrid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Случаев передано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  назначениями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ДГСЦ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КВД №10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ДР №9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КВД №11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ГКОД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ГБ №38 Семашко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КДП №1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КВД №4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 СПИД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12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2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86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57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ДГП №7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ГП №8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1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39149</TotalTime>
  <Words>1396</Words>
  <Application>Microsoft Office PowerPoint</Application>
  <PresentationFormat>Экран (4:3)</PresentationFormat>
  <Paragraphs>618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Оперативный отчет  по ведению ЭМК петербуржца на 28.02.2020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Н.А.</dc:creator>
  <cp:lastModifiedBy>Кораблёв Дмитрий Алексеевич</cp:lastModifiedBy>
  <cp:revision>1219</cp:revision>
  <cp:lastPrinted>2019-09-19T09:13:59Z</cp:lastPrinted>
  <dcterms:created xsi:type="dcterms:W3CDTF">2013-12-20T09:16:52Z</dcterms:created>
  <dcterms:modified xsi:type="dcterms:W3CDTF">2020-02-28T09:06:39Z</dcterms:modified>
</cp:coreProperties>
</file>