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84" r:id="rId5"/>
    <p:sldId id="258" r:id="rId6"/>
    <p:sldId id="286" r:id="rId7"/>
    <p:sldId id="288" r:id="rId8"/>
    <p:sldId id="283" r:id="rId9"/>
  </p:sldIdLst>
  <p:sldSz cx="9144000" cy="6858000" type="screen4x3"/>
  <p:notesSz cx="6784975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747474"/>
    <a:srgbClr val="808285"/>
    <a:srgbClr val="6DA2CA"/>
    <a:srgbClr val="0BB7EB"/>
    <a:srgbClr val="E0E0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099" autoAdjust="0"/>
    <p:restoredTop sz="94748" autoAdjust="0"/>
  </p:normalViewPr>
  <p:slideViewPr>
    <p:cSldViewPr snapToGrid="0">
      <p:cViewPr varScale="1">
        <p:scale>
          <a:sx n="117" d="100"/>
          <a:sy n="117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3249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F105C7-0439-4904-8B71-196AB8031337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498" y="4705350"/>
            <a:ext cx="542798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3249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D282AB-6673-4767-8882-7FB5291F90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010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A6EBF-F24B-4E9D-BC4C-79BA968A906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339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A6EBF-F24B-4E9D-BC4C-79BA968A906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957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A6EBF-F24B-4E9D-BC4C-79BA968A906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282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AA0EC-1908-47D5-8FD9-58A80A45D8BC}" type="datetime1">
              <a:rPr lang="ru-RU" smtClean="0"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CA9F4-2E71-4EC5-A747-4C6C19A0C8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844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02AC-8F11-49BF-8AA1-78848C9386EB}" type="datetime1">
              <a:rPr lang="ru-RU" smtClean="0"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CA9F4-2E71-4EC5-A747-4C6C19A0C8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710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8144-0ADE-483F-B058-5C2C4161CBC4}" type="datetime1">
              <a:rPr lang="ru-RU" smtClean="0"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CA9F4-2E71-4EC5-A747-4C6C19A0C8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566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C5FB-9B37-4B60-8E32-BEF8DD22264C}" type="datetime1">
              <a:rPr lang="ru-RU" smtClean="0"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CA9F4-2E71-4EC5-A747-4C6C19A0C8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552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E2E3F-7204-425B-84DA-B973AC20DD80}" type="datetime1">
              <a:rPr lang="ru-RU" smtClean="0"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CA9F4-2E71-4EC5-A747-4C6C19A0C8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827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75D5D-F140-481E-9CBC-2CA8A2A59321}" type="datetime1">
              <a:rPr lang="ru-RU" smtClean="0"/>
              <a:t>28.02.2020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CA9F4-2E71-4EC5-A747-4C6C19A0C8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575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A79F-8B7C-496C-B03E-F8E72CEF3F8B}" type="datetime1">
              <a:rPr lang="ru-RU" smtClean="0"/>
              <a:t>28.02.2020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CA9F4-2E71-4EC5-A747-4C6C19A0C8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426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95938-92F2-4663-85AD-982FFA827F48}" type="datetime1">
              <a:rPr lang="ru-RU" smtClean="0"/>
              <a:t>28.02.2020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CA9F4-2E71-4EC5-A747-4C6C19A0C8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799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701A-6976-499C-A163-5C929AA0E884}" type="datetime1">
              <a:rPr lang="ru-RU" smtClean="0"/>
              <a:t>28.02.2020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CA9F4-2E71-4EC5-A747-4C6C19A0C8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595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60ED3-768E-402D-B40C-ABE164FD847C}" type="datetime1">
              <a:rPr lang="ru-RU" smtClean="0"/>
              <a:t>28.02.2020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CA9F4-2E71-4EC5-A747-4C6C19A0C8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493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4BC77-F810-4E64-AF6B-9A1507639DAF}" type="datetime1">
              <a:rPr lang="ru-RU" smtClean="0"/>
              <a:t>28.02.2020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CA9F4-2E71-4EC5-A747-4C6C19A0C8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51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4E435-C914-458C-BF98-017682599C85}" type="datetime1">
              <a:rPr lang="ru-RU" smtClean="0"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CA9F4-2E71-4EC5-A747-4C6C19A0C8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673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hyperlink" Target="https://support.spbmiac.ru/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Sorokina\Desktop\Новый вид презентации 202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98" b="4427"/>
          <a:stretch/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619322" y="1859345"/>
            <a:ext cx="336398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latin typeface="Trebuchet MS" panose="020B0603020202020204" pitchFamily="34" charset="0"/>
                <a:cs typeface="Arial" panose="020B0604020202020204" pitchFamily="34" charset="0"/>
              </a:rPr>
              <a:t>Service Desk</a:t>
            </a:r>
            <a:endParaRPr lang="ru-RU" sz="3000" b="1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000" b="1" dirty="0">
                <a:latin typeface="Trebuchet MS" panose="020B0603020202020204" pitchFamily="34" charset="0"/>
                <a:cs typeface="Arial" panose="020B0604020202020204" pitchFamily="34" charset="0"/>
              </a:rPr>
              <a:t>и</a:t>
            </a:r>
          </a:p>
          <a:p>
            <a:pPr algn="ctr"/>
            <a:r>
              <a:rPr lang="ru-RU" sz="3000" b="1" dirty="0">
                <a:latin typeface="Trebuchet MS" panose="020B0603020202020204" pitchFamily="34" charset="0"/>
                <a:cs typeface="Arial" panose="020B0604020202020204" pitchFamily="34" charset="0"/>
              </a:rPr>
              <a:t>сопровождение ГИС РЕГИЗ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497105" y="3912081"/>
            <a:ext cx="36084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rebuchet MS" panose="020B0603020202020204" pitchFamily="34" charset="0"/>
                <a:cs typeface="Arial" panose="020B0604020202020204" pitchFamily="34" charset="0"/>
              </a:rPr>
              <a:t>Давлечин Андрей Анатольевич</a:t>
            </a:r>
          </a:p>
          <a:p>
            <a:pPr algn="ctr"/>
            <a:r>
              <a:rPr lang="ru-RU" sz="1400" b="1" dirty="0">
                <a:latin typeface="Trebuchet MS" panose="020B0603020202020204" pitchFamily="34" charset="0"/>
                <a:cs typeface="Arial" panose="020B0604020202020204" pitchFamily="34" charset="0"/>
              </a:rPr>
              <a:t>инженер</a:t>
            </a:r>
            <a:br>
              <a:rPr lang="ru-RU" sz="1400" b="1" dirty="0">
                <a:latin typeface="Trebuchet MS" panose="020B0603020202020204" pitchFamily="34" charset="0"/>
                <a:cs typeface="Arial" panose="020B0604020202020204" pitchFamily="34" charset="0"/>
              </a:rPr>
            </a:br>
            <a:endParaRPr lang="ru-RU" sz="1400" b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785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OSorokina\Desktop\5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6" t="2803" r="2130" b="3387"/>
          <a:stretch/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8497" y="1340768"/>
            <a:ext cx="900105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Blip>
                <a:blip r:embed="rId5"/>
              </a:buBlip>
            </a:pPr>
            <a:endParaRPr lang="ru-RU" dirty="0">
              <a:solidFill>
                <a:schemeClr val="tx2"/>
              </a:solidFill>
            </a:endParaRPr>
          </a:p>
          <a:p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3138" y="185715"/>
            <a:ext cx="38988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1. Сопровождение ГИС РЕГИЗ</a:t>
            </a:r>
          </a:p>
        </p:txBody>
      </p:sp>
      <p:sp>
        <p:nvSpPr>
          <p:cNvPr id="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59824" y="6499125"/>
            <a:ext cx="755576" cy="216000"/>
          </a:xfrm>
        </p:spPr>
        <p:txBody>
          <a:bodyPr/>
          <a:lstStyle/>
          <a:p>
            <a:fld id="{435FBF6E-67DB-4325-B1AC-9959D25877A7}" type="slidenum">
              <a:rPr lang="ru-RU" b="1" smtClean="0">
                <a:solidFill>
                  <a:prstClr val="white"/>
                </a:solidFill>
              </a:rPr>
              <a:pPr/>
              <a:t>2</a:t>
            </a:fld>
            <a:endParaRPr lang="ru-RU" b="1" dirty="0">
              <a:solidFill>
                <a:prstClr val="white"/>
              </a:solidFill>
            </a:endParaRPr>
          </a:p>
        </p:txBody>
      </p:sp>
      <p:pic>
        <p:nvPicPr>
          <p:cNvPr id="8" name="Picture 2" descr="C:\Users\OSorokina\Desktop\миац пр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2350" y="608014"/>
            <a:ext cx="1171575" cy="432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BDB56E02-B55D-4570-A307-90C254C13E86}"/>
              </a:ext>
            </a:extLst>
          </p:cNvPr>
          <p:cNvSpPr/>
          <p:nvPr/>
        </p:nvSpPr>
        <p:spPr>
          <a:xfrm>
            <a:off x="203138" y="1144005"/>
            <a:ext cx="871226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000" dirty="0">
                <a:latin typeface="Trebuchet MS" panose="020B0603020202020204" pitchFamily="34" charset="0"/>
                <a:cs typeface="Arial" panose="020B0604020202020204" pitchFamily="34" charset="0"/>
              </a:rPr>
              <a:t>УИТС разместил аукцион на сопровождение ГИС РЕГИЗ </a:t>
            </a:r>
            <a:br>
              <a:rPr lang="ru-RU" sz="2000" dirty="0">
                <a:latin typeface="Trebuchet MS" panose="020B0603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Trebuchet MS" panose="020B0603020202020204" pitchFamily="34" charset="0"/>
                <a:cs typeface="Arial" panose="020B0604020202020204" pitchFamily="34" charset="0"/>
              </a:rPr>
              <a:t>во </a:t>
            </a:r>
            <a:r>
              <a:rPr lang="en-US" sz="2000" dirty="0">
                <a:latin typeface="Trebuchet MS" panose="020B0603020202020204" pitchFamily="34" charset="0"/>
                <a:cs typeface="Arial" panose="020B0604020202020204" pitchFamily="34" charset="0"/>
              </a:rPr>
              <a:t>II </a:t>
            </a:r>
            <a:r>
              <a:rPr lang="ru-RU" sz="2000" dirty="0">
                <a:latin typeface="Trebuchet MS" panose="020B0603020202020204" pitchFamily="34" charset="0"/>
                <a:cs typeface="Arial" panose="020B0604020202020204" pitchFamily="34" charset="0"/>
              </a:rPr>
              <a:t>квартале 2020г.</a:t>
            </a:r>
          </a:p>
          <a:p>
            <a:pPr marL="457200" indent="-457200" algn="just">
              <a:buAutoNum type="arabicPeriod"/>
            </a:pPr>
            <a:endParaRPr lang="ru-RU" sz="20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AutoNum type="arabicPeriod"/>
            </a:pPr>
            <a:r>
              <a:rPr lang="ru-RU" sz="2000" dirty="0">
                <a:latin typeface="Trebuchet MS" panose="020B0603020202020204" pitchFamily="34" charset="0"/>
                <a:cs typeface="Arial" panose="020B0604020202020204" pitchFamily="34" charset="0"/>
              </a:rPr>
              <a:t>Плановый срок заключения нового ГК на сопровождение </a:t>
            </a:r>
            <a:br>
              <a:rPr lang="ru-RU" sz="2000" dirty="0">
                <a:latin typeface="Trebuchet MS" panose="020B0603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Trebuchet MS" panose="020B0603020202020204" pitchFamily="34" charset="0"/>
                <a:cs typeface="Arial" panose="020B0604020202020204" pitchFamily="34" charset="0"/>
              </a:rPr>
              <a:t>ГИС РЕГИЗ – 01 апреля 2020г.</a:t>
            </a:r>
          </a:p>
          <a:p>
            <a:pPr marL="457200" indent="-457200" algn="just">
              <a:buAutoNum type="arabicPeriod"/>
            </a:pPr>
            <a:endParaRPr lang="ru-RU" sz="20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AutoNum type="arabicPeriod"/>
            </a:pPr>
            <a:r>
              <a:rPr lang="ru-RU" sz="2000" dirty="0">
                <a:latin typeface="Trebuchet MS" panose="020B0603020202020204" pitchFamily="34" charset="0"/>
                <a:cs typeface="Arial" panose="020B0604020202020204" pitchFamily="34" charset="0"/>
              </a:rPr>
              <a:t>Заявки направлять через Единый портал по приему заявок </a:t>
            </a:r>
            <a:br>
              <a:rPr lang="ru-RU" sz="2000" dirty="0">
                <a:latin typeface="Trebuchet MS" panose="020B0603020202020204" pitchFamily="34" charset="0"/>
                <a:cs typeface="Arial" panose="020B0604020202020204" pitchFamily="34" charset="0"/>
              </a:rPr>
            </a:br>
            <a:r>
              <a:rPr lang="ru-RU" sz="2000" dirty="0" err="1">
                <a:latin typeface="Trebuchet MS" panose="020B0603020202020204" pitchFamily="34" charset="0"/>
                <a:cs typeface="Arial" panose="020B0604020202020204" pitchFamily="34" charset="0"/>
              </a:rPr>
              <a:t>Service</a:t>
            </a:r>
            <a:r>
              <a:rPr lang="ru-RU" sz="20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Trebuchet MS" panose="020B0603020202020204" pitchFamily="34" charset="0"/>
                <a:cs typeface="Arial" panose="020B0604020202020204" pitchFamily="34" charset="0"/>
              </a:rPr>
              <a:t>Desk</a:t>
            </a:r>
            <a:r>
              <a:rPr lang="ru-RU" sz="2000" dirty="0">
                <a:latin typeface="Trebuchet MS" panose="020B0603020202020204" pitchFamily="34" charset="0"/>
                <a:cs typeface="Arial" panose="020B0604020202020204" pitchFamily="34" charset="0"/>
              </a:rPr>
              <a:t> МИАЦ, доступный в сети ЕМТС по адресу https://10.144.4.254:443 и из сети </a:t>
            </a:r>
            <a:r>
              <a:rPr lang="ru-RU" sz="2000" dirty="0" err="1">
                <a:latin typeface="Trebuchet MS" panose="020B0603020202020204" pitchFamily="34" charset="0"/>
                <a:cs typeface="Arial" panose="020B0604020202020204" pitchFamily="34" charset="0"/>
              </a:rPr>
              <a:t>Internet</a:t>
            </a:r>
            <a:r>
              <a:rPr lang="ru-RU" sz="2000" dirty="0">
                <a:latin typeface="Trebuchet MS" panose="020B0603020202020204" pitchFamily="34" charset="0"/>
                <a:cs typeface="Arial" panose="020B0604020202020204" pitchFamily="34" charset="0"/>
              </a:rPr>
              <a:t> по адресу </a:t>
            </a:r>
            <a:r>
              <a:rPr lang="ru-RU" sz="2000" dirty="0">
                <a:latin typeface="Trebuchet MS" panose="020B0603020202020204" pitchFamily="34" charset="0"/>
                <a:cs typeface="Arial" panose="020B0604020202020204" pitchFamily="34" charset="0"/>
                <a:hlinkClick r:id="rId7"/>
              </a:rPr>
              <a:t>https://support.spbmiac.ru</a:t>
            </a:r>
            <a:r>
              <a:rPr lang="ru-RU" sz="2000" dirty="0">
                <a:latin typeface="Trebuchet MS" panose="020B0603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just">
              <a:buAutoNum type="arabicPeriod"/>
            </a:pPr>
            <a:endParaRPr lang="ru-RU" sz="20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Tx/>
              <a:buAutoNum type="arabicPeriod"/>
            </a:pPr>
            <a:r>
              <a:rPr lang="ru-RU" sz="2000" dirty="0">
                <a:latin typeface="Trebuchet MS" panose="020B0603020202020204" pitchFamily="34" charset="0"/>
                <a:cs typeface="Arial" panose="020B0604020202020204" pitchFamily="34" charset="0"/>
              </a:rPr>
              <a:t>Если нужный сервис отсутствует – оставить заявку в сервисе </a:t>
            </a:r>
            <a:r>
              <a:rPr lang="ru-RU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«Общие вопросы»</a:t>
            </a:r>
            <a:r>
              <a:rPr lang="ru-RU" sz="2000" dirty="0">
                <a:latin typeface="Trebuchet MS" panose="020B0603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just">
              <a:buAutoNum type="arabicPeriod"/>
            </a:pPr>
            <a:endParaRPr lang="ru-RU" sz="20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Tx/>
              <a:buAutoNum type="arabicPeriod"/>
            </a:pPr>
            <a:r>
              <a:rPr lang="ru-RU" sz="2000" dirty="0">
                <a:latin typeface="Trebuchet MS" panose="020B0603020202020204" pitchFamily="34" charset="0"/>
                <a:cs typeface="Arial" panose="020B0604020202020204" pitchFamily="34" charset="0"/>
              </a:rPr>
              <a:t>О заключении ГК на сопровождению ГИС РЕГИЗ будет сообщено дополнительно. </a:t>
            </a:r>
          </a:p>
          <a:p>
            <a:pPr marL="457200" indent="-457200" algn="just">
              <a:buAutoNum type="arabicPeriod"/>
            </a:pPr>
            <a:endParaRPr lang="ru-RU" sz="20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AutoNum type="arabicPeriod" startAt="2"/>
            </a:pPr>
            <a:endParaRPr lang="ru-RU" sz="2000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57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OSorokina\Desktop\5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6" t="2803" r="2130" b="3387"/>
          <a:stretch/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8497" y="1340768"/>
            <a:ext cx="900105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Blip>
                <a:blip r:embed="rId5"/>
              </a:buBlip>
            </a:pPr>
            <a:endParaRPr lang="ru-RU" dirty="0">
              <a:solidFill>
                <a:schemeClr val="tx2"/>
              </a:solidFill>
            </a:endParaRPr>
          </a:p>
          <a:p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3138" y="185715"/>
            <a:ext cx="45480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2. Обновление формы бланка ЛЛО</a:t>
            </a:r>
          </a:p>
        </p:txBody>
      </p:sp>
      <p:sp>
        <p:nvSpPr>
          <p:cNvPr id="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59824" y="6499125"/>
            <a:ext cx="755576" cy="216000"/>
          </a:xfrm>
        </p:spPr>
        <p:txBody>
          <a:bodyPr/>
          <a:lstStyle/>
          <a:p>
            <a:fld id="{435FBF6E-67DB-4325-B1AC-9959D25877A7}" type="slidenum">
              <a:rPr lang="ru-RU" b="1" smtClean="0">
                <a:solidFill>
                  <a:prstClr val="white"/>
                </a:solidFill>
              </a:rPr>
              <a:pPr/>
              <a:t>3</a:t>
            </a:fld>
            <a:endParaRPr lang="ru-RU" b="1" dirty="0">
              <a:solidFill>
                <a:prstClr val="white"/>
              </a:solidFill>
            </a:endParaRPr>
          </a:p>
        </p:txBody>
      </p:sp>
      <p:pic>
        <p:nvPicPr>
          <p:cNvPr id="8" name="Picture 2" descr="C:\Users\OSorokina\Desktop\миац пр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2350" y="608014"/>
            <a:ext cx="1171575" cy="432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7349C0F9-CACD-48B9-B81E-C2153BB27471}"/>
              </a:ext>
            </a:extLst>
          </p:cNvPr>
          <p:cNvSpPr/>
          <p:nvPr/>
        </p:nvSpPr>
        <p:spPr>
          <a:xfrm>
            <a:off x="215869" y="1222510"/>
            <a:ext cx="871226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2438" algn="just">
              <a:buAutoNum type="arabicPeriod"/>
            </a:pPr>
            <a:r>
              <a:rPr lang="ru-RU" sz="2000" dirty="0">
                <a:latin typeface="Trebuchet MS" panose="020B0603020202020204" pitchFamily="34" charset="0"/>
                <a:cs typeface="Arial" panose="020B0604020202020204" pitchFamily="34" charset="0"/>
              </a:rPr>
              <a:t>На основании приказа Министерства здравоохранения </a:t>
            </a:r>
            <a:br>
              <a:rPr lang="ru-RU" sz="2000" dirty="0">
                <a:latin typeface="Trebuchet MS" panose="020B0603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Trebuchet MS" panose="020B0603020202020204" pitchFamily="34" charset="0"/>
                <a:cs typeface="Arial" panose="020B0604020202020204" pitchFamily="34" charset="0"/>
              </a:rPr>
              <a:t>Российской Федерации от 11.12.2019 № 1022н «О внесении изменений в приказ Министерства здравоохранения Российской Федерации </a:t>
            </a:r>
            <a:br>
              <a:rPr lang="ru-RU" sz="2000" dirty="0">
                <a:latin typeface="Trebuchet MS" panose="020B0603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Trebuchet MS" panose="020B0603020202020204" pitchFamily="34" charset="0"/>
                <a:cs typeface="Arial" panose="020B0604020202020204" pitchFamily="34" charset="0"/>
              </a:rPr>
              <a:t>от 14 января 2019 г. № 4н «Об утверждении порядка назначения лекарственных препаратов, форм рецептурных бланков, их учета </a:t>
            </a:r>
            <a:br>
              <a:rPr lang="ru-RU" sz="2000" dirty="0">
                <a:latin typeface="Trebuchet MS" panose="020B0603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Trebuchet MS" panose="020B0603020202020204" pitchFamily="34" charset="0"/>
                <a:cs typeface="Arial" panose="020B0604020202020204" pitchFamily="34" charset="0"/>
              </a:rPr>
              <a:t>и хранения» и письма Комитета по здравоохранению от 13.02.2020 </a:t>
            </a:r>
            <a:br>
              <a:rPr lang="ru-RU" sz="2000" dirty="0">
                <a:latin typeface="Trebuchet MS" panose="020B0603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Trebuchet MS" panose="020B0603020202020204" pitchFamily="34" charset="0"/>
                <a:cs typeface="Arial" panose="020B0604020202020204" pitchFamily="34" charset="0"/>
              </a:rPr>
              <a:t>№ 01/24-243/20-0-0 </a:t>
            </a:r>
            <a:r>
              <a:rPr lang="ru-RU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будут внесены изменения </a:t>
            </a:r>
            <a:br>
              <a:rPr lang="ru-RU" sz="2000" b="1" dirty="0">
                <a:latin typeface="Trebuchet MS" panose="020B0603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в форму рецептурного бланка № 148-1/у-04 (л). </a:t>
            </a:r>
          </a:p>
          <a:p>
            <a:pPr indent="452438" algn="just">
              <a:buAutoNum type="arabicPeriod"/>
            </a:pPr>
            <a:endParaRPr lang="ru-RU" sz="2000" b="1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indent="452438" algn="just">
              <a:buAutoNum type="arabicPeriod"/>
            </a:pPr>
            <a:r>
              <a:rPr lang="ru-RU" sz="2000" dirty="0">
                <a:latin typeface="Trebuchet MS" panose="020B0603020202020204" pitchFamily="34" charset="0"/>
                <a:cs typeface="Arial" panose="020B0604020202020204" pitchFamily="34" charset="0"/>
              </a:rPr>
              <a:t>Рекомендации по настройкам печати и рекомендуемым браузерам можно посмотреть в Базе Знаний </a:t>
            </a:r>
            <a:r>
              <a:rPr lang="en-US" sz="2000" dirty="0">
                <a:latin typeface="Trebuchet MS" panose="020B0603020202020204" pitchFamily="34" charset="0"/>
                <a:cs typeface="Arial" panose="020B0604020202020204" pitchFamily="34" charset="0"/>
              </a:rPr>
              <a:t>Service Desk </a:t>
            </a:r>
            <a:r>
              <a:rPr lang="ru-RU" sz="2000" dirty="0">
                <a:latin typeface="Trebuchet MS" panose="020B0603020202020204" pitchFamily="34" charset="0"/>
                <a:cs typeface="Arial" panose="020B0604020202020204" pitchFamily="34" charset="0"/>
              </a:rPr>
              <a:t>в разделе </a:t>
            </a:r>
            <a:br>
              <a:rPr lang="ru-RU" sz="2000" dirty="0">
                <a:latin typeface="Trebuchet MS" panose="020B0603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Trebuchet MS" panose="020B0603020202020204" pitchFamily="34" charset="0"/>
                <a:cs typeface="Arial" panose="020B0604020202020204" pitchFamily="34" charset="0"/>
              </a:rPr>
              <a:t>«Инструкции и рекомендации». </a:t>
            </a:r>
          </a:p>
          <a:p>
            <a:pPr indent="452438" algn="just">
              <a:buAutoNum type="arabicPeriod"/>
            </a:pPr>
            <a:endParaRPr lang="ru-RU" sz="20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indent="452438" algn="just">
              <a:buAutoNum type="arabicPeriod"/>
            </a:pPr>
            <a:r>
              <a:rPr lang="ru-RU" sz="2000" dirty="0">
                <a:latin typeface="Trebuchet MS" panose="020B0603020202020204" pitchFamily="34" charset="0"/>
                <a:cs typeface="Arial" panose="020B0604020202020204" pitchFamily="34" charset="0"/>
              </a:rPr>
              <a:t>Прошу довести данную информацию до лиц, ответственных </a:t>
            </a:r>
            <a:br>
              <a:rPr lang="ru-RU" sz="2000" dirty="0">
                <a:latin typeface="Trebuchet MS" panose="020B0603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Trebuchet MS" panose="020B0603020202020204" pitchFamily="34" charset="0"/>
                <a:cs typeface="Arial" panose="020B0604020202020204" pitchFamily="34" charset="0"/>
              </a:rPr>
              <a:t>за информатизацию в Вашей организации.</a:t>
            </a:r>
          </a:p>
          <a:p>
            <a:pPr indent="452438" algn="just">
              <a:buAutoNum type="arabicPeriod"/>
            </a:pPr>
            <a:endParaRPr lang="ru-RU" sz="20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indent="452438" algn="just">
              <a:buAutoNum type="arabicPeriod"/>
            </a:pPr>
            <a:endParaRPr lang="ru-RU" sz="20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AutoNum type="arabicPeriod"/>
            </a:pPr>
            <a:endParaRPr lang="ru-RU" sz="2000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230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OSorokina\Desktop\5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6" t="2803" r="2130" b="3387"/>
          <a:stretch/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8497" y="1340768"/>
            <a:ext cx="900105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Blip>
                <a:blip r:embed="rId4"/>
              </a:buBlip>
            </a:pPr>
            <a:endParaRPr lang="ru-RU" dirty="0">
              <a:solidFill>
                <a:schemeClr val="tx2"/>
              </a:solidFill>
            </a:endParaRPr>
          </a:p>
          <a:p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3138" y="185715"/>
            <a:ext cx="45544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3. </a:t>
            </a:r>
            <a:r>
              <a:rPr lang="en-US" sz="2000" b="1" dirty="0">
                <a:solidFill>
                  <a:schemeClr val="bg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Service Desk </a:t>
            </a:r>
            <a:r>
              <a:rPr lang="ru-RU" sz="2000" b="1" dirty="0">
                <a:solidFill>
                  <a:schemeClr val="bg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общая информация</a:t>
            </a:r>
          </a:p>
        </p:txBody>
      </p:sp>
      <p:sp>
        <p:nvSpPr>
          <p:cNvPr id="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59824" y="6499125"/>
            <a:ext cx="755576" cy="216000"/>
          </a:xfrm>
        </p:spPr>
        <p:txBody>
          <a:bodyPr/>
          <a:lstStyle/>
          <a:p>
            <a:fld id="{435FBF6E-67DB-4325-B1AC-9959D25877A7}" type="slidenum">
              <a:rPr lang="ru-RU" b="1" smtClean="0">
                <a:solidFill>
                  <a:prstClr val="white"/>
                </a:solidFill>
              </a:rPr>
              <a:pPr/>
              <a:t>4</a:t>
            </a:fld>
            <a:endParaRPr lang="ru-RU" b="1" dirty="0">
              <a:solidFill>
                <a:prstClr val="white"/>
              </a:solidFill>
            </a:endParaRPr>
          </a:p>
        </p:txBody>
      </p:sp>
      <p:pic>
        <p:nvPicPr>
          <p:cNvPr id="8" name="Picture 2" descr="C:\Users\OSorokina\Desktop\миац пр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2350" y="608014"/>
            <a:ext cx="1171575" cy="432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7349C0F9-CACD-48B9-B81E-C2153BB27471}"/>
              </a:ext>
            </a:extLst>
          </p:cNvPr>
          <p:cNvSpPr/>
          <p:nvPr/>
        </p:nvSpPr>
        <p:spPr>
          <a:xfrm>
            <a:off x="215869" y="1140713"/>
            <a:ext cx="87122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rebuchet MS" panose="020B0603020202020204" pitchFamily="34" charset="0"/>
                <a:cs typeface="Arial" panose="020B0604020202020204" pitchFamily="34" charset="0"/>
              </a:rPr>
              <a:t>Дополняется «База Знаний»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6" y="1540823"/>
            <a:ext cx="8889635" cy="426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017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Sorokina\Desktop\3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04" b="4563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93354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47B6875DF180F418924391576B3A4AE" ma:contentTypeVersion="0" ma:contentTypeDescription="Создание документа." ma:contentTypeScope="" ma:versionID="e632039eede06e60b27a0d4ce64d0d62">
  <xsd:schema xmlns:xsd="http://www.w3.org/2001/XMLSchema" xmlns:p="http://schemas.microsoft.com/office/2006/metadata/properties" targetNamespace="http://schemas.microsoft.com/office/2006/metadata/properties" ma:root="true" ma:fieldsID="675046c3b3c761a0fb0d20c775fe9c3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одержимого" ma:readOnly="true"/>
        <xsd:element ref="dc:title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5D247D4B-EA50-4911-886E-146C581F9F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EB2AE012-CE95-40EB-A505-AF16A1D474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B8C10D-664F-4236-B2DE-6DB6A31E7E79}">
  <ds:schemaRefs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  <ds:schemaRef ds:uri="http://purl.org/dc/terms/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24627</TotalTime>
  <Words>50</Words>
  <Application>Microsoft Office PowerPoint</Application>
  <PresentationFormat>Экран (4:3)</PresentationFormat>
  <Paragraphs>30</Paragraphs>
  <Slides>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Веселовский Вениамин Алексеевич</dc:creator>
  <cp:lastModifiedBy>Лазарев Евгений Михайлович</cp:lastModifiedBy>
  <cp:revision>826</cp:revision>
  <cp:lastPrinted>2019-02-25T13:48:04Z</cp:lastPrinted>
  <dcterms:created xsi:type="dcterms:W3CDTF">2019-01-28T15:01:26Z</dcterms:created>
  <dcterms:modified xsi:type="dcterms:W3CDTF">2020-02-28T07:30:43Z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0x010100E47B6875DF180F418924391576B3A4AE</vt:lpwstr>
  </property>
</Properties>
</file>