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handoutMasterIdLst>
    <p:handoutMasterId r:id="rId9"/>
  </p:handoutMasterIdLst>
  <p:sldIdLst>
    <p:sldId id="289" r:id="rId3"/>
    <p:sldId id="395" r:id="rId4"/>
    <p:sldId id="398" r:id="rId5"/>
    <p:sldId id="383" r:id="rId6"/>
    <p:sldId id="369" r:id="rId7"/>
  </p:sldIdLst>
  <p:sldSz cx="9144000" cy="6858000" type="screen4x3"/>
  <p:notesSz cx="6784975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2D9797"/>
    <a:srgbClr val="0A28A8"/>
    <a:srgbClr val="33A0AF"/>
    <a:srgbClr val="6B6B6B"/>
    <a:srgbClr val="C8EFEE"/>
    <a:srgbClr val="97D8E1"/>
    <a:srgbClr val="41C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64" autoAdjust="0"/>
    <p:restoredTop sz="90566" autoAdjust="0"/>
  </p:normalViewPr>
  <p:slideViewPr>
    <p:cSldViewPr snapToGrid="0">
      <p:cViewPr>
        <p:scale>
          <a:sx n="100" d="100"/>
          <a:sy n="100" d="100"/>
        </p:scale>
        <p:origin x="-65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95" cy="495776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2496" y="0"/>
            <a:ext cx="2940895" cy="495776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>
              <a:defRPr sz="1200"/>
            </a:lvl1pPr>
          </a:lstStyle>
          <a:p>
            <a:fld id="{A405DAFB-BEE8-441A-93A5-CA4275217A3A}" type="datetimeFigureOut">
              <a:rPr lang="ru-RU" smtClean="0"/>
              <a:t>07.04.20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641"/>
            <a:ext cx="2940895" cy="495776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2496" y="9408641"/>
            <a:ext cx="2940895" cy="495776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>
              <a:defRPr sz="1200"/>
            </a:lvl1pPr>
          </a:lstStyle>
          <a:p>
            <a:fld id="{C45C1872-EF03-4C2D-8530-B13B86DF3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82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/>
          <a:lstStyle>
            <a:lvl1pPr algn="r">
              <a:defRPr sz="1200"/>
            </a:lvl1pPr>
          </a:lstStyle>
          <a:p>
            <a:fld id="{D9CDBD6B-7CE0-45B7-8391-D6E549F4F8F4}" type="datetimeFigureOut">
              <a:rPr lang="ru-RU" smtClean="0"/>
              <a:pPr/>
              <a:t>07.04.20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56175" cy="3716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6" tIns="46463" rIns="92926" bIns="464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2926" tIns="46463" rIns="92926" bIns="4646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 anchor="b"/>
          <a:lstStyle>
            <a:lvl1pPr algn="r">
              <a:defRPr sz="1200"/>
            </a:lvl1pPr>
          </a:lstStyle>
          <a:p>
            <a:fld id="{920A6EBF-F24B-4E9D-BC4C-79BA968A9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6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Требования на сегодня разрозненны и активно обновляются. Но надо</a:t>
            </a:r>
            <a:r>
              <a:rPr lang="ru-RU" baseline="0" dirty="0" smtClean="0"/>
              <a:t> исходить из того что есть.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65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Информация поднимается</a:t>
            </a:r>
            <a:r>
              <a:rPr lang="ru-RU" baseline="0" dirty="0" smtClean="0"/>
              <a:t> в регистры следующим образом.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6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6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0409-871F-48C0-B7B8-DD0152D4BD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6542-2D56-4C4C-A59C-5815FC58AB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3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3FE2-A2FE-4C41-8A03-C21E2D10A4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4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0BEC-1EBC-488F-A98D-9F335482FCE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9773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91E7-4380-4301-B19D-23DB44532B43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249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E9567-ED3B-4433-8C3B-A0C93C14F22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82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FDEA-CB6D-4991-A36E-FAB5EBCAA23E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65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65AF-AB7A-4DDC-8E32-BEE7267FE4BC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9390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7A0-F582-4ADB-8140-DC5B20014669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8746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B13C-ED40-4AE5-B36A-3E4F0A3953E1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3446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4BE0-0CF5-4977-BD12-89EEDEE0B448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342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5DF8-04D5-4DDE-86C4-14D5455113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07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F9C1-E339-4D6F-8E0D-B4E4977D0A1A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3823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3BF1-126B-4B99-892B-94BD5F5062D4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932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B6BA-B786-47E4-BC25-584D9810A61D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83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145D-437B-40C6-8679-F8A1097BF7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6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EFA7-3565-41F9-B18B-6D52632BB0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2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4B41-3156-4CBD-A172-E22CD5ABFB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2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8714-DD0C-4CC8-B893-8061160673C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8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E87F-C41B-4AF6-87AC-11DE5AB2CD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4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AD76-C1D4-4E6B-96FE-CCACA647D1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1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4E00-CB52-490E-AEFE-14B9DCCB5D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0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9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66913-3815-4A30-8B77-D857DD0FCD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6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4EF09-16E6-45FB-900D-0B77703A30BF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07.04.20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45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Relationship Id="rId3" Type="http://schemas.openxmlformats.org/officeDocument/2006/relationships/hyperlink" Target="mailto:GOrlov@miac.zdrav.spb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07504" y="1958975"/>
            <a:ext cx="8855968" cy="190207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регионального сегмента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COVID-19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Санкт-Петербурге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717032"/>
            <a:ext cx="6408712" cy="122413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Совещание с разработчиками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ВКС МИАЦ, 07 апреля 2020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Коган Евгений Игоревич, СПб МИАЦ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8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8680"/>
          </a:xfrm>
        </p:spPr>
        <p:txBody>
          <a:bodyPr anchor="t">
            <a:noAutofit/>
          </a:bodyPr>
          <a:lstStyle/>
          <a:p>
            <a:pPr algn="l"/>
            <a:r>
              <a:rPr lang="ru-RU" sz="2400" b="1" dirty="0" smtClean="0"/>
              <a:t>Нормативные требования и руководящие документы</a:t>
            </a:r>
            <a:endParaRPr lang="ru-RU" sz="2400" b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88875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sz="1400" b="1" smtClean="0">
                <a:solidFill>
                  <a:schemeClr val="bg1"/>
                </a:solidFill>
              </a:rPr>
              <a:pPr/>
              <a:t>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301" y="1155700"/>
            <a:ext cx="65658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Временные правила </a:t>
            </a:r>
            <a:r>
              <a:rPr lang="ru-RU" dirty="0"/>
              <a:t>учета информации в целях предотвращения распространения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(</a:t>
            </a:r>
            <a:r>
              <a:rPr lang="en-US" dirty="0"/>
              <a:t>COVID-19</a:t>
            </a:r>
            <a:r>
              <a:rPr lang="en-US" dirty="0" smtClean="0"/>
              <a:t>)</a:t>
            </a:r>
            <a:r>
              <a:rPr lang="ru-RU" dirty="0"/>
              <a:t> </a:t>
            </a:r>
            <a:r>
              <a:rPr lang="ru-RU" dirty="0" smtClean="0"/>
              <a:t>- утверждены </a:t>
            </a:r>
            <a:r>
              <a:rPr lang="ru-RU" dirty="0"/>
              <a:t>постановлением Правительства Российской Федерации от 31.03.2020 №</a:t>
            </a:r>
            <a:r>
              <a:rPr lang="ru-RU" dirty="0" smtClean="0"/>
              <a:t>373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Интеграционные профили федерального регистра</a:t>
            </a:r>
            <a:r>
              <a:rPr lang="en-US" dirty="0" smtClean="0"/>
              <a:t> COVID-19</a:t>
            </a:r>
            <a:r>
              <a:rPr lang="ru-RU" dirty="0" smtClean="0"/>
              <a:t> (</a:t>
            </a:r>
            <a:r>
              <a:rPr lang="ru-RU" dirty="0" err="1" smtClean="0"/>
              <a:t>РосТех</a:t>
            </a:r>
            <a:r>
              <a:rPr lang="ru-RU" dirty="0" smtClean="0"/>
              <a:t>, есть 2_1 от 6.04.20)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Распоряжение КЗ о передаче информации от МО по пациентам с </a:t>
            </a:r>
            <a:r>
              <a:rPr lang="en-US" dirty="0" smtClean="0"/>
              <a:t>COVID-19</a:t>
            </a:r>
            <a:r>
              <a:rPr lang="ru-RU" dirty="0" smtClean="0"/>
              <a:t> (готовит КЗ, ожидается в ближайшие дни)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Регламент ведения </a:t>
            </a:r>
            <a:r>
              <a:rPr lang="ru-RU" dirty="0"/>
              <a:t>и передачи в РЕГИЗ информации по пациентам с подозрением или установленным </a:t>
            </a:r>
            <a:r>
              <a:rPr lang="ru-RU"/>
              <a:t>covid19</a:t>
            </a:r>
            <a:r>
              <a:rPr lang="ru-RU"/>
              <a:t> </a:t>
            </a:r>
            <a:r>
              <a:rPr lang="ru-RU" smtClean="0"/>
              <a:t>(СПб </a:t>
            </a:r>
            <a:r>
              <a:rPr lang="ru-RU" dirty="0" smtClean="0"/>
              <a:t>МИАЦ, есть 001 от 5.04.2020)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04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8680"/>
          </a:xfrm>
        </p:spPr>
        <p:txBody>
          <a:bodyPr anchor="t">
            <a:noAutofit/>
          </a:bodyPr>
          <a:lstStyle/>
          <a:p>
            <a:pPr algn="l"/>
            <a:r>
              <a:rPr lang="ru-RU" sz="2400" b="1" dirty="0" smtClean="0"/>
              <a:t>Архитектура решения</a:t>
            </a:r>
            <a:endParaRPr lang="ru-RU" sz="2400" b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88875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sz="1400" b="1" smtClean="0">
                <a:solidFill>
                  <a:schemeClr val="bg1"/>
                </a:solidFill>
              </a:rPr>
              <a:pPr/>
              <a:t>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0" y="1309890"/>
            <a:ext cx="2158765" cy="107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2500" y="1384300"/>
            <a:ext cx="189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Федеральный регистр </a:t>
            </a:r>
            <a:r>
              <a:rPr lang="en-US" dirty="0" smtClean="0"/>
              <a:t>COVID-19</a:t>
            </a:r>
            <a:endParaRPr lang="ru-RU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591" y="2656090"/>
            <a:ext cx="1854910" cy="107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21100" y="2730500"/>
            <a:ext cx="189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Робот обмена информацией</a:t>
            </a:r>
            <a:endParaRPr lang="ru-RU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1" y="4876800"/>
            <a:ext cx="1600910" cy="123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0200" y="4914900"/>
            <a:ext cx="153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МИС стационаров (15 с </a:t>
            </a:r>
            <a:r>
              <a:rPr lang="en-US" dirty="0" err="1" smtClean="0"/>
              <a:t>covid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91" y="4838700"/>
            <a:ext cx="1600910" cy="127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91" y="4813300"/>
            <a:ext cx="1600910" cy="127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91" y="4813300"/>
            <a:ext cx="1600910" cy="127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91" y="4800600"/>
            <a:ext cx="1600910" cy="127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46300" y="4889500"/>
            <a:ext cx="153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МИС поликлиник (всех)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5003800"/>
            <a:ext cx="1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Мини-МИС (</a:t>
            </a:r>
            <a:r>
              <a:rPr lang="ru-RU" dirty="0" err="1" smtClean="0"/>
              <a:t>амб.режим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5143500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467600" y="5003800"/>
            <a:ext cx="1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Набивалка</a:t>
            </a:r>
            <a:r>
              <a:rPr lang="ru-RU" dirty="0" smtClean="0"/>
              <a:t>» ОДЛИ</a:t>
            </a:r>
            <a:endParaRPr lang="ru-RU" dirty="0"/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90" y="3329190"/>
            <a:ext cx="2158765" cy="107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320800" y="3556000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ИЭМК 4.0</a:t>
            </a:r>
            <a:endParaRPr lang="ru-RU" dirty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90" y="3316490"/>
            <a:ext cx="2158765" cy="107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642100" y="35052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ОДЛИ</a:t>
            </a:r>
            <a:endParaRPr lang="ru-RU" dirty="0"/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90" y="1055890"/>
            <a:ext cx="2158765" cy="166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159500" y="1130300"/>
            <a:ext cx="189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Региональный регистр </a:t>
            </a:r>
            <a:r>
              <a:rPr lang="en-US" dirty="0" smtClean="0"/>
              <a:t>COVID-19</a:t>
            </a:r>
            <a:endParaRPr lang="ru-RU" dirty="0" smtClean="0"/>
          </a:p>
          <a:p>
            <a:r>
              <a:rPr lang="ru-RU" dirty="0" smtClean="0"/>
              <a:t>(на регистровой платформе)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endCxn id="7" idx="1"/>
          </p:cNvCxnSpPr>
          <p:nvPr/>
        </p:nvCxnSpPr>
        <p:spPr>
          <a:xfrm flipV="1">
            <a:off x="2971800" y="3195782"/>
            <a:ext cx="570791" cy="296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5384800" y="3086100"/>
            <a:ext cx="5969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9" idx="0"/>
          </p:cNvCxnSpPr>
          <p:nvPr/>
        </p:nvCxnSpPr>
        <p:spPr>
          <a:xfrm flipV="1">
            <a:off x="1066446" y="4191000"/>
            <a:ext cx="254354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1879600" y="4191000"/>
            <a:ext cx="444500" cy="59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2603500" y="4216400"/>
            <a:ext cx="1397000" cy="584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5" idx="3"/>
          </p:cNvCxnSpPr>
          <p:nvPr/>
        </p:nvCxnSpPr>
        <p:spPr>
          <a:xfrm flipH="1" flipV="1">
            <a:off x="2932755" y="1849582"/>
            <a:ext cx="1245545" cy="8301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4940300" y="1765300"/>
            <a:ext cx="1041400" cy="901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3" idx="0"/>
          </p:cNvCxnSpPr>
          <p:nvPr/>
        </p:nvCxnSpPr>
        <p:spPr>
          <a:xfrm flipV="1">
            <a:off x="6413146" y="4152900"/>
            <a:ext cx="444854" cy="660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4" idx="0"/>
          </p:cNvCxnSpPr>
          <p:nvPr/>
        </p:nvCxnSpPr>
        <p:spPr>
          <a:xfrm flipH="1" flipV="1">
            <a:off x="7505700" y="4152900"/>
            <a:ext cx="685446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2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8680"/>
          </a:xfrm>
        </p:spPr>
        <p:txBody>
          <a:bodyPr anchor="t">
            <a:noAutofit/>
          </a:bodyPr>
          <a:lstStyle/>
          <a:p>
            <a:pPr algn="l"/>
            <a:r>
              <a:rPr lang="ru-RU" sz="2400" b="1" dirty="0" smtClean="0"/>
              <a:t>Необходимые работы</a:t>
            </a:r>
            <a:endParaRPr lang="ru-RU" sz="2400" b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88875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sz="1400" b="1" smtClean="0">
                <a:solidFill>
                  <a:schemeClr val="bg1"/>
                </a:solidFill>
              </a:rPr>
              <a:pPr/>
              <a:t>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100" y="1088929"/>
            <a:ext cx="2781300" cy="506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Разработка</a:t>
            </a:r>
            <a:r>
              <a:rPr lang="en-US" dirty="0" smtClean="0"/>
              <a:t> (</a:t>
            </a:r>
            <a:r>
              <a:rPr lang="ru-RU" dirty="0" smtClean="0"/>
              <a:t>у кого еще не сделано)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/>
              <a:t>Передача случая по </a:t>
            </a:r>
            <a:r>
              <a:rPr lang="en-US" dirty="0" err="1" smtClean="0"/>
              <a:t>CreateCase</a:t>
            </a:r>
            <a:r>
              <a:rPr lang="en-US" dirty="0" smtClean="0"/>
              <a:t> </a:t>
            </a:r>
            <a:r>
              <a:rPr lang="en-US" dirty="0" err="1" smtClean="0"/>
              <a:t>UpdateCase</a:t>
            </a:r>
            <a:endParaRPr lang="ru-RU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/>
              <a:t>Передача </a:t>
            </a:r>
            <a:r>
              <a:rPr lang="en-US" dirty="0" smtClean="0"/>
              <a:t>Observation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/>
              <a:t>Передача </a:t>
            </a:r>
            <a:r>
              <a:rPr lang="en-US" dirty="0" err="1" smtClean="0"/>
              <a:t>AppointedMedication</a:t>
            </a:r>
            <a:endParaRPr lang="ru-RU" dirty="0" smtClean="0"/>
          </a:p>
          <a:p>
            <a:pPr>
              <a:spcBef>
                <a:spcPts val="600"/>
              </a:spcBef>
            </a:pPr>
            <a:r>
              <a:rPr lang="ru-RU" dirty="0" smtClean="0"/>
              <a:t>Внедрение</a:t>
            </a:r>
            <a:endParaRPr lang="ru-RU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/>
              <a:t>Обеспечить полноту передачи случаев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/>
              <a:t>Настроить поля в протоколах поступления, осмотра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/>
              <a:t>Учет антивирусной медикаментозной терапии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70750" y="571208"/>
            <a:ext cx="210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Разработчики МИС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85884" y="57662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Разработчики РЕГИЗ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27640" y="582648"/>
            <a:ext cx="82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МИАЦ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92518" y="1003575"/>
            <a:ext cx="2881121" cy="3847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/>
              <a:t>ИЭМК, ОДЛИ: генерация необходимых оповещений</a:t>
            </a:r>
            <a:endParaRPr lang="ru-RU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/>
              <a:t>Робот обмена информацией: забирать из ИЭМК, ОДЛИ, передавать в РП и федералам</a:t>
            </a:r>
            <a:endParaRPr lang="ru-RU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/>
              <a:t>РП: сделать регистр (вычисляемые показатели, контрольные списки, выгрузка в ИАМ)</a:t>
            </a:r>
            <a:endParaRPr lang="ru-RU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6434564" y="1079500"/>
            <a:ext cx="2709436" cy="400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/>
              <a:t>Актуализировать спецификации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/>
              <a:t>Конфигурация регистра в РП, </a:t>
            </a:r>
            <a:r>
              <a:rPr lang="ru-RU" dirty="0" err="1" smtClean="0"/>
              <a:t>дэшборд</a:t>
            </a:r>
            <a:endParaRPr lang="ru-RU" dirty="0" smtClean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/>
              <a:t>Наладить ежедневный контроль полноты получения данных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/>
              <a:t>Организовать выпуск Мини-МИС для </a:t>
            </a:r>
            <a:r>
              <a:rPr lang="en-US" dirty="0" err="1" smtClean="0"/>
              <a:t>covid</a:t>
            </a:r>
            <a:r>
              <a:rPr lang="en-US" dirty="0" smtClean="0"/>
              <a:t> </a:t>
            </a:r>
            <a:r>
              <a:rPr lang="ru-RU" dirty="0" smtClean="0"/>
              <a:t>и внедрение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ru-RU" dirty="0" smtClean="0"/>
              <a:t>Взаимодействие с МО по передаче данных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8899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1331640" y="1916832"/>
            <a:ext cx="7488831" cy="864096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endParaRPr lang="ru-RU" sz="3600" dirty="0" smtClean="0"/>
          </a:p>
          <a:p>
            <a:pPr marL="0" indent="0" algn="r">
              <a:spcBef>
                <a:spcPct val="20000"/>
              </a:spcBef>
              <a:buNone/>
            </a:pPr>
            <a:r>
              <a:rPr lang="ru-RU" sz="3600" b="1" dirty="0" smtClean="0">
                <a:solidFill>
                  <a:srgbClr val="6B6B6B"/>
                </a:solidFill>
                <a:latin typeface="Myriad Pro" pitchFamily="34" charset="0"/>
              </a:rPr>
              <a:t>Спасибо </a:t>
            </a:r>
            <a:r>
              <a:rPr lang="ru-RU" sz="3600" b="1" dirty="0">
                <a:solidFill>
                  <a:srgbClr val="6B6B6B"/>
                </a:solidFill>
                <a:latin typeface="Myriad Pro" pitchFamily="34" charset="0"/>
              </a:rPr>
              <a:t>за </a:t>
            </a:r>
            <a:r>
              <a:rPr lang="ru-RU" sz="3600" b="1" dirty="0" smtClean="0">
                <a:solidFill>
                  <a:srgbClr val="6B6B6B"/>
                </a:solidFill>
                <a:latin typeface="Myriad Pro" pitchFamily="34" charset="0"/>
              </a:rPr>
              <a:t>внимание!</a:t>
            </a:r>
            <a:endParaRPr lang="en-US" sz="3600" b="1" dirty="0" smtClean="0">
              <a:solidFill>
                <a:srgbClr val="6B6B6B"/>
              </a:solidFill>
              <a:latin typeface="Myriad Pro" pitchFamily="34" charset="0"/>
            </a:endParaRPr>
          </a:p>
          <a:p>
            <a:pPr marL="0" indent="0" algn="r">
              <a:spcBef>
                <a:spcPct val="20000"/>
              </a:spcBef>
              <a:buNone/>
            </a:pPr>
            <a:endParaRPr lang="ru-RU" sz="3200" b="1" dirty="0" smtClean="0">
              <a:solidFill>
                <a:srgbClr val="6B6B6B"/>
              </a:solidFill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2852936"/>
            <a:ext cx="7632848" cy="1217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Коган Е.И., главный специалист </a:t>
            </a:r>
          </a:p>
          <a:p>
            <a:pPr marL="0" indent="0" algn="r">
              <a:buFont typeface="Arial" pitchFamily="34" charset="0"/>
              <a:buNone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по информатизации здравоохранения </a:t>
            </a:r>
          </a:p>
          <a:p>
            <a:pPr marL="0" indent="0" algn="r">
              <a:buFont typeface="Arial" pitchFamily="34" charset="0"/>
              <a:buNone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СПб ГБУЗ МИАЦ</a:t>
            </a:r>
          </a:p>
          <a:p>
            <a:pPr marL="0" indent="0" algn="r">
              <a:buFont typeface="Arial" pitchFamily="34" charset="0"/>
              <a:buNone/>
            </a:pPr>
            <a:r>
              <a:rPr lang="en-US" sz="1800" b="1" i="1" dirty="0" smtClean="0">
                <a:solidFill>
                  <a:srgbClr val="4BACC6">
                    <a:lumMod val="50000"/>
                  </a:srgbClr>
                </a:solidFill>
                <a:latin typeface="Calibri"/>
                <a:hlinkClick r:id="rId3"/>
              </a:rPr>
              <a:t>KoganE@spbmiac.ru</a:t>
            </a:r>
            <a:endParaRPr lang="en-US" sz="1800" b="1" i="1" dirty="0" smtClean="0">
              <a:solidFill>
                <a:srgbClr val="4BACC6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596" y="457200"/>
            <a:ext cx="7945504" cy="646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r">
              <a:spcBef>
                <a:spcPct val="20000"/>
              </a:spcBef>
              <a:buFont typeface="Arial" pitchFamily="34" charset="0"/>
              <a:buNone/>
              <a:defRPr sz="3600"/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80000"/>
              </a:lnSpc>
            </a:pPr>
            <a:endParaRPr lang="ru-RU" sz="2800" b="1" dirty="0">
              <a:solidFill>
                <a:srgbClr val="6B6B6B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11313</TotalTime>
  <Words>319</Words>
  <Application>Microsoft Macintosh PowerPoint</Application>
  <PresentationFormat>Экран (4:3)</PresentationFormat>
  <Paragraphs>59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14_Тема Office</vt:lpstr>
      <vt:lpstr>Тема Office</vt:lpstr>
      <vt:lpstr>Создание регионального сегмента регистра COVID-19 в Санкт-Петербурге</vt:lpstr>
      <vt:lpstr>Нормативные требования и руководящие документы</vt:lpstr>
      <vt:lpstr>Архитектура решения</vt:lpstr>
      <vt:lpstr>Необходимые работы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Сеньков Роман Эдуардович</dc:creator>
  <cp:lastModifiedBy>User</cp:lastModifiedBy>
  <cp:revision>606</cp:revision>
  <cp:lastPrinted>2015-05-07T17:11:08Z</cp:lastPrinted>
  <dcterms:created xsi:type="dcterms:W3CDTF">2013-12-20T09:16:52Z</dcterms:created>
  <dcterms:modified xsi:type="dcterms:W3CDTF">2020-04-07T09:40:07Z</dcterms:modified>
</cp:coreProperties>
</file>