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710" r:id="rId2"/>
    <p:sldId id="711" r:id="rId3"/>
    <p:sldId id="756" r:id="rId4"/>
    <p:sldId id="705" r:id="rId5"/>
    <p:sldId id="712" r:id="rId6"/>
    <p:sldId id="714" r:id="rId7"/>
    <p:sldId id="715" r:id="rId8"/>
    <p:sldId id="716" r:id="rId9"/>
    <p:sldId id="717" r:id="rId10"/>
    <p:sldId id="718" r:id="rId11"/>
    <p:sldId id="720" r:id="rId12"/>
    <p:sldId id="713" r:id="rId13"/>
    <p:sldId id="732" r:id="rId14"/>
    <p:sldId id="733" r:id="rId15"/>
    <p:sldId id="701" r:id="rId16"/>
    <p:sldId id="734" r:id="rId17"/>
    <p:sldId id="736" r:id="rId18"/>
    <p:sldId id="737" r:id="rId19"/>
    <p:sldId id="759" r:id="rId20"/>
    <p:sldId id="760" r:id="rId21"/>
    <p:sldId id="761" r:id="rId22"/>
    <p:sldId id="738" r:id="rId23"/>
    <p:sldId id="740" r:id="rId24"/>
    <p:sldId id="73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VDI" initials="T" lastIdx="1" clrIdx="0">
    <p:extLst>
      <p:ext uri="{19B8F6BF-5375-455C-9EA6-DF929625EA0E}">
        <p15:presenceInfo xmlns:p15="http://schemas.microsoft.com/office/powerpoint/2012/main" userId="TAVDI" providerId="None"/>
      </p:ext>
    </p:extLst>
  </p:cmAuthor>
  <p:cmAuthor id="2" name="Лебедева Виктория Юрьевна" initials="ЛВЮ" lastIdx="1" clrIdx="1">
    <p:extLst>
      <p:ext uri="{19B8F6BF-5375-455C-9EA6-DF929625EA0E}">
        <p15:presenceInfo xmlns:p15="http://schemas.microsoft.com/office/powerpoint/2012/main" userId="S-1-5-21-1294974224-2206849624-3010908395-14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0BF"/>
    <a:srgbClr val="C0C4F4"/>
    <a:srgbClr val="FF6600"/>
    <a:srgbClr val="7797CB"/>
    <a:srgbClr val="0FA7B6"/>
    <a:srgbClr val="00A2B1"/>
    <a:srgbClr val="0094A4"/>
    <a:srgbClr val="009999"/>
    <a:srgbClr val="F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2" autoAdjust="0"/>
    <p:restoredTop sz="93786" autoAdjust="0"/>
  </p:normalViewPr>
  <p:slideViewPr>
    <p:cSldViewPr snapToGrid="0">
      <p:cViewPr varScale="1">
        <p:scale>
          <a:sx n="109" d="100"/>
          <a:sy n="109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DBBE4-BFCB-427F-A162-6E227ABD293A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C5EC-3573-4688-A332-7377CCFB7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7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того чтоб приступить</a:t>
            </a:r>
            <a:r>
              <a:rPr lang="ru-RU" baseline="0" dirty="0" smtClean="0"/>
              <a:t> к заполнению отчета для начала необходимо его создать. </a:t>
            </a:r>
            <a:r>
              <a:rPr lang="ru-RU" dirty="0" smtClean="0"/>
              <a:t>Есть три способа, которым отчеты создаются.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47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Выбираете Вашу</a:t>
            </a:r>
            <a:r>
              <a:rPr lang="ru-RU" baseline="0" dirty="0" smtClean="0"/>
              <a:t> организацию, </a:t>
            </a:r>
            <a:r>
              <a:rPr lang="ru-RU" dirty="0" smtClean="0"/>
              <a:t>затем </a:t>
            </a:r>
            <a:r>
              <a:rPr lang="ru-RU" dirty="0" err="1" smtClean="0"/>
              <a:t>ок</a:t>
            </a:r>
            <a:r>
              <a:rPr lang="ru-RU" dirty="0" smtClean="0"/>
              <a:t>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47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Контрагент2</a:t>
            </a:r>
            <a:r>
              <a:rPr lang="ru-RU" baseline="0" dirty="0" smtClean="0"/>
              <a:t> не заполняется. Все полня заполнены, </a:t>
            </a:r>
            <a:r>
              <a:rPr lang="ru-RU" dirty="0" smtClean="0"/>
              <a:t>нажимаете</a:t>
            </a:r>
            <a:r>
              <a:rPr lang="ru-RU" baseline="0" dirty="0" smtClean="0"/>
              <a:t> </a:t>
            </a:r>
            <a:r>
              <a:rPr lang="ru-RU" dirty="0" err="1" smtClean="0"/>
              <a:t>ок</a:t>
            </a:r>
            <a:r>
              <a:rPr lang="ru-RU" dirty="0" smtClean="0"/>
              <a:t>. Отчет создан.</a:t>
            </a:r>
            <a:r>
              <a:rPr lang="ru-RU" baseline="0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89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7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 списке отчетов с помощью фильтров находите нужную форму. 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 в списке отчетов находите последний по дате отчет, нажимаете на строку отчета правой кнопкой мыши. 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 в сплывающем окне выбираете размножить.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78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окне автоматический проставлена</a:t>
            </a:r>
            <a:r>
              <a:rPr lang="ru-RU" baseline="0" dirty="0" smtClean="0"/>
              <a:t> дата отчета, который Вы размножаете. </a:t>
            </a:r>
            <a:r>
              <a:rPr lang="ru-RU" b="1" baseline="0" dirty="0" smtClean="0"/>
              <a:t>1</a:t>
            </a:r>
            <a:r>
              <a:rPr lang="ru-RU" baseline="0" dirty="0" smtClean="0"/>
              <a:t>- эту дату необходимо изменить, поэтому нажимаете на три точки. </a:t>
            </a:r>
            <a:r>
              <a:rPr lang="ru-RU" b="1" baseline="0" dirty="0" smtClean="0"/>
              <a:t>2</a:t>
            </a:r>
            <a:r>
              <a:rPr lang="ru-RU" baseline="0" dirty="0" smtClean="0"/>
              <a:t>- выбираете следующую дату, наводите на нее курсор и нажимаете левой кнопкой мыши. </a:t>
            </a:r>
            <a:r>
              <a:rPr lang="ru-RU" b="1" baseline="0" dirty="0" smtClean="0"/>
              <a:t>3</a:t>
            </a:r>
            <a:r>
              <a:rPr lang="ru-RU" baseline="0" dirty="0" smtClean="0"/>
              <a:t>- нажимаете </a:t>
            </a:r>
            <a:r>
              <a:rPr lang="ru-RU" baseline="0" dirty="0" err="1" smtClean="0"/>
              <a:t>ок</a:t>
            </a:r>
            <a:r>
              <a:rPr lang="ru-RU" baseline="0" dirty="0" smtClean="0"/>
              <a:t>. </a:t>
            </a:r>
            <a:r>
              <a:rPr lang="ru-RU" b="1" baseline="0" dirty="0" smtClean="0"/>
              <a:t>4</a:t>
            </a:r>
            <a:r>
              <a:rPr lang="ru-RU" baseline="0" dirty="0" smtClean="0"/>
              <a:t>- </a:t>
            </a:r>
            <a:r>
              <a:rPr lang="ru-RU" baseline="0" dirty="0" err="1" smtClean="0"/>
              <a:t>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2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</a:t>
            </a:r>
            <a:r>
              <a:rPr lang="en-US" dirty="0" smtClean="0"/>
              <a:t>- </a:t>
            </a:r>
            <a:r>
              <a:rPr lang="ru-RU" dirty="0" smtClean="0"/>
              <a:t>выставляем</a:t>
            </a:r>
            <a:r>
              <a:rPr lang="ru-RU" baseline="0" dirty="0" smtClean="0"/>
              <a:t> фильтры на нужный отчет. </a:t>
            </a:r>
            <a:r>
              <a:rPr lang="ru-RU" b="1" baseline="0" dirty="0" smtClean="0"/>
              <a:t>2</a:t>
            </a:r>
            <a:r>
              <a:rPr lang="ru-RU" baseline="0" dirty="0" smtClean="0"/>
              <a:t>- правой кнопкой мыши два раза нажимаете на строку отчета. </a:t>
            </a:r>
            <a:r>
              <a:rPr lang="ru-RU" b="1" baseline="0" dirty="0" smtClean="0"/>
              <a:t>3</a:t>
            </a:r>
            <a:r>
              <a:rPr lang="ru-RU" baseline="0" dirty="0" smtClean="0"/>
              <a:t>- иногда может появиться окно, где нужно выбрать трафарет, выбираете трафарет «для заполнения». </a:t>
            </a:r>
            <a:r>
              <a:rPr lang="ru-RU" b="1" baseline="0" dirty="0" smtClean="0"/>
              <a:t>4</a:t>
            </a:r>
            <a:r>
              <a:rPr lang="ru-RU" baseline="0" dirty="0" smtClean="0"/>
              <a:t>- затем нажимаете «</a:t>
            </a:r>
            <a:r>
              <a:rPr lang="ru-RU" baseline="0" dirty="0" err="1" smtClean="0"/>
              <a:t>ок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9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Есть типы</a:t>
            </a:r>
            <a:r>
              <a:rPr lang="ru-RU" baseline="0" dirty="0" smtClean="0"/>
              <a:t> </a:t>
            </a:r>
            <a:r>
              <a:rPr lang="ru-RU" dirty="0" smtClean="0"/>
              <a:t>отчетов,</a:t>
            </a:r>
            <a:r>
              <a:rPr lang="ru-RU" baseline="0" dirty="0" smtClean="0"/>
              <a:t> в которых для ввода данных необходимо добавить строку, для того, чтоб она стала активной и можно было вводить данные. </a:t>
            </a:r>
            <a:r>
              <a:rPr lang="ru-RU" b="1" baseline="0" dirty="0" smtClean="0"/>
              <a:t>5</a:t>
            </a:r>
            <a:r>
              <a:rPr lang="ru-RU" baseline="0" dirty="0" smtClean="0"/>
              <a:t>- нажимаете правой кнопкой мыши на серую (заштрихованную) строку в любом месте. </a:t>
            </a:r>
            <a:r>
              <a:rPr lang="ru-RU" b="1" baseline="0" dirty="0" smtClean="0"/>
              <a:t>6</a:t>
            </a:r>
            <a:r>
              <a:rPr lang="ru-RU" baseline="0" dirty="0" smtClean="0"/>
              <a:t>- затем нажимаете + в панели задач (добавить). </a:t>
            </a:r>
            <a:r>
              <a:rPr lang="en-US" b="1" baseline="0" dirty="0" smtClean="0"/>
              <a:t>7</a:t>
            </a:r>
            <a:r>
              <a:rPr lang="en-US" baseline="0" dirty="0" smtClean="0"/>
              <a:t>-</a:t>
            </a:r>
            <a:r>
              <a:rPr lang="ru-RU" baseline="0" dirty="0" smtClean="0"/>
              <a:t>строка стала активной, можете вносить значения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50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</a:t>
            </a:r>
            <a:r>
              <a:rPr lang="ru-RU" baseline="0" dirty="0" smtClean="0"/>
              <a:t> в ячейки не получается внести значения, значит там стоит формула, которая автоматически подтягивает значения. Вам необходимо заполнить остальные поля, а в ячейках с формулой, значения рассчитаются автоматически.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67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1</a:t>
            </a:r>
            <a:r>
              <a:rPr lang="ru-RU" dirty="0" smtClean="0"/>
              <a:t>- сохранить</a:t>
            </a:r>
            <a:r>
              <a:rPr lang="ru-RU" baseline="0" dirty="0" smtClean="0"/>
              <a:t> значение </a:t>
            </a:r>
            <a:r>
              <a:rPr lang="ru-RU" b="1" baseline="0" dirty="0" smtClean="0"/>
              <a:t>2</a:t>
            </a:r>
            <a:r>
              <a:rPr lang="ru-RU" baseline="0" dirty="0" smtClean="0"/>
              <a:t>- сохранить сделанные Вами изменения? –да! </a:t>
            </a:r>
            <a:r>
              <a:rPr lang="ru-RU" b="1" baseline="0" dirty="0" smtClean="0"/>
              <a:t>3-</a:t>
            </a:r>
            <a:r>
              <a:rPr lang="ru-RU" baseline="0" dirty="0" smtClean="0"/>
              <a:t> закрыть отчет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444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Отчеты с нарастающими итогами-</a:t>
            </a:r>
            <a:r>
              <a:rPr lang="ru-RU" baseline="0" dirty="0" smtClean="0"/>
              <a:t> это такой типа отчетов, в которых значения переносятся из отчета в отчет. На примере- отчет по вакцинации, проставляются значения о вакцинированных, поступлениях или разливе вакцины, а остаток вакцины рассчитывается формулой (ячейки закрашены серым, вы не можете внести в них значения только, вы вносите значения, только в белые ячейки) и значения (остаток) переносится в следующий отчет. </a:t>
            </a:r>
            <a:r>
              <a:rPr lang="ru-RU" dirty="0" smtClean="0"/>
              <a:t>Сперва Вы заходите в отчет</a:t>
            </a:r>
            <a:r>
              <a:rPr lang="ru-RU" baseline="0" dirty="0" smtClean="0"/>
              <a:t> и вносите необходимые значения. Для того, чтобы значения переносились в следующий отчет, необходимо выполнить процедуру пересчета перед сохранением.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3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панели задач (справа вверху) нажмите правой кнопкой мыши на иконку + (добавить)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45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</a:t>
            </a:r>
            <a:r>
              <a:rPr lang="ru-RU" baseline="0" dirty="0" smtClean="0"/>
              <a:t> того как Вы внесли значения, нажимаете на кнопку «=» (пересчитать), справа вверху в панели задач. Таким образом, внесенные изменения скопируются и подтянутся в следующий отчет. Далее сохраняете отчет, через кнопку сохранить. Последующие действия такие же, как и с обычным отчетом, выйти из отчета, отправить его в центр учета.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22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случае, если Вы не нажали перерасчет в предыдущем отчете и создали следующий- данные не подтянуться и в отчете будут нули. В таком случае Вам нужно вернуться в отчет за предыдущую дату и нажать перерасчет. Такая же ситуация может возникнуть, если Вы пропустили 1 отчет в предусмотренной периодичности отчетов, так как данные подтягиваются из предыдущих отчетов, данным неоткуда будет взяться и по этой причине в новом отчете будут нули. В таком случае, Вам нужно сначала создать отчет за предыдущую дату и нажать перерасчет.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081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2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Выбираем нужный отчёт, нажимаем на него правой кнопкой, выбираем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Загрузка/выгрузка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далее выбираем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Отправить в центр учета.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чего статус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«Отправлен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центр учета»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поменяется на 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«Да».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80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отправке отчета данным способом, убедитесь, что выбран нужный Вам</a:t>
            </a:r>
            <a:r>
              <a:rPr lang="ru-RU" baseline="0" dirty="0" smtClean="0"/>
              <a:t> отчет, в противном случае Вы отправите другой отчет.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7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</a:t>
            </a:r>
            <a:r>
              <a:rPr lang="ru-RU" baseline="0" dirty="0" smtClean="0"/>
              <a:t> нажатия кнопки + (добавить) появляется данное окно. </a:t>
            </a:r>
            <a:r>
              <a:rPr lang="ru-RU" baseline="0" dirty="0" err="1" smtClean="0"/>
              <a:t>Неоходимо</a:t>
            </a:r>
            <a:r>
              <a:rPr lang="ru-RU" baseline="0" dirty="0" smtClean="0"/>
              <a:t> его заполнить с помощью нажатия кнопки с тремя точками.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5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Каталоги</a:t>
            </a:r>
            <a:r>
              <a:rPr lang="ru-RU" baseline="0" dirty="0" smtClean="0"/>
              <a:t> –это папки, в которых находятся группы отчетов. Иногда, чтоб найти нужный отчет, сперва требуется раскрыть каталог. «Каталог недоступен»- это базовое название каталога и это не означает, что он для Вас «недоступен».  Чтоб раскрыть каталог, нажмите на кнопку в панели задач «+».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0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Находим</a:t>
            </a:r>
            <a:r>
              <a:rPr lang="ru-RU" baseline="0" dirty="0" smtClean="0"/>
              <a:t> в списке необходимый отчет. Далее ставим галочку рядом с ним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5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Отчет</a:t>
            </a:r>
            <a:r>
              <a:rPr lang="ru-RU" baseline="0" dirty="0" smtClean="0"/>
              <a:t> появляется в пустом окошке справа. Далее Вы нажимаете 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Парус</a:t>
            </a:r>
            <a:r>
              <a:rPr lang="ru-RU" baseline="0" dirty="0" smtClean="0"/>
              <a:t> автоматически может предложить Вам дату, если Вам нужна другая дата, нажимаете на три точки.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9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Выбираете нужную дату,</a:t>
            </a:r>
            <a:r>
              <a:rPr lang="ru-RU" baseline="0" dirty="0" smtClean="0"/>
              <a:t> нажимаете на нее, затем нажимаете </a:t>
            </a:r>
            <a:r>
              <a:rPr lang="ru-RU" baseline="0" dirty="0" err="1" smtClean="0"/>
              <a:t>ок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38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Контрагент-</a:t>
            </a:r>
            <a:r>
              <a:rPr lang="ru-RU" baseline="0" dirty="0" smtClean="0"/>
              <a:t> это Ваша организация. Также нажимаете на «выбрать»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C5EC-3573-4688-A332-7377CCFB79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6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A8EC12-B1B0-4BDC-9F16-3CA41643C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208F92-B4CD-4567-AFEE-AD3FB0F8E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692841-3BC4-4F9C-BEE9-12AB8D3C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145A6E-729D-4CD5-B55E-0B2FB040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1F19FC-D431-4051-98D2-3959C59E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CA48F-D282-43C2-B253-16B0DFA5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7472E98-FB9A-4ABF-A698-BDD8F90C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78F8B8-43B0-4B3D-9802-1197BBC2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9A1617-9A45-4CA3-8327-BCC08C91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3353C7-C59F-45F6-80F3-647CCF5B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2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4EDAE58-ED05-4921-BF28-9C83AA490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F44970-F358-4B8F-84FC-8005DFB2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E64535-6766-4BA8-976D-23746F46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21DA07-87C2-4EEA-B0B0-C860DC27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4C1001-C710-4176-88FA-6645D4C3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E5669B-D2C1-4E5B-8032-10A76A31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B375D0-C784-4CAB-8DAC-38381AC25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F217DF-2A39-450E-9C8E-29EC3F8C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97B1AEE-41DF-40B1-818C-6131017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B0A471-2965-4128-9162-959C5486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4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A660BA-7391-4229-84C5-92F90E99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15490A-371E-4D53-9042-BC2C4362C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CE8227-F454-458C-9EB1-920CD02C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C2EFF1-A2AF-4FBA-9022-42B973D3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4C19E2-35B3-4722-B8D0-014B7C8B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FDF203-B5EB-434F-99E4-4E37F907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741F4E-C24B-4D77-A0A5-1EAC6BCE2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87AF55-C6C7-426D-BD7E-2F773B6BC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1E8BE2-F54E-4176-A0ED-9F355A09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961016F-73D1-49AC-AB09-8A7AC93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5233B2-E771-408C-A59C-DA9B02DC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4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CDB23E-315F-4D4D-B399-87F95DA9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AF29CD-B183-4021-AB32-BDADB0420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4C56BFA-065A-43BD-9E8E-414318D72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56307CD-6C3A-4268-894E-46954789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DA55B09-6C6E-495D-96D2-DF8503A5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D429041-8758-48DE-915B-9F46D519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B039F2A-8AF2-4DAB-B75E-6678F337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FEBFD1A-6A76-410F-8012-0037430C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26C586-11AD-4232-862B-D97EC589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DAE7370-DD74-43DC-8CF4-4984F702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084B178-4CA7-432A-B220-57176307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908E5D9-98B1-4622-A76A-E58130D6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A24CF9-44C4-4C07-ACBE-C7BD4948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EBAD8F-7C32-4218-92C7-8EB6CB60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963FBE5-52B8-4D20-A44D-06DDB4FE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3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F73F76-3F55-49F0-A9C3-1A29B37E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68EF32-7FC6-4106-ADB4-9022AD86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4A275E1-53E5-4289-850C-7FC37B01D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36B030-D9DC-4457-93C2-5C4FF7FE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BCE2CA2-C541-48E0-8E55-B0CCE0CD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A92BD01-8226-489A-8BAD-11F10B7A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6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90E68-A9D2-4B99-8D0D-9FE81BEC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2D15C65-0049-4B47-8E01-562139B4B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4CD41B-E0F3-4590-A676-24765E5D2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31014B-EC36-4CFB-8E9A-31CC07B9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8E83B3-05F0-4069-9E69-62F84660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6FFBA86-F4DB-45F2-9990-45631A13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D55E2D-A611-41E5-A48A-92F36468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29657-02CF-448D-B916-F1DA2F19B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D12C59-197A-46F1-9D21-4C00CF833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3F35-A73D-43AB-9EC4-0E6A87459A49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BE8E93-2C7B-415D-B056-14BE4722E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5B9E09-2426-4F5F-BC7E-2D295BD57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8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39" y="462337"/>
            <a:ext cx="82214" cy="569692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551778" y="540967"/>
            <a:ext cx="9375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Способы создания отчет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BA6648-E13E-40CA-B399-78B283470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8" y="1766796"/>
            <a:ext cx="2638741" cy="54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6BCEA73-CC19-43D4-B0AA-B2AB3C0D68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" y="1977886"/>
            <a:ext cx="308634" cy="2667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13931B0-7D29-496D-BA78-FC28EB0D6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18" y="1977886"/>
            <a:ext cx="308634" cy="266797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E3B1C17-6A63-428D-A672-D2CD8EB32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63" y="1977886"/>
            <a:ext cx="308634" cy="266797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FA391B37-CA39-4698-A962-9B501F1C914E}"/>
              </a:ext>
            </a:extLst>
          </p:cNvPr>
          <p:cNvSpPr/>
          <p:nvPr/>
        </p:nvSpPr>
        <p:spPr>
          <a:xfrm>
            <a:off x="1497725" y="1840346"/>
            <a:ext cx="1920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Создать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2DE5B126-F428-44CD-93F0-BCC06C68F418}"/>
              </a:ext>
            </a:extLst>
          </p:cNvPr>
          <p:cNvSpPr/>
          <p:nvPr/>
        </p:nvSpPr>
        <p:spPr>
          <a:xfrm>
            <a:off x="945973" y="2383105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Нажать на панели задач (справа вверху) на иконку + (создание отчета). Большинство отчетов создаются именно таким образом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7F75E897-0912-474D-B503-9CFACAB0D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1" y="1766796"/>
            <a:ext cx="2638741" cy="544995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33D7DB79-AF8F-44C4-952F-DA1A1B0472FB}"/>
              </a:ext>
            </a:extLst>
          </p:cNvPr>
          <p:cNvSpPr/>
          <p:nvPr/>
        </p:nvSpPr>
        <p:spPr>
          <a:xfrm>
            <a:off x="5554718" y="1840345"/>
            <a:ext cx="1802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Размножить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4E20DEE-F1F0-4647-9E10-737296A21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70" y="1766796"/>
            <a:ext cx="2638741" cy="5449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C96FD3BB-AC1D-482E-9734-8AAC9B7C8553}"/>
              </a:ext>
            </a:extLst>
          </p:cNvPr>
          <p:cNvSpPr/>
          <p:nvPr/>
        </p:nvSpPr>
        <p:spPr>
          <a:xfrm>
            <a:off x="9096121" y="1761963"/>
            <a:ext cx="2372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Отчет создал куратор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3FF348C-F7AF-4F30-AA73-B8C455B61375}"/>
              </a:ext>
            </a:extLst>
          </p:cNvPr>
          <p:cNvSpPr/>
          <p:nvPr/>
        </p:nvSpPr>
        <p:spPr>
          <a:xfrm>
            <a:off x="8514435" y="2532884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Куратор отчета уже создал отчет. Вам нужно найти его в списке отчетов и заполнить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13FF348C-F7AF-4F30-AA73-B8C455B61375}"/>
              </a:ext>
            </a:extLst>
          </p:cNvPr>
          <p:cNvSpPr/>
          <p:nvPr/>
        </p:nvSpPr>
        <p:spPr>
          <a:xfrm>
            <a:off x="4967507" y="2460002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списка отчетов выбрать отчет с предыдущей датой и размножить его. Таким образом внесенные данные в предыдущий отчет, копируются в новый.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50957" t="20495" r="10842" b="14625"/>
          <a:stretch/>
        </p:blipFill>
        <p:spPr>
          <a:xfrm>
            <a:off x="1058767" y="1245870"/>
            <a:ext cx="7896890" cy="4564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51799" t="43770" r="39650" b="22658"/>
          <a:stretch/>
        </p:blipFill>
        <p:spPr>
          <a:xfrm rot="5400000">
            <a:off x="1272786" y="2121814"/>
            <a:ext cx="1512872" cy="1535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1799" t="43770" r="43846" b="22658"/>
          <a:stretch/>
        </p:blipFill>
        <p:spPr>
          <a:xfrm rot="5400000">
            <a:off x="1760432" y="1025499"/>
            <a:ext cx="769121" cy="184589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7722541" y="5552391"/>
            <a:ext cx="247828" cy="23073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36398" y="2524976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26234" y="1948445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31999" y="6040116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7418529" y="5830141"/>
            <a:ext cx="304012" cy="32418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770833" y="1915906"/>
            <a:ext cx="1080651" cy="21720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272938" y="1862680"/>
            <a:ext cx="630919" cy="83695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52211" t="35710" r="39844" b="59944"/>
          <a:stretch/>
        </p:blipFill>
        <p:spPr>
          <a:xfrm>
            <a:off x="1261488" y="1556971"/>
            <a:ext cx="1642369" cy="3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5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51799" t="43770" r="39650" b="22658"/>
          <a:stretch/>
        </p:blipFill>
        <p:spPr>
          <a:xfrm rot="5400000">
            <a:off x="1471441" y="2560089"/>
            <a:ext cx="1059538" cy="1415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1799" t="43770" r="43846" b="22658"/>
          <a:stretch/>
        </p:blipFill>
        <p:spPr>
          <a:xfrm rot="5400000">
            <a:off x="1760432" y="1025499"/>
            <a:ext cx="769121" cy="1845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62383" t="33883" r="18481" b="32338"/>
          <a:stretch/>
        </p:blipFill>
        <p:spPr>
          <a:xfrm>
            <a:off x="965370" y="1085102"/>
            <a:ext cx="8137412" cy="4888409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6632911" y="5298393"/>
            <a:ext cx="502827" cy="4854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8734334" y="2817124"/>
            <a:ext cx="1392963" cy="71218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222046" y="2811788"/>
            <a:ext cx="922946" cy="533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06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Отчет создал куратор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когда отчет создавался куратором, не нужно его создавать через кнопку + в панели задач. Вы просто находите его с помощью фильтров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53824" t="15964" r="8686" b="48610"/>
          <a:stretch/>
        </p:blipFill>
        <p:spPr>
          <a:xfrm>
            <a:off x="1102407" y="3123544"/>
            <a:ext cx="7400658" cy="23799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43200" y="3852139"/>
            <a:ext cx="1649338" cy="172929"/>
          </a:xfrm>
          <a:prstGeom prst="rect">
            <a:avLst/>
          </a:prstGeom>
          <a:solidFill>
            <a:srgbClr val="C0C4F4"/>
          </a:solidFill>
          <a:ln>
            <a:solidFill>
              <a:srgbClr val="C0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66224" y="3529413"/>
            <a:ext cx="1176975" cy="3227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Размножение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40071" t="10383" r="643" b="7130"/>
          <a:stretch/>
        </p:blipFill>
        <p:spPr>
          <a:xfrm>
            <a:off x="859416" y="1018903"/>
            <a:ext cx="10778188" cy="51034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04459" y="1905273"/>
            <a:ext cx="661850" cy="15865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490651" y="2974160"/>
            <a:ext cx="513807" cy="3181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83874" t="26750" r="12659" b="52731"/>
          <a:stretch/>
        </p:blipFill>
        <p:spPr>
          <a:xfrm>
            <a:off x="3666309" y="2022817"/>
            <a:ext cx="1663337" cy="12695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40463" t="27610" r="52603" b="14707"/>
          <a:stretch/>
        </p:blipFill>
        <p:spPr>
          <a:xfrm>
            <a:off x="1341122" y="1760220"/>
            <a:ext cx="914398" cy="122839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339840" y="3466011"/>
            <a:ext cx="107115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439886" y="1549161"/>
            <a:ext cx="1058091" cy="27195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740314" y="3387634"/>
            <a:ext cx="750337" cy="39715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 l="68640" t="10691" r="28417" b="86959"/>
          <a:stretch/>
        </p:blipFill>
        <p:spPr>
          <a:xfrm>
            <a:off x="3063292" y="1031962"/>
            <a:ext cx="544184" cy="147841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7502161" y="3466011"/>
            <a:ext cx="901610" cy="42428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488153" y="136797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409256" y="3693594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403771" y="3757794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4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0489" t="35911" r="20619" b="30487"/>
          <a:stretch/>
        </p:blipFill>
        <p:spPr>
          <a:xfrm>
            <a:off x="662685" y="405684"/>
            <a:ext cx="4731239" cy="28636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092931" y="1323891"/>
            <a:ext cx="107115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58357" t="31582" r="16357" b="28119"/>
          <a:stretch/>
        </p:blipFill>
        <p:spPr>
          <a:xfrm>
            <a:off x="5553175" y="290141"/>
            <a:ext cx="5942644" cy="322312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103617" y="1138977"/>
            <a:ext cx="1119420" cy="1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02831" y="1081330"/>
            <a:ext cx="12202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Ваша организация </a:t>
            </a:r>
            <a:endParaRPr lang="ru-RU" sz="10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5321175" y="1133918"/>
            <a:ext cx="79865" cy="7417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/>
          <a:srcRect l="60385" t="36137" r="20414" b="30457"/>
          <a:stretch/>
        </p:blipFill>
        <p:spPr>
          <a:xfrm>
            <a:off x="3223037" y="3292324"/>
            <a:ext cx="5039434" cy="297870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61465" y="4060602"/>
            <a:ext cx="1119420" cy="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711072" y="3981745"/>
            <a:ext cx="12202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Ваша организация </a:t>
            </a:r>
            <a:endParaRPr lang="ru-RU" sz="1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283560" y="183433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 flipV="1">
            <a:off x="6609929" y="1680754"/>
            <a:ext cx="1994141" cy="34834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8622695" y="1901705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9609425" y="3321240"/>
            <a:ext cx="545078" cy="5493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9243619" y="3777286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133176" y="641130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6412179" y="6182072"/>
            <a:ext cx="394986" cy="3333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10154503" y="3169213"/>
            <a:ext cx="299801" cy="2619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790412" y="5943326"/>
            <a:ext cx="295756" cy="24622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5127977" y="927346"/>
            <a:ext cx="193198" cy="18358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7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Работа с отчетом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40000" t="9963" r="-71" b="34835"/>
          <a:stretch/>
        </p:blipFill>
        <p:spPr>
          <a:xfrm>
            <a:off x="731519" y="843736"/>
            <a:ext cx="9614264" cy="30066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65673" y="474404"/>
            <a:ext cx="366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выставляете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фильтры на нужный отчет</a:t>
            </a:r>
          </a:p>
        </p:txBody>
      </p: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 flipH="1">
            <a:off x="5397875" y="843736"/>
            <a:ext cx="2400608" cy="77605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7271004" y="1989126"/>
            <a:ext cx="4050142" cy="130319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86017" y="1745405"/>
            <a:ext cx="7159765" cy="2437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68640" t="10691" r="28417" b="86959"/>
          <a:stretch/>
        </p:blipFill>
        <p:spPr>
          <a:xfrm>
            <a:off x="2688099" y="894375"/>
            <a:ext cx="403443" cy="1096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40463" t="27610" r="52603" b="14707"/>
          <a:stretch/>
        </p:blipFill>
        <p:spPr>
          <a:xfrm>
            <a:off x="1121183" y="1508902"/>
            <a:ext cx="1383851" cy="180815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095019" y="1760220"/>
            <a:ext cx="973369" cy="158114"/>
          </a:xfrm>
          <a:prstGeom prst="rect">
            <a:avLst/>
          </a:prstGeom>
          <a:solidFill>
            <a:srgbClr val="C0C4F4"/>
          </a:solidFill>
          <a:ln>
            <a:solidFill>
              <a:srgbClr val="C0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545846" y="1760219"/>
            <a:ext cx="643183" cy="188205"/>
          </a:xfrm>
          <a:prstGeom prst="rect">
            <a:avLst/>
          </a:prstGeom>
          <a:solidFill>
            <a:srgbClr val="C0C4F4"/>
          </a:solidFill>
          <a:ln>
            <a:solidFill>
              <a:srgbClr val="C0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/>
          <a:srcRect l="55915" t="18319" r="35073" b="80435"/>
          <a:stretch/>
        </p:blipFill>
        <p:spPr>
          <a:xfrm>
            <a:off x="3072499" y="4280114"/>
            <a:ext cx="1509204" cy="7102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0787852" y="3132114"/>
            <a:ext cx="12939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правой кнопкой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мыши два раз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765899" y="4852900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868330" y="550381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0"/>
          <a:srcRect l="60572" t="29484" r="20286" b="24131"/>
          <a:stretch/>
        </p:blipFill>
        <p:spPr>
          <a:xfrm>
            <a:off x="3236912" y="4191520"/>
            <a:ext cx="2746178" cy="2264570"/>
          </a:xfrm>
          <a:prstGeom prst="rect">
            <a:avLst/>
          </a:prstGeom>
        </p:spPr>
      </p:pic>
      <p:cxnSp>
        <p:nvCxnSpPr>
          <p:cNvPr id="32" name="Прямая со стрелкой 31"/>
          <p:cNvCxnSpPr/>
          <p:nvPr/>
        </p:nvCxnSpPr>
        <p:spPr>
          <a:xfrm flipH="1" flipV="1">
            <a:off x="4044470" y="4501250"/>
            <a:ext cx="2708366" cy="51744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5236828" y="5669609"/>
            <a:ext cx="1631502" cy="59165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109731" y="6273018"/>
            <a:ext cx="187083" cy="1830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254606" y="4460026"/>
            <a:ext cx="1243286" cy="10613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9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57" y="87856"/>
            <a:ext cx="2491740" cy="2491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0000" t="10173" r="643" b="43860"/>
          <a:stretch/>
        </p:blipFill>
        <p:spPr>
          <a:xfrm>
            <a:off x="744199" y="901669"/>
            <a:ext cx="10140779" cy="267247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7056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Добавление строки в отчете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482749" y="39872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1924323" y="358149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022692" y="1323088"/>
            <a:ext cx="187083" cy="1830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9148047" y="1543028"/>
            <a:ext cx="2808054" cy="215952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985012" y="2938538"/>
            <a:ext cx="9899965" cy="16427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40002" t="10772" r="378" b="50847"/>
          <a:stretch/>
        </p:blipFill>
        <p:spPr>
          <a:xfrm>
            <a:off x="744199" y="3426452"/>
            <a:ext cx="10253709" cy="2246379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 flipV="1">
            <a:off x="7428666" y="3006162"/>
            <a:ext cx="4021725" cy="111299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754619" y="5451202"/>
            <a:ext cx="10232868" cy="14757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32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57" y="87856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7056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Заполнение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39928" t="13111" r="214" b="50578"/>
          <a:stretch/>
        </p:blipFill>
        <p:spPr>
          <a:xfrm>
            <a:off x="914491" y="1185855"/>
            <a:ext cx="9564077" cy="197444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685211" y="2969623"/>
            <a:ext cx="1132115" cy="1149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262743" y="2969623"/>
            <a:ext cx="1166948" cy="1045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63429" t="20248" r="8072" b="51417"/>
          <a:stretch/>
        </p:blipFill>
        <p:spPr>
          <a:xfrm>
            <a:off x="3666666" y="3170768"/>
            <a:ext cx="5808526" cy="196529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098971" y="2969622"/>
            <a:ext cx="1114698" cy="1045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4387752" y="3160299"/>
            <a:ext cx="750305" cy="183842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611319" y="3074126"/>
            <a:ext cx="140795" cy="18287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5113055" y="4937303"/>
            <a:ext cx="2924956" cy="1475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8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39857" t="10383" r="-71" b="44490"/>
          <a:stretch/>
        </p:blipFill>
        <p:spPr>
          <a:xfrm>
            <a:off x="859415" y="802092"/>
            <a:ext cx="8009850" cy="2042844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57" y="87856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7056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Сохранение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63357" t="46694" r="23071" b="40503"/>
          <a:stretch/>
        </p:blipFill>
        <p:spPr>
          <a:xfrm>
            <a:off x="7035510" y="2786589"/>
            <a:ext cx="3896662" cy="125103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854119" y="1118674"/>
            <a:ext cx="148047" cy="1642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7002166" y="1262912"/>
            <a:ext cx="2740762" cy="4539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365301" y="3575258"/>
            <a:ext cx="272857" cy="2176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693464" y="157057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747863" y="419625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62929" t="48163" r="22857" b="41342"/>
          <a:stretch/>
        </p:blipFill>
        <p:spPr>
          <a:xfrm>
            <a:off x="7035510" y="4075981"/>
            <a:ext cx="3897226" cy="979205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8638159" y="3792943"/>
            <a:ext cx="3109704" cy="56657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080619" y="3741022"/>
            <a:ext cx="9644" cy="53010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/>
          <a:srcRect l="39775" t="13141" r="41861" b="66570"/>
          <a:stretch/>
        </p:blipFill>
        <p:spPr>
          <a:xfrm>
            <a:off x="824141" y="2890054"/>
            <a:ext cx="5191869" cy="1952212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5338355" y="2948186"/>
            <a:ext cx="293748" cy="2923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3065417" y="1045029"/>
            <a:ext cx="2272938" cy="190315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2934789" y="946787"/>
            <a:ext cx="204065" cy="1718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667603" y="292135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1"/>
          <a:srcRect l="85000" t="17309" r="13857" b="79333"/>
          <a:stretch/>
        </p:blipFill>
        <p:spPr>
          <a:xfrm>
            <a:off x="9949301" y="1565433"/>
            <a:ext cx="374466" cy="3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85" y="-7860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7" y="-24608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8998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Заполнение отчета</a:t>
            </a:r>
            <a:r>
              <a:rPr lang="en-US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 </a:t>
            </a:r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нарастающими итогами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0247" t="10123" r="446" b="44926"/>
          <a:stretch/>
        </p:blipFill>
        <p:spPr>
          <a:xfrm>
            <a:off x="1053950" y="1327397"/>
            <a:ext cx="8609617" cy="2220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39951" t="12523" r="-25" b="37072"/>
          <a:stretch/>
        </p:blipFill>
        <p:spPr>
          <a:xfrm>
            <a:off x="954259" y="3419160"/>
            <a:ext cx="8903843" cy="25423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29138" y="4915249"/>
            <a:ext cx="406632" cy="45267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41666" t="38263" r="48106" b="58622"/>
          <a:stretch/>
        </p:blipFill>
        <p:spPr>
          <a:xfrm>
            <a:off x="1321806" y="2933323"/>
            <a:ext cx="1403287" cy="1901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41666" t="38263" r="48106" b="58622"/>
          <a:stretch/>
        </p:blipFill>
        <p:spPr>
          <a:xfrm>
            <a:off x="1224103" y="4915249"/>
            <a:ext cx="1598692" cy="4246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41666" t="38263" r="48106" b="58622"/>
          <a:stretch/>
        </p:blipFill>
        <p:spPr>
          <a:xfrm>
            <a:off x="1224103" y="3124360"/>
            <a:ext cx="1598692" cy="216595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6735778" y="2568255"/>
            <a:ext cx="3402526" cy="22260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9877494" y="3640621"/>
            <a:ext cx="1553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внесения 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о разливе, 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остаток изменился</a:t>
            </a:r>
            <a:endParaRPr lang="ru-RU" sz="1200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9517555" y="3340955"/>
            <a:ext cx="0" cy="1574294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9409479" y="4905910"/>
            <a:ext cx="406632" cy="45267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262168" y="2908168"/>
            <a:ext cx="406632" cy="45267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9"/>
          <a:srcRect l="52787" t="13543" r="46866" b="82756"/>
          <a:stretch/>
        </p:blipFill>
        <p:spPr>
          <a:xfrm>
            <a:off x="1321806" y="3477638"/>
            <a:ext cx="1600333" cy="18807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9"/>
          <a:srcRect l="52787" t="13543" r="46866" b="82756"/>
          <a:stretch/>
        </p:blipFill>
        <p:spPr>
          <a:xfrm>
            <a:off x="1394234" y="1505277"/>
            <a:ext cx="1539060" cy="18086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7"/>
          <a:srcRect l="75322" t="11451" r="21976" b="87577"/>
          <a:stretch/>
        </p:blipFill>
        <p:spPr>
          <a:xfrm>
            <a:off x="2800321" y="1375903"/>
            <a:ext cx="418301" cy="5116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0"/>
          <a:srcRect l="58436" t="18799" r="35771" b="79801"/>
          <a:stretch/>
        </p:blipFill>
        <p:spPr>
          <a:xfrm>
            <a:off x="2894950" y="3691269"/>
            <a:ext cx="986828" cy="8148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/>
          <a:srcRect l="58436" t="18799" r="35771" b="79801"/>
          <a:stretch/>
        </p:blipFill>
        <p:spPr>
          <a:xfrm>
            <a:off x="2894950" y="1711707"/>
            <a:ext cx="986828" cy="81481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V="1">
            <a:off x="3003259" y="5281089"/>
            <a:ext cx="878519" cy="64893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7"/>
          <a:srcRect l="77775" t="37530" r="19730" b="58072"/>
          <a:stretch/>
        </p:blipFill>
        <p:spPr>
          <a:xfrm>
            <a:off x="10214083" y="2421766"/>
            <a:ext cx="362139" cy="21728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9734286" y="2115116"/>
            <a:ext cx="15777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ячейки с формулой</a:t>
            </a:r>
            <a:endParaRPr lang="ru-RU" sz="12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196984" y="2421766"/>
            <a:ext cx="379238" cy="2263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8"/>
          <a:srcRect l="85932" t="42050" r="11564" b="53283"/>
          <a:stretch/>
        </p:blipFill>
        <p:spPr>
          <a:xfrm>
            <a:off x="2632570" y="5997754"/>
            <a:ext cx="371192" cy="235390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2660738" y="5991568"/>
            <a:ext cx="379238" cy="2263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1745424" y="6236314"/>
            <a:ext cx="185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ячейки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заполнения</a:t>
            </a:r>
            <a:endParaRPr lang="ru-RU" sz="1200" dirty="0"/>
          </a:p>
        </p:txBody>
      </p:sp>
      <p:cxnSp>
        <p:nvCxnSpPr>
          <p:cNvPr id="66" name="Прямая со стрелкой 65"/>
          <p:cNvCxnSpPr>
            <a:endCxn id="16" idx="1"/>
          </p:cNvCxnSpPr>
          <p:nvPr/>
        </p:nvCxnSpPr>
        <p:spPr>
          <a:xfrm flipV="1">
            <a:off x="3102303" y="5141586"/>
            <a:ext cx="5426835" cy="8782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42637" y="364756"/>
            <a:ext cx="937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0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D7FD3A2-7AAE-4D85-BD2F-884071D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37" y="880109"/>
            <a:ext cx="9842780" cy="2733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4" descr="C:\Users\OSorokina\Desktop\Иконки чб\79.png">
            <a:extLst>
              <a:ext uri="{FF2B5EF4-FFF2-40B4-BE49-F238E27FC236}">
                <a16:creationId xmlns="" xmlns:a16="http://schemas.microsoft.com/office/drawing/2014/main" id="{CF6AD893-259F-402C-9AFC-B00E794F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64" y="5931059"/>
            <a:ext cx="842222" cy="6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6659" t="9372" r="608" b="47170"/>
          <a:stretch/>
        </p:blipFill>
        <p:spPr>
          <a:xfrm>
            <a:off x="842637" y="896987"/>
            <a:ext cx="9287267" cy="419617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129348" y="1644975"/>
            <a:ext cx="461939" cy="40479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87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57" y="87856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8998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пересчет отчета</a:t>
            </a:r>
            <a:r>
              <a:rPr lang="en-US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 </a:t>
            </a:r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нарастающими итогами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63429" t="47534" r="23285" b="41552"/>
          <a:stretch/>
        </p:blipFill>
        <p:spPr>
          <a:xfrm>
            <a:off x="7135779" y="2339008"/>
            <a:ext cx="3079886" cy="861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62429" t="46694" r="22500" b="40922"/>
          <a:stretch/>
        </p:blipFill>
        <p:spPr>
          <a:xfrm>
            <a:off x="7109762" y="1291263"/>
            <a:ext cx="2905833" cy="8125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82797" t="14924" r="-25" b="47327"/>
          <a:stretch/>
        </p:blipFill>
        <p:spPr>
          <a:xfrm>
            <a:off x="3169805" y="1406705"/>
            <a:ext cx="2661597" cy="1984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86361" t="18106" r="12920" b="79712"/>
          <a:stretch/>
        </p:blipFill>
        <p:spPr>
          <a:xfrm>
            <a:off x="1881074" y="1466660"/>
            <a:ext cx="445667" cy="460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39951" t="13396" r="-173" b="41654"/>
          <a:stretch/>
        </p:blipFill>
        <p:spPr>
          <a:xfrm>
            <a:off x="1066932" y="3465580"/>
            <a:ext cx="8484473" cy="21551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62970" t="47654" r="22846" b="41436"/>
          <a:stretch/>
        </p:blipFill>
        <p:spPr>
          <a:xfrm>
            <a:off x="4206469" y="5694848"/>
            <a:ext cx="3042350" cy="79642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66932" y="4617522"/>
            <a:ext cx="8412046" cy="2289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537763" y="1623149"/>
            <a:ext cx="884925" cy="419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885032" y="1466660"/>
            <a:ext cx="441709" cy="46055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9234535" y="1856644"/>
            <a:ext cx="1419582" cy="7057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497773" y="2645782"/>
            <a:ext cx="2783011" cy="33320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8958205" y="1880141"/>
            <a:ext cx="205108" cy="14783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206522" y="2897731"/>
            <a:ext cx="176987" cy="1625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96681" y="3655465"/>
            <a:ext cx="191275" cy="16323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>
            <a:stCxn id="41" idx="1"/>
          </p:cNvCxnSpPr>
          <p:nvPr/>
        </p:nvCxnSpPr>
        <p:spPr>
          <a:xfrm flipH="1" flipV="1">
            <a:off x="7695446" y="3737085"/>
            <a:ext cx="2898653" cy="14358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550657" y="6217559"/>
            <a:ext cx="451791" cy="1764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7442882" y="6071392"/>
            <a:ext cx="661457" cy="4333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412472" y="153351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0654117" y="165229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1326296" y="24430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594099" y="369600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8138562" y="590839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9944326" y="4484822"/>
            <a:ext cx="2305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пересчета данная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строка заполнилась</a:t>
            </a:r>
            <a:endParaRPr lang="ru-RU" sz="1400" dirty="0"/>
          </a:p>
        </p:txBody>
      </p:sp>
      <p:cxnSp>
        <p:nvCxnSpPr>
          <p:cNvPr id="46" name="Прямая со стрелкой 45"/>
          <p:cNvCxnSpPr>
            <a:stCxn id="45" idx="1"/>
          </p:cNvCxnSpPr>
          <p:nvPr/>
        </p:nvCxnSpPr>
        <p:spPr>
          <a:xfrm flipH="1" flipV="1">
            <a:off x="9551406" y="4731973"/>
            <a:ext cx="392920" cy="1445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2"/>
          <a:srcRect l="41666" t="38263" r="48106" b="58622"/>
          <a:stretch/>
        </p:blipFill>
        <p:spPr>
          <a:xfrm>
            <a:off x="1294646" y="4852223"/>
            <a:ext cx="1548142" cy="43500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3"/>
          <a:srcRect l="52787" t="13543" r="46866" b="82756"/>
          <a:stretch/>
        </p:blipFill>
        <p:spPr>
          <a:xfrm>
            <a:off x="1502875" y="3506308"/>
            <a:ext cx="1335263" cy="15691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4"/>
          <a:srcRect l="58436" t="18799" r="35771" b="79801"/>
          <a:stretch/>
        </p:blipFill>
        <p:spPr>
          <a:xfrm>
            <a:off x="2900947" y="3696006"/>
            <a:ext cx="986828" cy="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85" y="0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8998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Ошибка при Заполнении отчета</a:t>
            </a:r>
            <a:r>
              <a:rPr lang="en-US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 </a:t>
            </a:r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нарастающими итогами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0172" t="12559" r="124" b="48200"/>
          <a:stretch/>
        </p:blipFill>
        <p:spPr>
          <a:xfrm>
            <a:off x="1078685" y="1332556"/>
            <a:ext cx="9342188" cy="20896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39875" t="12087" r="274" b="47156"/>
          <a:stretch/>
        </p:blipFill>
        <p:spPr>
          <a:xfrm>
            <a:off x="1074411" y="3560242"/>
            <a:ext cx="9404157" cy="218789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6305" y="5151422"/>
            <a:ext cx="7412264" cy="52563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41666" t="38263" r="48106" b="58622"/>
          <a:stretch/>
        </p:blipFill>
        <p:spPr>
          <a:xfrm>
            <a:off x="1294646" y="2927882"/>
            <a:ext cx="1702051" cy="449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/>
          <a:srcRect l="41666" t="38263" r="48106" b="58622"/>
          <a:stretch/>
        </p:blipFill>
        <p:spPr>
          <a:xfrm>
            <a:off x="1352873" y="5200757"/>
            <a:ext cx="1702051" cy="4491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52787" t="13543" r="46866" b="82756"/>
          <a:stretch/>
        </p:blipFill>
        <p:spPr>
          <a:xfrm>
            <a:off x="1491934" y="1397322"/>
            <a:ext cx="1562990" cy="1465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52787" t="13543" r="46866" b="82756"/>
          <a:stretch/>
        </p:blipFill>
        <p:spPr>
          <a:xfrm>
            <a:off x="1509801" y="3661804"/>
            <a:ext cx="1600333" cy="1880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58436" t="18799" r="35771" b="79801"/>
          <a:stretch/>
        </p:blipFill>
        <p:spPr>
          <a:xfrm>
            <a:off x="3066305" y="1629524"/>
            <a:ext cx="986828" cy="814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58436" t="18799" r="35771" b="79801"/>
          <a:stretch/>
        </p:blipFill>
        <p:spPr>
          <a:xfrm>
            <a:off x="3110134" y="3876348"/>
            <a:ext cx="986828" cy="8148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557862" y="4381981"/>
            <a:ext cx="6463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✕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557862" y="2377383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✔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85" y="0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7291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Отправка отчета в центр учета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8748" y="1425434"/>
            <a:ext cx="79509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того как Ваш отчет заполнен, его необходимо «Отправить в центр учета» (действие в программе). После проведения данной процедуры отчет для редактирования будет закрыт, а куратор отчета будет видеть, что данный отчет заполнен и готов к проверке.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Вам понадобилось внести изменения в отчет, но Вы уже отправили его на проверку, позвоните в техническую поддержку по телефону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635-55-99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напишите в чат Парус в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телеграме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AB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dirty="0" smtClean="0">
                <a:solidFill>
                  <a:srgbClr val="2AB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t.me/joinchat/AAAAAEbIxH5t3XsfXQdMWQ</a:t>
            </a:r>
            <a:endParaRPr lang="ru-RU" dirty="0">
              <a:solidFill>
                <a:srgbClr val="2AB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78" y="-1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8256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Отправка отчета в центр учета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55286" t="17309" r="643" b="13637"/>
          <a:stretch/>
        </p:blipFill>
        <p:spPr>
          <a:xfrm>
            <a:off x="798455" y="1157849"/>
            <a:ext cx="8193821" cy="436915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089391" y="3949728"/>
            <a:ext cx="1283797" cy="1520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73188" y="4453133"/>
            <a:ext cx="1942011" cy="11854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65857" t="20668" r="17214" b="68838"/>
          <a:stretch/>
        </p:blipFill>
        <p:spPr>
          <a:xfrm>
            <a:off x="6531428" y="2266614"/>
            <a:ext cx="4788316" cy="10101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531428" y="2266614"/>
            <a:ext cx="4788316" cy="101019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478569" y="2284061"/>
            <a:ext cx="841176" cy="9927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747877" y="1925276"/>
            <a:ext cx="4730691" cy="47635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59415" y="788517"/>
            <a:ext cx="131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способ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04725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85" y="-5188"/>
            <a:ext cx="2491740" cy="24917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pic>
        <p:nvPicPr>
          <p:cNvPr id="15" name="Picture 3" descr="C:\Users\OSorokina\Desktop\Иконки пнг\2.1.png">
            <a:extLst>
              <a:ext uri="{FF2B5EF4-FFF2-40B4-BE49-F238E27FC236}">
                <a16:creationId xmlns="" xmlns:a16="http://schemas.microsoft.com/office/drawing/2014/main" id="{642C7FFF-C0FF-47BD-998F-7926DEE3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8" y="5746072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807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Отправка отчета в центр учета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9415" y="788517"/>
            <a:ext cx="131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способ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55000" t="16679" r="429" b="51627"/>
          <a:stretch/>
        </p:blipFill>
        <p:spPr>
          <a:xfrm>
            <a:off x="912973" y="1668461"/>
            <a:ext cx="9728805" cy="2354249"/>
          </a:xfrm>
          <a:prstGeom prst="rect">
            <a:avLst/>
          </a:prstGeom>
        </p:spPr>
      </p:pic>
      <p:pic>
        <p:nvPicPr>
          <p:cNvPr id="1025" name="Рисунок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0" y="114219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94658" y="1121227"/>
            <a:ext cx="6818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нужный отчёт и нажимаем стрелочку вправо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09655" y="1760220"/>
            <a:ext cx="268427" cy="2105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903932" y="1306280"/>
            <a:ext cx="1142725" cy="3621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041617" y="2471758"/>
            <a:ext cx="178417" cy="2004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1188952" y="2738454"/>
            <a:ext cx="788322" cy="20586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985044" y="4546389"/>
            <a:ext cx="8745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Обратите внимание на то, что выбран только тот отчет, который вам необходимо отправить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4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7088" t="13593" r="7305" b="19917"/>
          <a:stretch/>
        </p:blipFill>
        <p:spPr>
          <a:xfrm>
            <a:off x="1668890" y="1245870"/>
            <a:ext cx="6879364" cy="43716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700045" y="2871387"/>
            <a:ext cx="282012" cy="2820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57429" t="33261" r="34333" b="56157"/>
          <a:stretch/>
        </p:blipFill>
        <p:spPr>
          <a:xfrm>
            <a:off x="1108670" y="3834095"/>
            <a:ext cx="2729595" cy="1193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57500" t="33261" r="30905" b="37413"/>
          <a:stretch/>
        </p:blipFill>
        <p:spPr>
          <a:xfrm>
            <a:off x="4206427" y="3834095"/>
            <a:ext cx="2856223" cy="2458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57928" t="37668" r="39786" b="56875"/>
          <a:stretch/>
        </p:blipFill>
        <p:spPr>
          <a:xfrm>
            <a:off x="7125781" y="1316771"/>
            <a:ext cx="1946303" cy="15813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57318" t="32653" r="17111" b="26839"/>
          <a:stretch/>
        </p:blipFill>
        <p:spPr>
          <a:xfrm>
            <a:off x="1160895" y="1245870"/>
            <a:ext cx="4511200" cy="2432015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7897510" y="2430826"/>
            <a:ext cx="402844" cy="4050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147444" y="1402080"/>
            <a:ext cx="184968" cy="20900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13722" y="901669"/>
            <a:ext cx="4567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раскрыть каталог, нажмите на «+».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419497" y="1611086"/>
            <a:ext cx="6278880" cy="102225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406045" y="1703899"/>
            <a:ext cx="27349" cy="259813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609613" y="4804111"/>
            <a:ext cx="2718547" cy="37931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696844" y="485290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369841" y="2307074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263625" y="4735991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36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0888" t="21114" r="10631" b="13801"/>
          <a:stretch/>
        </p:blipFill>
        <p:spPr>
          <a:xfrm>
            <a:off x="1365308" y="1332297"/>
            <a:ext cx="8084007" cy="465308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066220" y="4053951"/>
            <a:ext cx="170601" cy="17285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88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51378" t="19465" r="10911" b="15449"/>
          <a:stretch/>
        </p:blipFill>
        <p:spPr>
          <a:xfrm>
            <a:off x="826005" y="875191"/>
            <a:ext cx="8933389" cy="524711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380232" y="5812723"/>
            <a:ext cx="299528" cy="3095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09284" y="1760006"/>
            <a:ext cx="4125868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51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59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60000" t="35531" r="19603" b="27189"/>
          <a:stretch/>
        </p:blipFill>
        <p:spPr>
          <a:xfrm>
            <a:off x="1111511" y="1104494"/>
            <a:ext cx="7718165" cy="480065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3488672" y="2187723"/>
            <a:ext cx="83748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8334564" y="2168357"/>
            <a:ext cx="897309" cy="44438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8041593" y="1902575"/>
            <a:ext cx="292971" cy="28514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4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5" y="378449"/>
            <a:ext cx="7805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Выбор даты для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50887" t="20701" r="10912" b="14419"/>
          <a:stretch/>
        </p:blipFill>
        <p:spPr>
          <a:xfrm>
            <a:off x="1178040" y="1078963"/>
            <a:ext cx="7658934" cy="4426722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246407" y="2491740"/>
            <a:ext cx="83748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677021" y="5222232"/>
            <a:ext cx="247828" cy="23073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2404027" y="2394780"/>
            <a:ext cx="897309" cy="44438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506091" y="5505685"/>
            <a:ext cx="1170930" cy="73162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321859" y="2726507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83558" y="6105357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3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CD3B45-C54C-4C37-AC95-4ED482C0EF3C}"/>
              </a:ext>
            </a:extLst>
          </p:cNvPr>
          <p:cNvSpPr/>
          <p:nvPr/>
        </p:nvSpPr>
        <p:spPr>
          <a:xfrm>
            <a:off x="421240" y="462338"/>
            <a:ext cx="82194" cy="5659972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59C93E-BAED-44B5-A938-2C249B825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06" y="0"/>
            <a:ext cx="1105593" cy="176022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E3C2B163-D3F2-4827-863B-94A079268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11" y="0"/>
            <a:ext cx="2491740" cy="2491740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5FA68BA1-62FB-4E49-A0CD-01DA4739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34" y="5222232"/>
            <a:ext cx="3075766" cy="1635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B7C6F9B-7A89-4E93-BA23-E4AE67CB922A}"/>
              </a:ext>
            </a:extLst>
          </p:cNvPr>
          <p:cNvSpPr/>
          <p:nvPr/>
        </p:nvSpPr>
        <p:spPr>
          <a:xfrm>
            <a:off x="859416" y="378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Создание нового отчета</a:t>
            </a:r>
            <a:endParaRPr lang="ru-RU" sz="2800" b="1" cap="all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OSorokina\Desktop\Иконки чб\72.png">
            <a:extLst>
              <a:ext uri="{FF2B5EF4-FFF2-40B4-BE49-F238E27FC236}">
                <a16:creationId xmlns="" xmlns:a16="http://schemas.microsoft.com/office/drawing/2014/main" id="{C6505437-BD65-45C0-A7AB-DE02EC56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43" y="5783128"/>
            <a:ext cx="686708" cy="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60140" t="31732" r="12500" b="30630"/>
          <a:stretch/>
        </p:blipFill>
        <p:spPr>
          <a:xfrm>
            <a:off x="1385052" y="1476984"/>
            <a:ext cx="8044518" cy="3838500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7270710" y="2491740"/>
            <a:ext cx="247828" cy="23073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51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8502</TotalTime>
  <Words>1116</Words>
  <Application>Microsoft Office PowerPoint</Application>
  <PresentationFormat>Широкоэкранный</PresentationFormat>
  <Paragraphs>127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 Unicode MS</vt:lpstr>
      <vt:lpstr>Arial</vt:lpstr>
      <vt:lpstr>Arial Black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TAVDI</dc:creator>
  <cp:lastModifiedBy>Лебедева Виктория Юрьевна</cp:lastModifiedBy>
  <cp:revision>193</cp:revision>
  <dcterms:created xsi:type="dcterms:W3CDTF">2023-01-24T07:45:53Z</dcterms:created>
  <dcterms:modified xsi:type="dcterms:W3CDTF">2023-03-22T10:58:02Z</dcterms:modified>
</cp:coreProperties>
</file>