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606" r:id="rId2"/>
    <p:sldId id="750" r:id="rId3"/>
    <p:sldId id="754" r:id="rId4"/>
    <p:sldId id="798" r:id="rId5"/>
    <p:sldId id="782" r:id="rId6"/>
    <p:sldId id="786" r:id="rId7"/>
    <p:sldId id="787" r:id="rId8"/>
    <p:sldId id="788" r:id="rId9"/>
    <p:sldId id="789" r:id="rId10"/>
    <p:sldId id="790" r:id="rId11"/>
    <p:sldId id="795" r:id="rId12"/>
    <p:sldId id="784" r:id="rId13"/>
    <p:sldId id="792" r:id="rId14"/>
    <p:sldId id="779" r:id="rId15"/>
    <p:sldId id="7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B3C4"/>
    <a:srgbClr val="006666"/>
    <a:srgbClr val="C4E4EA"/>
    <a:srgbClr val="D51D47"/>
    <a:srgbClr val="EB6420"/>
    <a:srgbClr val="4BCAA1"/>
    <a:srgbClr val="33B9C7"/>
    <a:srgbClr val="96CFDA"/>
    <a:srgbClr val="45C7CD"/>
    <a:srgbClr val="66C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48" autoAdjust="0"/>
    <p:restoredTop sz="96799" autoAdjust="0"/>
  </p:normalViewPr>
  <p:slideViewPr>
    <p:cSldViewPr snapToGrid="0">
      <p:cViewPr>
        <p:scale>
          <a:sx n="95" d="100"/>
          <a:sy n="95" d="100"/>
        </p:scale>
        <p:origin x="-2082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9BFF9-D1B7-4573-9C02-81DE69DD356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E4E9-1D1B-473E-BE19-806F9707F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6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970-9052-4C2C-8D13-A45A914D68BF}" type="datetime1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F792-1637-488F-9273-EA600C580539}" type="datetime1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2063-4656-481A-AB52-4CF3374BFD7D}" type="datetime1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F0E5-CA7B-476F-BC83-DBA8CDE9ED25}" type="datetime1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1916-CE6C-4DEC-ADBF-0FA4470E172D}" type="datetime1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EF06-BE21-4D5A-80F1-D94D3D153EDC}" type="datetime1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D248-FDD4-4055-8DAC-EE865AAF5A53}" type="datetime1">
              <a:rPr lang="ru-RU" smtClean="0"/>
              <a:t>06.10.2023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4FAE-1154-49C7-87AB-077B77A12860}" type="datetime1">
              <a:rPr lang="ru-RU" smtClean="0"/>
              <a:t>06.10.2023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865B-90BF-446C-83D9-486B447BDCAD}" type="datetime1">
              <a:rPr lang="ru-RU" smtClean="0"/>
              <a:t>06.10.2023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06AF-CAEF-4668-B64D-F4220836D190}" type="datetime1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54B-ED69-45BF-A94E-178BCB4FC2C6}" type="datetime1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07C3A-AF14-4AAE-AABD-4FD831D107D9}" type="datetime1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pbmiac.ru/ehlektronnoe-zdravookhranenie/podsistemy-gis-regiz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spbmiac.ru/ehlektronnoe-zdravookhraneni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spbmiac.ru/ehlektronnoe-zdravookhranenie/podsistemy-gis-regiz/ehlektronnoe-informacionnoe-vzaimodejjstvie-pri-ehkstrennojj-gospitalizaci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Sorokina\Desktop\12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1"/>
          <a:stretch/>
        </p:blipFill>
        <p:spPr bwMode="auto">
          <a:xfrm>
            <a:off x="3537021" y="-4324"/>
            <a:ext cx="5606980" cy="688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769095"/>
            <a:ext cx="84406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  <a:cs typeface="Arial" panose="020B0604020202020204" pitchFamily="34" charset="0"/>
              </a:rPr>
              <a:t>Интеграция и взаимодействие ГИС «Управление скорой медицинской помощью Санкт-Петербурга» </a:t>
            </a:r>
          </a:p>
          <a:p>
            <a:pPr algn="ctr"/>
            <a:r>
              <a:rPr lang="ru-RU" sz="2800" b="1" dirty="0">
                <a:latin typeface="+mj-lt"/>
                <a:cs typeface="Arial" panose="020B0604020202020204" pitchFamily="34" charset="0"/>
              </a:rPr>
              <a:t>и медицинских информационных систем медицинских организаций Санкт-Петербурга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0629" y="4243375"/>
            <a:ext cx="67273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06.10.2023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СПб ГБУЗ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МИАЦ</a:t>
            </a:r>
          </a:p>
          <a:p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Попов Петр Станиславович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0968"/>
            <a:ext cx="8229600" cy="8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10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МО, передающие большую сводку с ошибками</a:t>
            </a: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401223"/>
              </p:ext>
            </p:extLst>
          </p:nvPr>
        </p:nvGraphicFramePr>
        <p:xfrm>
          <a:off x="112748" y="798198"/>
          <a:ext cx="8918503" cy="410336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683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5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82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6808"/>
                <a:gridCol w="10397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№ п/п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Стационар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29.09.2023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04.10.2023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Итог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СПб ГБУЗ "Городская больница №14"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СПб ГБУЗ "Родильный дом №1"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СПб ГБУЗ "Городская клиническая больница №31"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СПб ГБУЗ "Родильный дом №6 им. проф. </a:t>
                      </a:r>
                      <a:r>
                        <a:rPr lang="ru-RU" sz="1400" u="none" strike="noStrike" dirty="0" err="1">
                          <a:effectLst/>
                        </a:rPr>
                        <a:t>В.Ф.Снегирева</a:t>
                      </a:r>
                      <a:r>
                        <a:rPr lang="ru-RU" sz="1400" u="none" strike="noStrike" dirty="0">
                          <a:effectLst/>
                        </a:rPr>
                        <a:t>"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СПб ГБУЗ "Клиническая больница Святителя Луки"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СПб ГБУЗ "Родильный дом №13"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+/-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15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СПб ГБУЗ "Введенская больница"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+/-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+/-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16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СПб ГБУЗ "Городская больница №20"</a:t>
                      </a:r>
                      <a:endParaRPr lang="ru-RU" sz="1400" b="0" i="0" u="none" strike="noStrike" dirty="0">
                        <a:solidFill>
                          <a:srgbClr val="1F1F1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+/-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+/-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+/-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56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0968"/>
            <a:ext cx="8229600" cy="8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11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МО.Динамика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 передачи большой сводки 29.09.-4.10 </a:t>
            </a: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241425"/>
              </p:ext>
            </p:extLst>
          </p:nvPr>
        </p:nvGraphicFramePr>
        <p:xfrm>
          <a:off x="112748" y="798198"/>
          <a:ext cx="8918503" cy="5687367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683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5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82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6808"/>
                <a:gridCol w="10397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35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87" marR="7287" marT="7287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Стационар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87" marR="7287" marT="7287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29.09.2023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04.10.2023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Итог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87" marR="7287" marT="7287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T w="25400" cmpd="sng">
                      <a:noFill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СПб ГБУЗ "Детская городская больница Святой Ольги"</a:t>
                      </a:r>
                    </a:p>
                  </a:txBody>
                  <a:tcPr marL="9525" marR="9525" marT="9525" marB="0" anchor="ctr">
                    <a:lnT w="25400" cmpd="sng">
                      <a:noFill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>
                    <a:lnT w="25400" cmpd="sng">
                      <a:noFill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T w="25400" cmpd="sng">
                      <a:noFill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T w="25400" cmpd="sng">
                      <a:noFill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ГБУ "Санкт-Петербургский НИИ скорой помощи имени И.И. Джанелидзе"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СПб ГБУЗ "Городская больница №40 Курортного района"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СПб ГБУЗ "Городская больница Святого Праведного Иоанна Кронштадтского"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"Городская больница Святого великомученика Георгия"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СПб ГБУЗ "Городской перинатальный центр" (СПб ГБУЗ "Родильный дом №18")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СПб ГКУЗ "ЦВЛ "Детская психиатрия им. С.С. Мнухина"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"Городская психиатрическая больница №7 им. академика И.П. Павлова"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"Родильный дом №17"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1F1F1F"/>
                          </a:solidFill>
                          <a:effectLst/>
                          <a:latin typeface="Calibri"/>
                        </a:rPr>
                        <a:t>СПб ГБУЗ "Городская больница №28 Максимилиановская"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519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12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600" b="1" dirty="0" smtClean="0">
                <a:ea typeface="Roboto" panose="02000000000000000000" pitchFamily="2" charset="0"/>
                <a:cs typeface="Roboto" panose="02000000000000000000" pitchFamily="2" charset="0"/>
              </a:rPr>
              <a:t>Математические проверки данных в </a:t>
            </a:r>
            <a:r>
              <a:rPr lang="en-US" sz="1600" b="1" dirty="0" smtClean="0">
                <a:ea typeface="Roboto" panose="02000000000000000000" pitchFamily="2" charset="0"/>
                <a:cs typeface="Roboto" panose="02000000000000000000" pitchFamily="2" charset="0"/>
              </a:rPr>
              <a:t>WEB</a:t>
            </a:r>
            <a:r>
              <a:rPr lang="ru-RU" sz="1600" b="1" dirty="0" smtClean="0">
                <a:ea typeface="Roboto" panose="02000000000000000000" pitchFamily="2" charset="0"/>
                <a:cs typeface="Roboto" panose="02000000000000000000" pitchFamily="2" charset="0"/>
              </a:rPr>
              <a:t> приложении </a:t>
            </a:r>
            <a:br>
              <a:rPr lang="ru-RU" sz="1600" b="1" dirty="0" smtClean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b="1" dirty="0" smtClean="0">
                <a:ea typeface="Roboto" panose="02000000000000000000" pitchFamily="2" charset="0"/>
                <a:cs typeface="Roboto" panose="02000000000000000000" pitchFamily="2" charset="0"/>
              </a:rPr>
              <a:t>ГИС РЕГИЗ</a:t>
            </a:r>
            <a:r>
              <a:rPr lang="en-US" sz="1600" b="1" dirty="0" smtClean="0"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ru-RU" sz="1600" b="1" dirty="0" smtClean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b="1" dirty="0" smtClean="0">
                <a:ea typeface="Roboto" panose="02000000000000000000" pitchFamily="2" charset="0"/>
                <a:cs typeface="Roboto" panose="02000000000000000000" pitchFamily="2" charset="0"/>
              </a:rPr>
              <a:t>большая сводка</a:t>
            </a:r>
            <a:endParaRPr lang="ru-RU" sz="1600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17" y="609601"/>
            <a:ext cx="6775165" cy="604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8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13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600" b="1" dirty="0" smtClean="0">
                <a:ea typeface="Roboto" panose="02000000000000000000" pitchFamily="2" charset="0"/>
                <a:cs typeface="Roboto" panose="02000000000000000000" pitchFamily="2" charset="0"/>
              </a:rPr>
              <a:t>Математические проверки данных в </a:t>
            </a:r>
            <a:r>
              <a:rPr lang="en-US" sz="1600" b="1" dirty="0" smtClean="0">
                <a:ea typeface="Roboto" panose="02000000000000000000" pitchFamily="2" charset="0"/>
                <a:cs typeface="Roboto" panose="02000000000000000000" pitchFamily="2" charset="0"/>
              </a:rPr>
              <a:t>WEB</a:t>
            </a:r>
            <a:r>
              <a:rPr lang="ru-RU" sz="1600" b="1" dirty="0" smtClean="0">
                <a:ea typeface="Roboto" panose="02000000000000000000" pitchFamily="2" charset="0"/>
                <a:cs typeface="Roboto" panose="02000000000000000000" pitchFamily="2" charset="0"/>
              </a:rPr>
              <a:t> приложении </a:t>
            </a:r>
            <a:br>
              <a:rPr lang="ru-RU" sz="1600" b="1" dirty="0" smtClean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b="1" dirty="0" smtClean="0">
                <a:ea typeface="Roboto" panose="02000000000000000000" pitchFamily="2" charset="0"/>
                <a:cs typeface="Roboto" panose="02000000000000000000" pitchFamily="2" charset="0"/>
              </a:rPr>
              <a:t>ГИС РЕГИЗ</a:t>
            </a:r>
            <a:r>
              <a:rPr lang="en-US" sz="1600" b="1" dirty="0" smtClean="0"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ru-RU" sz="1600" b="1" dirty="0" smtClean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b="1" dirty="0" smtClean="0">
                <a:ea typeface="Roboto" panose="02000000000000000000" pitchFamily="2" charset="0"/>
                <a:cs typeface="Roboto" panose="02000000000000000000" pitchFamily="2" charset="0"/>
              </a:rPr>
              <a:t>малая </a:t>
            </a:r>
            <a:r>
              <a:rPr lang="ru-RU" sz="1600" b="1" dirty="0" smtClean="0">
                <a:ea typeface="Roboto" panose="02000000000000000000" pitchFamily="2" charset="0"/>
                <a:cs typeface="Roboto" panose="02000000000000000000" pitchFamily="2" charset="0"/>
              </a:rPr>
              <a:t>сводка</a:t>
            </a:r>
          </a:p>
          <a:p>
            <a:pPr algn="l">
              <a:lnSpc>
                <a:spcPct val="80000"/>
              </a:lnSpc>
            </a:pPr>
            <a:r>
              <a:rPr lang="ru-RU" sz="1600" b="1" dirty="0" smtClean="0">
                <a:ea typeface="Roboto" panose="02000000000000000000" pitchFamily="2" charset="0"/>
                <a:cs typeface="Roboto" panose="02000000000000000000" pitchFamily="2" charset="0"/>
              </a:rPr>
              <a:t>Пример форматно-логического контроля</a:t>
            </a:r>
            <a:endParaRPr lang="ru-RU" sz="1600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3" y="1024081"/>
            <a:ext cx="4503210" cy="302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0" y="4017639"/>
            <a:ext cx="4275407" cy="271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68" y="3581400"/>
            <a:ext cx="4411730" cy="303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4569126" y="1051465"/>
            <a:ext cx="4467225" cy="2309902"/>
            <a:chOff x="4569126" y="1051465"/>
            <a:chExt cx="4467225" cy="2309902"/>
          </a:xfrm>
        </p:grpSpPr>
        <p:sp>
          <p:nvSpPr>
            <p:cNvPr id="14" name="TextBox 13"/>
            <p:cNvSpPr txBox="1"/>
            <p:nvPr/>
          </p:nvSpPr>
          <p:spPr>
            <a:xfrm>
              <a:off x="4569126" y="1051465"/>
              <a:ext cx="4467225" cy="646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smtClean="0"/>
                <a:t>В случае, если проверка не пройдена, будет показано сообщение об ошибке:</a:t>
              </a:r>
              <a:endParaRPr lang="ru-RU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126" y="1713542"/>
              <a:ext cx="4467225" cy="16478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5546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14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1" dirty="0">
                <a:ea typeface="Roboto" panose="02000000000000000000" pitchFamily="2" charset="0"/>
                <a:cs typeface="Roboto" panose="02000000000000000000" pitchFamily="2" charset="0"/>
              </a:rPr>
              <a:t>Контроль полноты и качества передаваемых данных</a:t>
            </a:r>
          </a:p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Основные ошибки передачи</a:t>
            </a: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9081" y="1397844"/>
            <a:ext cx="8485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Нерегулярная передача данных. </a:t>
            </a:r>
            <a:r>
              <a:rPr lang="ru-RU" dirty="0" smtClean="0"/>
              <a:t>( Необходимо данные передавать ежедневно !)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Стационары </a:t>
            </a:r>
            <a:r>
              <a:rPr lang="ru-RU" dirty="0"/>
              <a:t>передают неверный штат коек, не соответствующий профильному распоряжению, считают койки нефункционирующими без подтверждения этого каким-либо распоряжением КЗ.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Неправильно </a:t>
            </a:r>
            <a:r>
              <a:rPr lang="ru-RU" dirty="0"/>
              <a:t>вносится количество поступивших и выбывших, переводы.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Часть стационаров не передает </a:t>
            </a:r>
            <a:r>
              <a:rPr lang="ru-RU" dirty="0"/>
              <a:t>данные по выпискам.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</a:t>
            </a:r>
            <a:r>
              <a:rPr lang="ru-RU" dirty="0" smtClean="0"/>
              <a:t>место «0» подаются «пустые» поля.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83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0968"/>
            <a:ext cx="8229600" cy="8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15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Интеграционные профили взаимодействия при передаче коечного фонда</a:t>
            </a: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6" y="1577590"/>
            <a:ext cx="8186168" cy="394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136" y="969555"/>
            <a:ext cx="8524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u="sng" dirty="0">
                <a:solidFill>
                  <a:srgbClr val="7030A0"/>
                </a:solidFill>
              </a:rPr>
              <a:t>spbmiac.ru</a:t>
            </a:r>
            <a:r>
              <a:rPr lang="ru-RU" sz="1200" dirty="0">
                <a:solidFill>
                  <a:srgbClr val="7030A0"/>
                </a:solidFill>
                <a:hlinkClick r:id="rId7"/>
              </a:rPr>
              <a:t>-здравоохранение</a:t>
            </a:r>
            <a:r>
              <a:rPr lang="ru-RU" sz="1200" dirty="0">
                <a:solidFill>
                  <a:srgbClr val="7030A0"/>
                </a:solidFill>
              </a:rPr>
              <a:t>&gt;</a:t>
            </a:r>
            <a:r>
              <a:rPr lang="ru-RU" sz="1200" dirty="0">
                <a:solidFill>
                  <a:srgbClr val="7030A0"/>
                </a:solidFill>
                <a:hlinkClick r:id="rId8"/>
              </a:rPr>
              <a:t>Подсистемы ГИС «РЕГИЗ»</a:t>
            </a:r>
            <a:r>
              <a:rPr lang="ru-RU" sz="1200" dirty="0">
                <a:solidFill>
                  <a:srgbClr val="7030A0"/>
                </a:solidFill>
              </a:rPr>
              <a:t>&gt;</a:t>
            </a:r>
            <a:r>
              <a:rPr lang="ru-RU" sz="1200" dirty="0">
                <a:solidFill>
                  <a:srgbClr val="7030A0"/>
                </a:solidFill>
                <a:hlinkClick r:id="rId9"/>
              </a:rPr>
              <a:t>Электронное информационное взаимодействие при экстренной госпитализации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136" y="5821067"/>
            <a:ext cx="8877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Попов Петр Станиславович</a:t>
            </a:r>
            <a:r>
              <a:rPr lang="en-US" dirty="0"/>
              <a:t>,  576-22-2</a:t>
            </a:r>
            <a:r>
              <a:rPr lang="ru-RU" dirty="0"/>
              <a:t>6</a:t>
            </a:r>
            <a:r>
              <a:rPr lang="en-US" dirty="0"/>
              <a:t>, </a:t>
            </a:r>
            <a:r>
              <a:rPr lang="en-US" u="sng" dirty="0">
                <a:solidFill>
                  <a:srgbClr val="7030A0"/>
                </a:solidFill>
              </a:rPr>
              <a:t>Popovp@spbmiac.ru</a:t>
            </a:r>
            <a:endParaRPr lang="ru-RU" u="sng" dirty="0">
              <a:solidFill>
                <a:srgbClr val="7030A0"/>
              </a:solidFill>
            </a:endParaRPr>
          </a:p>
          <a:p>
            <a:r>
              <a:rPr lang="ru-RU" dirty="0"/>
              <a:t>Стаценко Полина Игоревна,   </a:t>
            </a:r>
            <a:r>
              <a:rPr lang="en-US" dirty="0"/>
              <a:t>576-22-2</a:t>
            </a:r>
            <a:r>
              <a:rPr lang="ru-RU" dirty="0"/>
              <a:t>6</a:t>
            </a:r>
            <a:r>
              <a:rPr lang="en-US" dirty="0"/>
              <a:t>, </a:t>
            </a:r>
            <a:r>
              <a:rPr lang="en-US" u="sng" dirty="0"/>
              <a:t>StacenkoP@spbmiac.ru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58893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0968"/>
            <a:ext cx="8229600" cy="8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2</a:t>
            </a:fld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54593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80000"/>
              </a:lnSpc>
            </a:pP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949" y="1507252"/>
            <a:ext cx="8758103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Поручение Губернатора Санкт-Петербурга </a:t>
            </a:r>
            <a:r>
              <a:rPr lang="en-US" sz="2800" b="1" dirty="0" smtClean="0"/>
              <a:t>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en-US" sz="2800" b="1" dirty="0" smtClean="0"/>
          </a:p>
          <a:p>
            <a:pPr algn="ctr"/>
            <a:r>
              <a:rPr lang="ru-RU" sz="2800" b="1" dirty="0" smtClean="0"/>
              <a:t>Необходимо </a:t>
            </a:r>
            <a:r>
              <a:rPr lang="ru-RU" sz="2800" b="1" dirty="0"/>
              <a:t>завершить внедрение </a:t>
            </a:r>
            <a:br>
              <a:rPr lang="ru-RU" sz="2800" b="1" dirty="0"/>
            </a:br>
            <a:r>
              <a:rPr lang="ru-RU" sz="2800" b="1" dirty="0"/>
              <a:t>в промышленную эксплуатацию разработанное </a:t>
            </a:r>
          </a:p>
          <a:p>
            <a:pPr algn="ctr"/>
            <a:r>
              <a:rPr lang="ru-RU" sz="2800" b="1" dirty="0"/>
              <a:t>информационное взаимодействие </a:t>
            </a:r>
            <a:r>
              <a:rPr lang="en-US" sz="2800" b="1" dirty="0"/>
              <a:t>(</a:t>
            </a:r>
            <a:r>
              <a:rPr lang="ru-RU" sz="2800" b="1" dirty="0"/>
              <a:t>фактическая занятость коечного фонда</a:t>
            </a:r>
            <a:r>
              <a:rPr lang="en-US" sz="2800" b="1" dirty="0"/>
              <a:t>)</a:t>
            </a:r>
            <a:r>
              <a:rPr lang="ru-RU" sz="2800" b="1" dirty="0"/>
              <a:t> между </a:t>
            </a:r>
          </a:p>
          <a:p>
            <a:pPr algn="ctr"/>
            <a:r>
              <a:rPr lang="ru-RU" sz="2800" b="1" dirty="0"/>
              <a:t>УСМП и стационарами города в срок до </a:t>
            </a:r>
            <a:r>
              <a:rPr lang="ru-RU" sz="2800" b="1" dirty="0">
                <a:solidFill>
                  <a:srgbClr val="FF0000"/>
                </a:solidFill>
              </a:rPr>
              <a:t>01.09.2023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86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0968"/>
            <a:ext cx="8229600" cy="8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3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Динамика подключения МО</a:t>
            </a: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920076"/>
              </p:ext>
            </p:extLst>
          </p:nvPr>
        </p:nvGraphicFramePr>
        <p:xfrm>
          <a:off x="112747" y="889347"/>
          <a:ext cx="8918511" cy="417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40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40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40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40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4073"/>
                <a:gridCol w="1274073"/>
                <a:gridCol w="1274073"/>
              </a:tblGrid>
              <a:tr h="1044000"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30.05</a:t>
                      </a:r>
                      <a:endParaRPr lang="ru-RU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87" marR="7287" marT="728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21.07  </a:t>
                      </a:r>
                      <a:endParaRPr lang="ru-RU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87" marR="7287" marT="728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17.08 </a:t>
                      </a:r>
                      <a:endParaRPr lang="ru-RU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87" marR="7287" marT="728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30.08</a:t>
                      </a:r>
                      <a:endParaRPr lang="ru-RU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87" marR="7287" marT="728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14.09</a:t>
                      </a:r>
                      <a:endParaRPr lang="ru-RU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87" marR="7287" marT="728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</a:rPr>
                        <a:t>04.10</a:t>
                      </a:r>
                      <a:endParaRPr lang="ru-RU" sz="1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87" marR="7287" marT="728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Подключено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28575" marR="28575" marT="19050" marB="1905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процессе</a:t>
                      </a:r>
                      <a:b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подключения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28575" marR="28575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подключены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28575" marR="28575" marT="19050" marB="1905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73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4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600" b="1" dirty="0" smtClean="0">
                <a:ea typeface="Roboto" panose="02000000000000000000" pitchFamily="2" charset="0"/>
                <a:cs typeface="Roboto" panose="02000000000000000000" pitchFamily="2" charset="0"/>
              </a:rPr>
              <a:t>Контроль полноты и качества передаваемых данных 04.10</a:t>
            </a:r>
            <a:endParaRPr lang="ru-RU" sz="1600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706505"/>
              </p:ext>
            </p:extLst>
          </p:nvPr>
        </p:nvGraphicFramePr>
        <p:xfrm>
          <a:off x="9525" y="768350"/>
          <a:ext cx="9134476" cy="5709613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855005"/>
                <a:gridCol w="2197035"/>
                <a:gridCol w="692662"/>
                <a:gridCol w="692662"/>
                <a:gridCol w="692662"/>
                <a:gridCol w="692662"/>
                <a:gridCol w="3311788"/>
              </a:tblGrid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04.10.2023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79" marR="5879" marT="5879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Информация на 14.00 04.10.2023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79" marR="5879" marT="5879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Дата подключения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879" marR="5879" marT="5879" marB="0" anchor="ctr">
                    <a:solidFill>
                      <a:srgbClr val="36B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Стационар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879" marR="5879" marT="5879" marB="0" anchor="ctr">
                    <a:solidFill>
                      <a:srgbClr val="36B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Малая сводка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879" marR="5879" marT="5879" marB="0" anchor="ctr">
                    <a:solidFill>
                      <a:srgbClr val="36B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Большая сводка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879" marR="5879" marT="5879" marB="0" anchor="ctr">
                    <a:solidFill>
                      <a:srgbClr val="36B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Первый лист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879" marR="5879" marT="5879" marB="0" anchor="ctr">
                    <a:solidFill>
                      <a:srgbClr val="36B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Приемный покой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879" marR="5879" marT="5879" marB="0" anchor="ctr">
                    <a:solidFill>
                      <a:srgbClr val="36B3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Комментарий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879" marR="5879" marT="5879" marB="0" anchor="ctr">
                    <a:solidFill>
                      <a:srgbClr val="36B3C4"/>
                    </a:solidFill>
                  </a:tcPr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стационар отправляет некорректные данные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стационар отправляет некорректные данные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01.08.2023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стационар отправляет некорректные данные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ГМУ имМечн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стационар отправляет некорректные данные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стационар отправляет некорректные данные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Рд 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НИИСП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Рд 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05.06.2023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19.07.2023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туб 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21.07.2023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ГНД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24.07.2023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стационар отправляет некорректные данные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24.07.2023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стационар отправляет некорректные данные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26.07.2023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туб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01.08.2023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стационар отправляет некорректные данные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03.08.2023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стационар отправляет некорректные данные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11.08.2023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стационар отправляет некорректные данные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11.08.2023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стационар отправляет некорректные данные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15.08.2023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15.08.2023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15.08.2023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Гор.тубдисп.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стационар отправляет некорректные данные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16.08.2023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стационар отправляет некорректные данные</a:t>
                      </a:r>
                    </a:p>
                  </a:txBody>
                  <a:tcPr marL="9525" marR="9525" marT="9525" marB="0" anchor="b"/>
                </a:tc>
              </a:tr>
              <a:tr h="157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16.08.2023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ГВВ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43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5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600" b="1" dirty="0" smtClean="0">
                <a:ea typeface="Roboto" panose="02000000000000000000" pitchFamily="2" charset="0"/>
                <a:cs typeface="Roboto" panose="02000000000000000000" pitchFamily="2" charset="0"/>
              </a:rPr>
              <a:t>Контроль полноты и качества передаваемых данных 29.09</a:t>
            </a:r>
            <a:endParaRPr lang="ru-RU" sz="1600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46004"/>
              </p:ext>
            </p:extLst>
          </p:nvPr>
        </p:nvGraphicFramePr>
        <p:xfrm>
          <a:off x="9526" y="811211"/>
          <a:ext cx="9134475" cy="6021951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76352"/>
                <a:gridCol w="653054"/>
                <a:gridCol w="983712"/>
                <a:gridCol w="310956"/>
                <a:gridCol w="2998396"/>
                <a:gridCol w="344879"/>
                <a:gridCol w="3314700"/>
                <a:gridCol w="352426"/>
              </a:tblGrid>
              <a:tr h="312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№</a:t>
                      </a:r>
                      <a:endParaRPr lang="ru-RU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Дата подключения</a:t>
                      </a:r>
                      <a:endParaRPr lang="ru-RU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Стационар</a:t>
                      </a:r>
                      <a:endParaRPr lang="ru-RU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МС</a:t>
                      </a:r>
                      <a:endParaRPr lang="ru-RU" sz="700" b="1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Комментарий ошибок МС</a:t>
                      </a:r>
                      <a:endParaRPr lang="ru-RU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БС</a:t>
                      </a:r>
                      <a:endParaRPr lang="ru-RU" sz="700" b="1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Комментарий ошибок БС</a:t>
                      </a:r>
                      <a:endParaRPr lang="ru-RU" sz="700" b="1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лист</a:t>
                      </a:r>
                      <a:endParaRPr lang="ru-RU" sz="700" b="1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</a:tr>
              <a:tr h="407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1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+/-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Нет данных в табл 2 и 3, некорректные данные в табл 4. НЕОТДНОКРАТНО ПРОСИМ УБРАТЬ ДУБЛИРОВАННЫЕ СТРОКИ В ТАБЛ.3!!!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+/-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Переводы по всем отделениям проставлены неправильно! Поменяйте знак "+" на знак "-". И все получится.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</a:tr>
              <a:tr h="271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1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+/-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Нет данных в табл 1 и 2, в табл 3 и 4 некорректные данные.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+/-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</a:tr>
              <a:tr h="407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01.08.2023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1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+/-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Во всех таблицах некорректные данные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+/-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1.Ошибка в переводах.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2. Почти по всем отделениям (из 33 правильно передано 9 отделений) переданы несоответствующие данные.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+/-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</a:tr>
              <a:tr h="135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ГМУ имМечн</a:t>
                      </a:r>
                      <a:endParaRPr lang="ru-RU" sz="800" b="1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+/-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Ошибка в табл 3 и 4.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+/-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Нет информации о свободных местах и перегрузе.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</a:tr>
              <a:tr h="135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д1</a:t>
                      </a:r>
                      <a:endParaRPr lang="ru-RU" sz="800" b="1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не передана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</a:tr>
              <a:tr h="135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д17</a:t>
                      </a:r>
                      <a:endParaRPr lang="ru-RU" sz="800" b="1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</a:tr>
              <a:tr h="135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д19</a:t>
                      </a:r>
                      <a:endParaRPr lang="ru-RU" sz="800" b="1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</a:tr>
              <a:tr h="135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д2</a:t>
                      </a:r>
                      <a:endParaRPr lang="ru-RU" sz="800" b="1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+/-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</a:tr>
              <a:tr h="135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д4</a:t>
                      </a:r>
                      <a:endParaRPr lang="ru-RU" sz="800" b="1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</a:tr>
              <a:tr h="135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Рд 10</a:t>
                      </a:r>
                      <a:endParaRPr lang="ru-RU" sz="800" b="1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</a:tr>
              <a:tr h="271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НИИСП </a:t>
                      </a:r>
                      <a:endParaRPr lang="ru-RU" sz="800" b="1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+/-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 отделениям Общ.хирургия, Реанимация хир., Отд.Экстр.мед.пом. - переданы неправильные данные.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</a:tr>
              <a:tr h="135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Рд 16</a:t>
                      </a:r>
                      <a:endParaRPr lang="ru-RU" sz="800" b="1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</a:tr>
              <a:tr h="135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05.06.2023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д5</a:t>
                      </a:r>
                      <a:endParaRPr lang="ru-RU" sz="800" b="1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</a:tr>
              <a:tr h="135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19.07.2023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туб 8</a:t>
                      </a:r>
                      <a:endParaRPr lang="ru-RU" sz="800" b="1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</a:tr>
              <a:tr h="135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21.07.2023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ГНД</a:t>
                      </a:r>
                      <a:endParaRPr lang="ru-RU" sz="800" b="1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не передана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</a:tr>
              <a:tr h="271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24.07.2023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</a:t>
                      </a:r>
                      <a:endParaRPr lang="ru-RU" sz="800" b="1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не передана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+/-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 отделениям Хирургия и Урология переданы неправильные данные.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+/-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</a:tr>
              <a:tr h="135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24.07.2023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1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+/-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</a:tr>
              <a:tr h="135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26.07.2023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туб 2</a:t>
                      </a:r>
                      <a:endParaRPr lang="ru-RU" sz="800" b="1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</a:tr>
              <a:tr h="19030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01.08.2023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1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+/-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Ошибки в табл 3 и 4.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+/-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1.Гематология -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передано 7/0/1/0/0/5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ПРАВИЛЬНО 7/0/1/0/1/5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2. Реанимация гематол. - передано 6/0/1/0/0/6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ПРАВИЛЬНО 6/0/1/1/0/6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3. Итог по переводам -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передано +78-78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ПРАВИЛЬНО +79-79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4. Терапия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передано: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 состоит Утро текущ - 75,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на выписку 10, перегруз 6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ПРАВИЛЬНО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состоит Утро текущ - 75, на выписку 10, свободно  4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+/-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</a:tr>
              <a:tr h="407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03.08.2023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1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+/-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табл- Не переданы отпущенные пациенты. Это привело к ошибкам в табл 2 и 3. 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+/-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1.Ошибка в переводах.(+44-48). 2.Ошибка по Неврология онмк РСЦ. (передано 26/0/2/2/1/29,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а должно быть 26/0/2/6/1/29</a:t>
                      </a:r>
                      <a:endParaRPr lang="ru-RU" sz="800" b="0" i="0" u="none" strike="noStrike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Calibri"/>
                      </a:endParaRPr>
                    </a:p>
                  </a:txBody>
                  <a:tcPr marL="5190" marR="5190" marT="519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32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0968"/>
            <a:ext cx="8229600" cy="8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6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МО, передающие большую сводку без ошибок</a:t>
            </a: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069175"/>
              </p:ext>
            </p:extLst>
          </p:nvPr>
        </p:nvGraphicFramePr>
        <p:xfrm>
          <a:off x="112748" y="798198"/>
          <a:ext cx="8918503" cy="56873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83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5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82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6808"/>
                <a:gridCol w="10397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35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№ п/п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Стационар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/>
                        </a:rPr>
                        <a:t>29.09.2023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/>
                        </a:rPr>
                        <a:t>04.10.2023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Итог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"Городская больница №15"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СПБ ГБУЗ "Детский городской многопрофильный клинический специализированный центр высоких медицинских технологий"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"Детская городская больница №17 Святителя Николая Чудотворца"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"Детский городской многопрофильный клинический центр ВМТ им. К.А. Раухфуса"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"Детская городская больница №2 святой Марии Магдалины"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"Родильный дом №10"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"Родильный дом №16"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"Детская городская клиническая больница №5 им. Н.Ф.Филатова"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"Туберкулезная больница №8"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"Городская наркологическая больница"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10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0968"/>
            <a:ext cx="8229600" cy="8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7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МО, передающие большую сводку без ошибок</a:t>
            </a: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824480"/>
              </p:ext>
            </p:extLst>
          </p:nvPr>
        </p:nvGraphicFramePr>
        <p:xfrm>
          <a:off x="112748" y="798198"/>
          <a:ext cx="8918503" cy="56873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83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5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82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6808"/>
                <a:gridCol w="10397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35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№ п/п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Стационар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/>
                        </a:rPr>
                        <a:t>29.09.2023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Calibri"/>
                        </a:rPr>
                        <a:t>04.10.2023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Итог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"Городская больница №9"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"Городская туберкулезная больница №2"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"Городская больница №26"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"Городская больница №38 им. Н.А.Семашко"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"Городской противотуберкулезный диспансер"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"Клиническая ревматологическая больница №25"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"Клиническая инфекционная больница им. С.П.Боткина"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"Детская городская больница №22"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1F1F1F"/>
                          </a:solidFill>
                          <a:effectLst/>
                          <a:latin typeface="Calibri"/>
                        </a:rPr>
                        <a:t>СПб ГБУЗ "Центр планирования семьи"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1F1F1F"/>
                          </a:solidFill>
                          <a:effectLst/>
                          <a:latin typeface="Calibri"/>
                        </a:rPr>
                        <a:t>СПб ГБУЗ "Детская инфекционная больница №3"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19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0968"/>
            <a:ext cx="8229600" cy="8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8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МО, не передающие большую сводку</a:t>
            </a: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640168"/>
              </p:ext>
            </p:extLst>
          </p:nvPr>
        </p:nvGraphicFramePr>
        <p:xfrm>
          <a:off x="112748" y="798198"/>
          <a:ext cx="8918503" cy="4175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83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5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82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6808"/>
                <a:gridCol w="10397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35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№ п/п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Стационар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29.09.2023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04.10.2023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Итог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"Госпиталь для ветеранов войн"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"Родильный дом №9"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"Психиатрическая больница №1 им.П.П.Кащенко"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"Городская психиатрическая больница №6"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"Пушкинский противотуберкулезный диспансер"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"Психиатрическая больница Святого Николая Чудотворца"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СПб ГБУЗ "Городская Покровская больница"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062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0968"/>
            <a:ext cx="8229600" cy="8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9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МО, передающие большую сводку с ошибками</a:t>
            </a: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512847"/>
              </p:ext>
            </p:extLst>
          </p:nvPr>
        </p:nvGraphicFramePr>
        <p:xfrm>
          <a:off x="112748" y="798198"/>
          <a:ext cx="8918503" cy="467936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683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5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82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6808"/>
                <a:gridCol w="10397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35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№ п/п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Стационар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29.09.2023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04.10.2023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Итог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СПб ГБУЗ "Елизаветинская больница"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+/-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СПб ГБУЗ "Городская Мариинская больница"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ФГБОУ ВО "Северо-Западный государственный медицинский университет имени </a:t>
                      </a:r>
                      <a:r>
                        <a:rPr lang="ru-RU" sz="1400" u="none" strike="noStrike" dirty="0" err="1">
                          <a:effectLst/>
                        </a:rPr>
                        <a:t>И.И.Мечникова</a:t>
                      </a:r>
                      <a:r>
                        <a:rPr lang="ru-RU" sz="1400" u="none" strike="noStrike" dirty="0">
                          <a:effectLst/>
                        </a:rPr>
                        <a:t>" МЗ РФ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+/-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СПб ГБУЗ "Николаевская больница"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+/-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СПб ГБУЗ "Городская Александровская больница"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+/-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СПб ГБУЗ "Городская многопрофильная больница №2"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+/-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СПб ГБУЗ "Городская больница №33"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+/-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СПб ГБУЗ "Городская психиатрическая больница №3 им. И.И. Скворцова-Степанова"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+/-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+/-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+/-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102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17339</TotalTime>
  <Words>1480</Words>
  <Application>Microsoft Office PowerPoint</Application>
  <PresentationFormat>Экран (4:3)</PresentationFormat>
  <Paragraphs>796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мониторинга уровня смертности по основным классам причин смерти в динамике</dc:title>
  <dc:creator>Попов Петр Станиславович</dc:creator>
  <cp:lastModifiedBy>Попов Пётр Станиславович</cp:lastModifiedBy>
  <cp:revision>917</cp:revision>
  <dcterms:created xsi:type="dcterms:W3CDTF">2017-09-06T11:42:11Z</dcterms:created>
  <dcterms:modified xsi:type="dcterms:W3CDTF">2023-10-06T07:24:26Z</dcterms:modified>
</cp:coreProperties>
</file>