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5" r:id="rId3"/>
    <p:sldId id="258" r:id="rId4"/>
    <p:sldId id="268" r:id="rId5"/>
    <p:sldId id="276" r:id="rId6"/>
    <p:sldId id="260" r:id="rId7"/>
    <p:sldId id="274" r:id="rId8"/>
    <p:sldId id="262" r:id="rId9"/>
    <p:sldId id="264" r:id="rId10"/>
    <p:sldId id="272" r:id="rId11"/>
    <p:sldId id="27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70C4-1A80-4BBA-8078-5E60249053F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D20B-75E1-4FB2-9F3F-6853AC6CD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3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Штат отделений не соответствует профильному распоряжению. В результате формируется неправильное количество свободных коек. Цифры скорректированы вручную.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Реанимационные койки вынесены «за штат», однако в данном случае стационар включил их в расчет, в результате сформировано неправильное общее количество коек. Цифры пришлось корректировать.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Электронное информационное взаимодействие между медицинскими организациями стационарного типа и Центром экстренной медицинской эвакуации Городской станции скорой медицинской помощи Санкт-Петербурга осуществляется на основании распоряжения Комитета по здравоохранению Санкт-Петербурга от 29.12.2018 № 716-р.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указанным распоряжением, стационары передают в СПб ГБУЗ ГССМП в цифровом виде данные, отраженные в таблице. Сегодня мы разберем особенности информационного взаимодействия при передаче большой и малой суточных сводок.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Малая сводка – Данные о количестве направленных больных (госпитализированных и отпущенных)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 типу доставки, по каналам направления, по причинам отказа в госпитализации.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Большая сводка – Данные о движении больных по отделениям за предыдущие сутки и наличии свободных мест по состоянию на 8:00 текущего дня, с учетом штатного количества коек.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таблице представлены стационары, которые в соответствии с распоряжением № 716-р должны передавать информацию в СПб ГБУЗ ГССМП. Таблица составлена на основании данных за сутки, истекшие в 8:00 29 сентября 2023 года.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видим, что некоторые стационары передали за эти сутки обе сводки без ошибок, их строчки полностью зеленые. Учреждения, которые не предоставили ни большой, ни малой сводки, окрашены в красный цвет.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ряде случаев сводка предоставлена, но некорректна. Далее мы остановимся на наиболее типичных ошибках.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данной таблице обозначены лечебно-профилактические учреждения, которые не попали в распоряжение № 716-р и не предоставляют сводки в электронном виде.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таблицах указаны стационары, с которыми в реальном времени осуществляется электронное взаимодействие. Проанализированы ошибки за 29.09.2023 и 06.10.2023.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наиболее распространенных ошибок в малой сводке – общее количество пациентов в разрезе профилей и в разрезе каналов доставки не совпадает. Здесь мы видим, что при сложении всех экстренных поступлений по профилям получается 87 пациентов, это число вынесено в следующую таблицу – распределение по каналам доставки. Складываем экстренные поступления по каналам доставки и получаем не 87, а 21.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разрезе профилей отпущено 0 пациентов, а в таблице отпущенных по причинам и каналам доставки видим, что таких пациентов 16.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сводки автоматически помечаются в нашей программе как «переданы с ошибкой».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Диспетчер ЦЭМЭ обзванивает все стационары, передавшие некорректную сводку, и вносит исправления.  В данном конкретном случае внесены пациенты по различным профилям, покинувшие стационар.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цифры отпущенных пациентов скорректированы в разрезе причин и каналов доставки и в разрезе районов города.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Характерная ошибка в большой сводке – неправильные цифры по движению пациентов внутри стационара. В данном примере по профилю неврологического сосудистого центра на утро 28 сентября состояло 26 пациентов, выписано 2, переведено на отделение 2 и переведен из отделения 1. Должно получиться на сегодняшнее утро 25, а их 29. Также не совпадают общие суммы переводов за сутки: внутри стационара количество переведенных «на отделение» и «из отделения» не совпадают.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Уточнили цифры по телефону, выяснилось, что в неврологический РСЦ переведено 6 пациентов, таким образом все цифры сошлись.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Ошибка в количестве выписанных с микрохирургии глаза приводила к неправильному общему числу находящихся в стационаре пациентов.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D20B-75E1-4FB2-9F3F-6853AC6CDF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844-BE53-48A2-A7C9-545A893EE146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39AD-5EDF-42C2-807E-4B30D34A3064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E1D2-D56E-4E28-9FEE-73B6994D9107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C97A-C8BA-4DC2-A5F8-04E40C237930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6161-0331-4356-9D4B-DD4848A834D2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F95A-DD1C-4BD2-B729-FD5B1951B97A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0E2-96D3-4049-A217-620CEE2F8ADA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478-B83B-44BD-A3D9-14418CD015EF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4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BA3-424B-4986-BCAD-2CFDCDD68705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E9C1-F54E-41F5-8056-EAC57DAE735C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80E7-9F8A-47A5-B905-8339F7D902BF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84A5-97A7-49D1-9FD9-18B8E87B9B1C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DB53-F1D4-48B2-AE8C-733472BA6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95C1A-AEA8-4A67-A529-6549A575C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9" y="1708847"/>
            <a:ext cx="5529672" cy="368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DC487DF-39A6-4731-9AF5-0C8865644716}"/>
              </a:ext>
            </a:extLst>
          </p:cNvPr>
          <p:cNvSpPr txBox="1">
            <a:spLocks/>
          </p:cNvSpPr>
          <p:nvPr/>
        </p:nvSpPr>
        <p:spPr>
          <a:xfrm>
            <a:off x="0" y="5631423"/>
            <a:ext cx="9144000" cy="61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2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Ярославская Наталия Моисеевна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2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Заместитель начальника Центра экстренной медицинской эвакуации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2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Санкт-Петербургского государственного бюджетного учреждения «Городская станция скорой медицинской помощи»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endParaRPr lang="ru-RU" sz="1400" b="1" dirty="0">
              <a:solidFill>
                <a:srgbClr val="014E97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2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6 октября 2023 года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</a:pPr>
            <a:endParaRPr lang="ru-RU" sz="1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AA9A392-0EC5-41C8-BCE3-9B60B7A01BF0}"/>
              </a:ext>
            </a:extLst>
          </p:cNvPr>
          <p:cNvSpPr txBox="1">
            <a:spLocks/>
          </p:cNvSpPr>
          <p:nvPr/>
        </p:nvSpPr>
        <p:spPr>
          <a:xfrm>
            <a:off x="0" y="140683"/>
            <a:ext cx="9144000" cy="938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8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Некоторые вопросы реализации электронного взаимодействия между медицинскими организациями, оказывающими специализированную медицинскую помощь,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1800" b="1" dirty="0">
                <a:solidFill>
                  <a:srgbClr val="014E97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и центром экстренной медицинской эвакуации СПб ГБУЗ ГССМП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</a:pPr>
            <a:endParaRPr lang="ru-RU" sz="1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A4C4F9-6348-49DF-AA45-79F7FDC6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1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BG.SMP\Desktop\ошибки по сводкам\РД 1 БС Ошибки по штату и своб местам и перегруз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28" y="735106"/>
            <a:ext cx="8463240" cy="2351649"/>
          </a:xfrm>
          <a:prstGeom prst="rect">
            <a:avLst/>
          </a:prstGeom>
          <a:noFill/>
        </p:spPr>
      </p:pic>
      <p:pic>
        <p:nvPicPr>
          <p:cNvPr id="3075" name="Picture 3" descr="D:\Users\UBG.SMP\Desktop\ошибки по сводкам\РД 1 БС после коррекц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43" y="4191205"/>
            <a:ext cx="8328726" cy="2339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1695" y="0"/>
            <a:ext cx="842682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Родильный дом № 1 Большая сводка.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Передан штат отделений, не соответствующий профильному распоряжению.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EC5C7CC-CE21-45F7-B156-34DE8883ACFB}"/>
              </a:ext>
            </a:extLst>
          </p:cNvPr>
          <p:cNvSpPr/>
          <p:nvPr/>
        </p:nvSpPr>
        <p:spPr>
          <a:xfrm>
            <a:off x="4404648" y="3042421"/>
            <a:ext cx="369116" cy="1084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B099D-7F9F-4042-9B25-11A2715C02B5}"/>
              </a:ext>
            </a:extLst>
          </p:cNvPr>
          <p:cNvSpPr txBox="1"/>
          <p:nvPr/>
        </p:nvSpPr>
        <p:spPr>
          <a:xfrm>
            <a:off x="4702829" y="3400236"/>
            <a:ext cx="19664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95DEC3-C7FA-43BB-B223-7FC1872C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BG.SMP\Desktop\ошибки по сводкам\РД 6 БС Ошибка - введен штат по реанимации, изменен штат РД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95" y="991355"/>
            <a:ext cx="8677046" cy="2036380"/>
          </a:xfrm>
          <a:prstGeom prst="rect">
            <a:avLst/>
          </a:prstGeom>
          <a:noFill/>
        </p:spPr>
      </p:pic>
      <p:pic>
        <p:nvPicPr>
          <p:cNvPr id="4099" name="Picture 3" descr="D:\Users\UBG.SMP\Desktop\ошибки по сводкам\РД 6 БС после коррекц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53" y="4297601"/>
            <a:ext cx="8713694" cy="2093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8259" y="0"/>
            <a:ext cx="8624047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Родильный дом № 6 Большая сводка.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Ошибка - Передан штат отделения реанимации.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 штат Родильного дома №6. 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887BB8A-EFD2-4393-9967-42CCB6A225DD}"/>
              </a:ext>
            </a:extLst>
          </p:cNvPr>
          <p:cNvSpPr/>
          <p:nvPr/>
        </p:nvSpPr>
        <p:spPr>
          <a:xfrm>
            <a:off x="4387442" y="3120187"/>
            <a:ext cx="369116" cy="1084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FAAF8-A0BB-4B55-8225-05DC98C304A7}"/>
              </a:ext>
            </a:extLst>
          </p:cNvPr>
          <p:cNvSpPr txBox="1"/>
          <p:nvPr/>
        </p:nvSpPr>
        <p:spPr>
          <a:xfrm>
            <a:off x="4756558" y="3433886"/>
            <a:ext cx="19664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6638CB-9C3D-4061-804E-51E38C36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6F1D0-33C6-4377-BCB7-1563D42F4CA9}"/>
              </a:ext>
            </a:extLst>
          </p:cNvPr>
          <p:cNvSpPr txBox="1"/>
          <p:nvPr/>
        </p:nvSpPr>
        <p:spPr>
          <a:xfrm>
            <a:off x="5827872" y="6283235"/>
            <a:ext cx="268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B91E46-E17F-40DE-B138-04A45479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48103" y="6283235"/>
            <a:ext cx="2782387" cy="438242"/>
          </a:xfrm>
        </p:spPr>
        <p:txBody>
          <a:bodyPr/>
          <a:lstStyle/>
          <a:p>
            <a:fld id="{D24EDB53-F1D4-48B2-AE8C-733472BA6CA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3771" y="509450"/>
            <a:ext cx="78377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Подводя итоги, можно сказать, что большинство стационаров передают сводки в электронном виде. Ошибки, вероятнее всего, обусловлены отсутствием проверки передаваемых данных в стационаре.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стороне стационара должна осуществляться автоматизированная проверка с помощью программных средств.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Передаваемые сведения должны заверяться электронной подписью.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F6360-EEB6-4BF0-8386-A0DF0B9AFCE0}"/>
              </a:ext>
            </a:extLst>
          </p:cNvPr>
          <p:cNvSpPr txBox="1"/>
          <p:nvPr/>
        </p:nvSpPr>
        <p:spPr>
          <a:xfrm>
            <a:off x="0" y="-41559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электронного информационного взаимодействия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8A7D14-46E7-4C73-BBB1-AB4E15B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D1CB1-B38A-4365-BB25-617C6FEFFFAA}"/>
              </a:ext>
            </a:extLst>
          </p:cNvPr>
          <p:cNvSpPr txBox="1"/>
          <p:nvPr/>
        </p:nvSpPr>
        <p:spPr>
          <a:xfrm>
            <a:off x="335560" y="771787"/>
            <a:ext cx="801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информационное взаимодействие при экстренной госпитализации осуществляется на основании распоряжения Комитета по здравоохранению Санкт-Петербурга от 29.12.2018 № 716-р.</a:t>
            </a: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C43BC7-D34C-4B85-B766-DD8CABF159E3}"/>
              </a:ext>
            </a:extLst>
          </p:cNvPr>
          <p:cNvGraphicFramePr>
            <a:graphicFrameLocks noGrp="1"/>
          </p:cNvGraphicFramePr>
          <p:nvPr/>
        </p:nvGraphicFramePr>
        <p:xfrm>
          <a:off x="335560" y="2039563"/>
          <a:ext cx="8422545" cy="430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087">
                  <a:extLst>
                    <a:ext uri="{9D8B030D-6E8A-4147-A177-3AD203B41FA5}">
                      <a16:colId xmlns:a16="http://schemas.microsoft.com/office/drawing/2014/main" val="1107652239"/>
                    </a:ext>
                  </a:extLst>
                </a:gridCol>
                <a:gridCol w="3731586">
                  <a:extLst>
                    <a:ext uri="{9D8B030D-6E8A-4147-A177-3AD203B41FA5}">
                      <a16:colId xmlns:a16="http://schemas.microsoft.com/office/drawing/2014/main" val="3900376641"/>
                    </a:ext>
                  </a:extLst>
                </a:gridCol>
                <a:gridCol w="3296872">
                  <a:extLst>
                    <a:ext uri="{9D8B030D-6E8A-4147-A177-3AD203B41FA5}">
                      <a16:colId xmlns:a16="http://schemas.microsoft.com/office/drawing/2014/main" val="1449219101"/>
                    </a:ext>
                  </a:extLst>
                </a:gridCol>
              </a:tblGrid>
              <a:tr h="86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п. по приложению № 2 к распоряжению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данных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передачи данных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extLst>
                  <a:ext uri="{0D108BD9-81ED-4DB2-BD59-A6C34878D82A}">
                    <a16:rowId xmlns:a16="http://schemas.microsoft.com/office/drawing/2014/main" val="636952625"/>
                  </a:ext>
                </a:extLst>
              </a:tr>
              <a:tr h="86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лист медицинской карты стационарного больного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 часов от времени поступления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extLst>
                  <a:ext uri="{0D108BD9-81ED-4DB2-BD59-A6C34878D82A}">
                    <a16:rowId xmlns:a16="http://schemas.microsoft.com/office/drawing/2014/main" val="3593355221"/>
                  </a:ext>
                </a:extLst>
              </a:tr>
              <a:tr h="86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Суточная сводка о свободных местах в стационаре (большая сводка)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 до 12:00 за предыдущие сутки по состоянию на 8:00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extLst>
                  <a:ext uri="{0D108BD9-81ED-4DB2-BD59-A6C34878D82A}">
                    <a16:rowId xmlns:a16="http://schemas.microsoft.com/office/drawing/2014/main" val="1306243949"/>
                  </a:ext>
                </a:extLst>
              </a:tr>
              <a:tr h="86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сводка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 до 12:00 за предыдущие сутки по состоянию на 8:00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extLst>
                  <a:ext uri="{0D108BD9-81ED-4DB2-BD59-A6C34878D82A}">
                    <a16:rowId xmlns:a16="http://schemas.microsoft.com/office/drawing/2014/main" val="328248572"/>
                  </a:ext>
                </a:extLst>
              </a:tr>
              <a:tr h="86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свободных мест по профилям оказания медицинской помощи в экстренной форме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режиме реального времени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 anchor="ctr"/>
                </a:tc>
                <a:extLst>
                  <a:ext uri="{0D108BD9-81ED-4DB2-BD59-A6C34878D82A}">
                    <a16:rowId xmlns:a16="http://schemas.microsoft.com/office/drawing/2014/main" val="28629701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8328B9-E291-44D7-8DC9-A1C9E5069B63}"/>
              </a:ext>
            </a:extLst>
          </p:cNvPr>
          <p:cNvSpPr/>
          <p:nvPr/>
        </p:nvSpPr>
        <p:spPr>
          <a:xfrm>
            <a:off x="1711353" y="3732064"/>
            <a:ext cx="3741491" cy="1762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F6360-EEB6-4BF0-8386-A0DF0B9AFCE0}"/>
              </a:ext>
            </a:extLst>
          </p:cNvPr>
          <p:cNvSpPr txBox="1"/>
          <p:nvPr/>
        </p:nvSpPr>
        <p:spPr>
          <a:xfrm>
            <a:off x="0" y="-41559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сводках ЛПУ, указанных в распоряжении 716-р, за 29.09.2023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63A57-46C0-4587-A5DC-1DE5BBAFB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3" y="358550"/>
            <a:ext cx="6000785" cy="649944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019D23-A97C-4029-99C2-0ED5E0AD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8247E-1938-4AAD-855D-6F718FCA4280}"/>
              </a:ext>
            </a:extLst>
          </p:cNvPr>
          <p:cNvSpPr txBox="1"/>
          <p:nvPr/>
        </p:nvSpPr>
        <p:spPr>
          <a:xfrm>
            <a:off x="0" y="-41559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ЛПУ, не указанные в распоряжении 716-р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E3793-9593-43CF-B549-B64D4643C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268"/>
            <a:ext cx="9144000" cy="363546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F521F3-F796-432B-BAEC-12094748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F6360-EEB6-4BF0-8386-A0DF0B9AFCE0}"/>
              </a:ext>
            </a:extLst>
          </p:cNvPr>
          <p:cNvSpPr txBox="1"/>
          <p:nvPr/>
        </p:nvSpPr>
        <p:spPr>
          <a:xfrm>
            <a:off x="0" y="-41559"/>
            <a:ext cx="9144000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сводках ЛПУ, указанных в распоряжении 716-р,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29.09.2023 и за 06.10.2023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UBG.SMP\Desktop\ошибки по сводкам\Отчет по сводкам за 29.09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3" y="728663"/>
            <a:ext cx="3502030" cy="5772150"/>
          </a:xfrm>
          <a:prstGeom prst="rect">
            <a:avLst/>
          </a:prstGeom>
          <a:noFill/>
        </p:spPr>
      </p:pic>
      <p:pic>
        <p:nvPicPr>
          <p:cNvPr id="1027" name="Picture 3" descr="D:\Users\UBG.SMP\Desktop\ошибки по сводкам\Отчет по сводкам за 06.10.23.png"/>
          <p:cNvPicPr>
            <a:picLocks noChangeAspect="1" noChangeArrowheads="1"/>
          </p:cNvPicPr>
          <p:nvPr/>
        </p:nvPicPr>
        <p:blipFill rotWithShape="1">
          <a:blip r:embed="rId4" cstate="print"/>
          <a:srcRect r="15032"/>
          <a:stretch/>
        </p:blipFill>
        <p:spPr bwMode="auto">
          <a:xfrm>
            <a:off x="4904077" y="728663"/>
            <a:ext cx="3839329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2A5FE-5EC7-4292-B7E8-D15203882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556"/>
            <a:ext cx="9144000" cy="540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45E1B-3EDE-484B-A089-2AB84CC6603D}"/>
              </a:ext>
            </a:extLst>
          </p:cNvPr>
          <p:cNvSpPr txBox="1"/>
          <p:nvPr/>
        </p:nvSpPr>
        <p:spPr>
          <a:xfrm>
            <a:off x="176170" y="3202498"/>
            <a:ext cx="303681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 трем каналам доставки меньше, чем количество доставленных пациентов.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533E9-CEA3-4FAD-AC06-37AB435B83A1}"/>
              </a:ext>
            </a:extLst>
          </p:cNvPr>
          <p:cNvSpPr txBox="1"/>
          <p:nvPr/>
        </p:nvSpPr>
        <p:spPr>
          <a:xfrm>
            <a:off x="0" y="5934670"/>
            <a:ext cx="46055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 причинам отказа от госпитализации не соответствует сумме отпущенных из стационара по отделениям.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C11CA-FF01-49AA-A45E-80235D9B1F1D}"/>
              </a:ext>
            </a:extLst>
          </p:cNvPr>
          <p:cNvSpPr txBox="1"/>
          <p:nvPr/>
        </p:nvSpPr>
        <p:spPr>
          <a:xfrm>
            <a:off x="1" y="163534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многопрофильная больница № 2, малая сводка передана с ошибкой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8485-D06B-4BA6-A370-5B541B2E603D}"/>
              </a:ext>
            </a:extLst>
          </p:cNvPr>
          <p:cNvSpPr txBox="1"/>
          <p:nvPr/>
        </p:nvSpPr>
        <p:spPr>
          <a:xfrm>
            <a:off x="3380763" y="1518407"/>
            <a:ext cx="14051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Поступило экстренно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0AA00-B888-45CF-987C-82F29345B266}"/>
              </a:ext>
            </a:extLst>
          </p:cNvPr>
          <p:cNvSpPr txBox="1"/>
          <p:nvPr/>
        </p:nvSpPr>
        <p:spPr>
          <a:xfrm>
            <a:off x="4785918" y="1518407"/>
            <a:ext cx="14051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Поступило </a:t>
            </a:r>
            <a:r>
              <a:rPr lang="ru-RU" sz="1000" b="1" dirty="0" err="1"/>
              <a:t>планово</a:t>
            </a:r>
            <a:endParaRPr lang="ru-RU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3B493-945B-4E78-BDD2-2E9EBABC0823}"/>
              </a:ext>
            </a:extLst>
          </p:cNvPr>
          <p:cNvSpPr txBox="1"/>
          <p:nvPr/>
        </p:nvSpPr>
        <p:spPr>
          <a:xfrm>
            <a:off x="6233018" y="1518407"/>
            <a:ext cx="1405155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Отпущено экстренных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77B61-6F0C-4419-926F-EAAB420194DF}"/>
              </a:ext>
            </a:extLst>
          </p:cNvPr>
          <p:cNvSpPr txBox="1"/>
          <p:nvPr/>
        </p:nvSpPr>
        <p:spPr>
          <a:xfrm>
            <a:off x="7654951" y="1510018"/>
            <a:ext cx="14051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Отпущено плановых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D592DEC-E833-444A-9152-D2542C8E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9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BG.SMP\Desktop\ошибки по сводкам\Б 2 МС табл 1 После коррекц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35" y="914400"/>
            <a:ext cx="8735622" cy="524416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AF68D-D758-4C68-A955-597A43DD0A18}"/>
              </a:ext>
            </a:extLst>
          </p:cNvPr>
          <p:cNvSpPr txBox="1"/>
          <p:nvPr/>
        </p:nvSpPr>
        <p:spPr>
          <a:xfrm>
            <a:off x="143435" y="5943600"/>
            <a:ext cx="36743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по телефону произведена коррекция малой сводки.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8EF6E-28DF-4B2A-9547-FCD0B1A02AFA}"/>
              </a:ext>
            </a:extLst>
          </p:cNvPr>
          <p:cNvSpPr txBox="1"/>
          <p:nvPr/>
        </p:nvSpPr>
        <p:spPr>
          <a:xfrm>
            <a:off x="1" y="129978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многопрофильная больница № 2, малая сводка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коррекции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F01C0E-38E5-4248-9316-3052B5B0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890FE-85FE-4869-ADD2-6F48DF7F6A69}"/>
              </a:ext>
            </a:extLst>
          </p:cNvPr>
          <p:cNvSpPr txBox="1"/>
          <p:nvPr/>
        </p:nvSpPr>
        <p:spPr>
          <a:xfrm>
            <a:off x="1" y="129978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многопрофильная больница № 2, малая сводка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коррекции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1DF21-C997-4DF9-87C8-A73734385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424"/>
            <a:ext cx="9144000" cy="611505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7A9E44-45F6-4C58-95D2-400673F3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0C5AA-FA83-4459-AFF7-2BB081E9357A}"/>
              </a:ext>
            </a:extLst>
          </p:cNvPr>
          <p:cNvSpPr txBox="1"/>
          <p:nvPr/>
        </p:nvSpPr>
        <p:spPr>
          <a:xfrm>
            <a:off x="1" y="129978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многопрофильная больница № 2, большая сводка</a:t>
            </a:r>
          </a:p>
        </p:txBody>
      </p:sp>
      <p:pic>
        <p:nvPicPr>
          <p:cNvPr id="2050" name="Picture 2" descr="D:\Users\UBG.SMP\Desktop\ошибки по сводкам\Б2 БС ошиб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81" y="592190"/>
            <a:ext cx="8453999" cy="3710869"/>
          </a:xfrm>
          <a:prstGeom prst="rect">
            <a:avLst/>
          </a:prstGeom>
          <a:noFill/>
        </p:spPr>
      </p:pic>
      <p:pic>
        <p:nvPicPr>
          <p:cNvPr id="2051" name="Picture 3" descr="D:\Users\UBG.SMP\Desktop\ошибки по сводкам\Б2 БС Правильн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27" y="4879761"/>
            <a:ext cx="8459602" cy="1893980"/>
          </a:xfrm>
          <a:prstGeom prst="rect">
            <a:avLst/>
          </a:prstGeom>
          <a:noFill/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A2EF9CC0-D21B-4C49-845A-7DFFFC01F5D6}"/>
              </a:ext>
            </a:extLst>
          </p:cNvPr>
          <p:cNvSpPr/>
          <p:nvPr/>
        </p:nvSpPr>
        <p:spPr>
          <a:xfrm>
            <a:off x="4442770" y="4342972"/>
            <a:ext cx="369116" cy="58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5C776-1E0A-4156-8788-B0EA9AACF97C}"/>
              </a:ext>
            </a:extLst>
          </p:cNvPr>
          <p:cNvSpPr txBox="1"/>
          <p:nvPr/>
        </p:nvSpPr>
        <p:spPr>
          <a:xfrm>
            <a:off x="4811886" y="4268245"/>
            <a:ext cx="40678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по телефону произведена коррекция большой сводки.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EAC9AE-39B8-47FC-8BD2-7A3A680F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DB53-F1D4-48B2-AE8C-733472BA6C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15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964</Words>
  <Application>Microsoft Office PowerPoint</Application>
  <PresentationFormat>Экран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 гл. вр. по масс мероприятиям, Кремков А.В.</dc:creator>
  <cp:lastModifiedBy>Зам. гл. вр. по масс мероприятиям, Кремков А.В.</cp:lastModifiedBy>
  <cp:revision>46</cp:revision>
  <dcterms:created xsi:type="dcterms:W3CDTF">2023-10-02T11:55:01Z</dcterms:created>
  <dcterms:modified xsi:type="dcterms:W3CDTF">2023-10-06T10:09:16Z</dcterms:modified>
</cp:coreProperties>
</file>