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06" r:id="rId2"/>
    <p:sldId id="750" r:id="rId3"/>
    <p:sldId id="754" r:id="rId4"/>
    <p:sldId id="797" r:id="rId5"/>
    <p:sldId id="799" r:id="rId6"/>
    <p:sldId id="800" r:id="rId7"/>
    <p:sldId id="805" r:id="rId8"/>
    <p:sldId id="806" r:id="rId9"/>
    <p:sldId id="795" r:id="rId10"/>
    <p:sldId id="779" r:id="rId11"/>
    <p:sldId id="7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C4"/>
    <a:srgbClr val="006666"/>
    <a:srgbClr val="C4E4EA"/>
    <a:srgbClr val="D51D47"/>
    <a:srgbClr val="EB6420"/>
    <a:srgbClr val="4BCAA1"/>
    <a:srgbClr val="33B9C7"/>
    <a:srgbClr val="96CFDA"/>
    <a:srgbClr val="45C7CD"/>
    <a:srgbClr val="66C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8" autoAdjust="0"/>
    <p:restoredTop sz="96799" autoAdjust="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BFF9-D1B7-4573-9C02-81DE69DD356F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E4E9-1D1B-473E-BE19-806F9707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970-9052-4C2C-8D13-A45A914D68BF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792-1637-488F-9273-EA600C580539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2063-4656-481A-AB52-4CF3374BFD7D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F0E5-CA7B-476F-BC83-DBA8CDE9ED25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1916-CE6C-4DEC-ADBF-0FA4470E172D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F06-BE21-4D5A-80F1-D94D3D153EDC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D248-FDD4-4055-8DAC-EE865AAF5A53}" type="datetime1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4FAE-1154-49C7-87AB-077B77A12860}" type="datetime1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865B-90BF-446C-83D9-486B447BDCAD}" type="datetime1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06AF-CAEF-4668-B64D-F4220836D190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54B-ED69-45BF-A94E-178BCB4FC2C6}" type="datetime1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7C3A-AF14-4AAE-AABD-4FD831D107D9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pbmiac.ru/ehlektronnoe-zdravookhranenie/podsistemy-gis-regiz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pbmiac.ru/ehlektronnoe-zdravookhranen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spbmiac.ru/ehlektronnoe-zdravookhranenie/podsistemy-gis-regiz/ehlektronnoe-informacionnoe-vzaimodejjstvie-pri-ehkstrennojj-gospitalizaci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orokina\Desktop\1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/>
          <a:stretch/>
        </p:blipFill>
        <p:spPr bwMode="auto">
          <a:xfrm>
            <a:off x="3537021" y="-4324"/>
            <a:ext cx="5606980" cy="6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769095"/>
            <a:ext cx="8440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Интеграция и взаимодействие ГИС «Управление скорой медицинской помощью Санкт-Петербурга» </a:t>
            </a:r>
          </a:p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 медицинских информационных систем медицинских организаций Санкт-Петербурга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628" y="5416855"/>
            <a:ext cx="6727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15.12.2023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Петр Станиславович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Ведущий инженер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МИАЦ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10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Контроль полноты и качества передаваемых </a:t>
            </a:r>
            <a:r>
              <a:rPr lang="ru-RU" sz="1800" b="1" dirty="0" smtClean="0">
                <a:ea typeface="Roboto" panose="02000000000000000000" pitchFamily="2" charset="0"/>
                <a:cs typeface="Roboto" panose="02000000000000000000" pitchFamily="2" charset="0"/>
              </a:rPr>
              <a:t>данных</a:t>
            </a:r>
            <a:endParaRPr lang="ru-RU" sz="18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081" y="1397844"/>
            <a:ext cx="8485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Необходим форматно-логический контроль в МИС МО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Необходим ответственный специалист МО, контролирующий взаимодействие </a:t>
            </a:r>
            <a:r>
              <a:rPr lang="ru-RU" dirty="0" smtClean="0"/>
              <a:t>  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Индивидуальная «работа над ошибками»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fontAlgn="ctr"/>
            <a:r>
              <a:rPr lang="ru-RU" dirty="0" smtClean="0"/>
              <a:t>Заместитель начальника </a:t>
            </a:r>
            <a:r>
              <a:rPr lang="ru-RU" dirty="0"/>
              <a:t>Центра экстренной медицинской эвакуации </a:t>
            </a:r>
            <a:endParaRPr lang="ru-RU" dirty="0" smtClean="0"/>
          </a:p>
          <a:p>
            <a:pPr fontAlgn="ctr"/>
            <a:r>
              <a:rPr lang="ru-RU" dirty="0" smtClean="0"/>
              <a:t>СПб </a:t>
            </a:r>
            <a:r>
              <a:rPr lang="ru-RU" dirty="0"/>
              <a:t>ГБУЗ "Городская станция скорой медицинской </a:t>
            </a:r>
            <a:r>
              <a:rPr lang="ru-RU" dirty="0" smtClean="0"/>
              <a:t>помощи«</a:t>
            </a:r>
          </a:p>
          <a:p>
            <a:pPr fontAlgn="ctr"/>
            <a:r>
              <a:rPr lang="ru-RU" b="1" dirty="0" smtClean="0"/>
              <a:t>Ярославская Наталья Моисеевна 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b="1" dirty="0" smtClean="0"/>
              <a:t>+7 921 327 55 25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11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Интеграционные профили взаимодействия при передаче коечного фонда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" y="1577590"/>
            <a:ext cx="8186168" cy="3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136" y="969555"/>
            <a:ext cx="8524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u="sng" dirty="0">
                <a:solidFill>
                  <a:srgbClr val="7030A0"/>
                </a:solidFill>
              </a:rPr>
              <a:t>spbmiac.ru</a:t>
            </a:r>
            <a:r>
              <a:rPr lang="ru-RU" sz="1200" dirty="0">
                <a:solidFill>
                  <a:srgbClr val="7030A0"/>
                </a:solidFill>
                <a:hlinkClick r:id="rId7"/>
              </a:rPr>
              <a:t>-здравоохранение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8"/>
              </a:rPr>
              <a:t>Подсистемы ГИС «РЕГИЗ»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9"/>
              </a:rPr>
              <a:t>Электронное информационное взаимодействие при экстренной госпитализации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36" y="5821067"/>
            <a:ext cx="887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Попов Петр Станиславович</a:t>
            </a:r>
            <a:r>
              <a:rPr lang="en-US" dirty="0"/>
              <a:t>,  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>
                <a:solidFill>
                  <a:srgbClr val="7030A0"/>
                </a:solidFill>
              </a:rPr>
              <a:t>Popovp@spbmiac.ru</a:t>
            </a:r>
            <a:endParaRPr lang="ru-RU" u="sng" dirty="0">
              <a:solidFill>
                <a:srgbClr val="7030A0"/>
              </a:solidFill>
            </a:endParaRPr>
          </a:p>
          <a:p>
            <a:r>
              <a:rPr lang="ru-RU" dirty="0"/>
              <a:t>Стаценко Полина Игоревна,   </a:t>
            </a:r>
            <a:r>
              <a:rPr lang="en-US" dirty="0"/>
              <a:t>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/>
              <a:t>StacenkoP@spbmiac.ru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58893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2</a:t>
            </a:fld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4593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80000"/>
              </a:lnSpc>
            </a:pP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49" y="1507252"/>
            <a:ext cx="8758103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Поручение Губернатора Санкт-Петербурга </a:t>
            </a:r>
            <a:r>
              <a:rPr lang="en-US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en-US" sz="2800" b="1" dirty="0" smtClean="0"/>
          </a:p>
          <a:p>
            <a:pPr algn="ctr"/>
            <a:r>
              <a:rPr lang="ru-RU" sz="2800" b="1" dirty="0" smtClean="0"/>
              <a:t>Необходимо </a:t>
            </a:r>
            <a:r>
              <a:rPr lang="ru-RU" sz="2800" b="1" dirty="0"/>
              <a:t>завершить внедрение </a:t>
            </a:r>
            <a:br>
              <a:rPr lang="ru-RU" sz="2800" b="1" dirty="0"/>
            </a:br>
            <a:r>
              <a:rPr lang="ru-RU" sz="2800" b="1" dirty="0"/>
              <a:t>в промышленную эксплуатацию разработанное </a:t>
            </a:r>
          </a:p>
          <a:p>
            <a:pPr algn="ctr"/>
            <a:r>
              <a:rPr lang="ru-RU" sz="2800" b="1" dirty="0"/>
              <a:t>информационное взаимодействие </a:t>
            </a:r>
            <a:r>
              <a:rPr lang="en-US" sz="2800" b="1" dirty="0"/>
              <a:t>(</a:t>
            </a:r>
            <a:r>
              <a:rPr lang="ru-RU" sz="2800" b="1" dirty="0"/>
              <a:t>фактическая занятость коечного фонда</a:t>
            </a:r>
            <a:r>
              <a:rPr lang="en-US" sz="2800" b="1" dirty="0"/>
              <a:t>)</a:t>
            </a:r>
            <a:r>
              <a:rPr lang="ru-RU" sz="2800" b="1" dirty="0"/>
              <a:t> между </a:t>
            </a:r>
          </a:p>
          <a:p>
            <a:pPr algn="ctr"/>
            <a:r>
              <a:rPr lang="ru-RU" sz="2800" b="1" dirty="0"/>
              <a:t>УСМП и стационарами города в срок до </a:t>
            </a:r>
            <a:r>
              <a:rPr lang="ru-RU" sz="2800" b="1" dirty="0">
                <a:solidFill>
                  <a:srgbClr val="FF0000"/>
                </a:solidFill>
              </a:rPr>
              <a:t>01.09.2023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3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Текущий статус по состоянию на 08.12.2023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563768"/>
              </p:ext>
            </p:extLst>
          </p:nvPr>
        </p:nvGraphicFramePr>
        <p:xfrm>
          <a:off x="910768" y="1313297"/>
          <a:ext cx="6362868" cy="417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1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1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подключенных МО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МО (100%)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МО,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 низким качеством передачи данных (0 – 50 %)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МО  -  (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22%)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МО, со средним качеством передачи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данных (60 – 70 %)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МО - (6%)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959833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с успешной передачей данных (80 – 100 %)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МО - (72%)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4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23735"/>
              </p:ext>
            </p:extLst>
          </p:nvPr>
        </p:nvGraphicFramePr>
        <p:xfrm>
          <a:off x="889322" y="934720"/>
          <a:ext cx="6921731" cy="49726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2031">
                  <a:extLst>
                    <a:ext uri="{9D8B030D-6E8A-4147-A177-3AD203B41FA5}">
                      <a16:colId xmlns="" xmlns:a16="http://schemas.microsoft.com/office/drawing/2014/main" val="658812401"/>
                    </a:ext>
                  </a:extLst>
                </a:gridCol>
                <a:gridCol w="4425286">
                  <a:extLst>
                    <a:ext uri="{9D8B030D-6E8A-4147-A177-3AD203B41FA5}">
                      <a16:colId xmlns="" xmlns:a16="http://schemas.microsoft.com/office/drawing/2014/main" val="107934824"/>
                    </a:ext>
                  </a:extLst>
                </a:gridCol>
                <a:gridCol w="1914414">
                  <a:extLst>
                    <a:ext uri="{9D8B030D-6E8A-4147-A177-3AD203B41FA5}">
                      <a16:colId xmlns="" xmlns:a16="http://schemas.microsoft.com/office/drawing/2014/main" val="823416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успешной передачи данных за период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08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"Городской перинатальный центр №1"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7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"Городская клиническая больница №31"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560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"Введенская городская клиническая больница"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29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"Психиатрическая больница №1 </a:t>
                      </a:r>
                      <a:r>
                        <a:rPr lang="ru-RU" sz="1200" u="none" strike="noStrike" dirty="0" err="1">
                          <a:effectLst/>
                        </a:rPr>
                        <a:t>им.П.П.Кащенко</a:t>
                      </a:r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706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 "Пушкинский противотуберкулезный диспансер"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123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СЗГМУ им. И.И. Мечникова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668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"Родильный дом №9"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7244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ГКУЗ "Городская психиатрическая больница №6 (стационар с диспансером)"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7379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"Клиническая больница Святителя Луки"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6540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СПб ГБУЗ "Городская Мариинская больница"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0953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СПб ГБУЗ "Городская больница №38 им. Н.А.Семашко"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7818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"Городская больница №20"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3807919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Исполнение поручения Губернатора СПб от 29.06.2021 №2941 п.5 (за период 04.12 – 08.12.2023)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9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5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31879"/>
              </p:ext>
            </p:extLst>
          </p:nvPr>
        </p:nvGraphicFramePr>
        <p:xfrm>
          <a:off x="889322" y="1450456"/>
          <a:ext cx="6921731" cy="1635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031">
                  <a:extLst>
                    <a:ext uri="{9D8B030D-6E8A-4147-A177-3AD203B41FA5}">
                      <a16:colId xmlns="" xmlns:a16="http://schemas.microsoft.com/office/drawing/2014/main" val="658812401"/>
                    </a:ext>
                  </a:extLst>
                </a:gridCol>
                <a:gridCol w="4425286">
                  <a:extLst>
                    <a:ext uri="{9D8B030D-6E8A-4147-A177-3AD203B41FA5}">
                      <a16:colId xmlns="" xmlns:a16="http://schemas.microsoft.com/office/drawing/2014/main" val="107934824"/>
                    </a:ext>
                  </a:extLst>
                </a:gridCol>
                <a:gridCol w="1914414">
                  <a:extLst>
                    <a:ext uri="{9D8B030D-6E8A-4147-A177-3AD203B41FA5}">
                      <a16:colId xmlns="" xmlns:a16="http://schemas.microsoft.com/office/drawing/2014/main" val="823416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успешной передачи данных за период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08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"Детская городская больница №2 святой Марии Магдалины"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7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"Городская больница №9"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560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СПб ГБУЗ "Городская Покровская больница"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295361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Исполнение поручения Губернатора СПб от 29.06.2021 №2941 п.5 (за период 04.12 - 08.12.2023)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6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71629"/>
              </p:ext>
            </p:extLst>
          </p:nvPr>
        </p:nvGraphicFramePr>
        <p:xfrm>
          <a:off x="889322" y="929005"/>
          <a:ext cx="6921731" cy="4903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2031">
                  <a:extLst>
                    <a:ext uri="{9D8B030D-6E8A-4147-A177-3AD203B41FA5}">
                      <a16:colId xmlns="" xmlns:a16="http://schemas.microsoft.com/office/drawing/2014/main" val="658812401"/>
                    </a:ext>
                  </a:extLst>
                </a:gridCol>
                <a:gridCol w="4425286">
                  <a:extLst>
                    <a:ext uri="{9D8B030D-6E8A-4147-A177-3AD203B41FA5}">
                      <a16:colId xmlns="" xmlns:a16="http://schemas.microsoft.com/office/drawing/2014/main" val="107934824"/>
                    </a:ext>
                  </a:extLst>
                </a:gridCol>
                <a:gridCol w="1914414">
                  <a:extLst>
                    <a:ext uri="{9D8B030D-6E8A-4147-A177-3AD203B41FA5}">
                      <a16:colId xmlns="" xmlns:a16="http://schemas.microsoft.com/office/drawing/2014/main" val="823416515"/>
                    </a:ext>
                  </a:extLst>
                </a:gridCol>
              </a:tblGrid>
              <a:tr h="579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успешной передачи данных за период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08933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№17"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74317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Святого Великомученика Георгия"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24930922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Святого Праведного Иоанна Кронштадтского"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3706440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психиатрическая больница №7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им.акад.И.П.Павлова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137666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туберкулезная больница №2"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5541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№40 Курортного района"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126805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"Госпиталь для ветеранов войн"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56058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№28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Максимилиановская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2953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№33"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706405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№6 им. проф. В.Ф. Снегирева"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123814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многопрофильная больница №2"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66883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"Клиническая ревматологическая больница №25"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7244782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"Детская городская клиническая больница №5 имени Нила Федоровича Филатова"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7379721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№26"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65400009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Исполнение поручения Губернатора СПб от 29.06.2021 №2941 п.5 (за период 04.12 – 08.12.2023)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7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24137"/>
              </p:ext>
            </p:extLst>
          </p:nvPr>
        </p:nvGraphicFramePr>
        <p:xfrm>
          <a:off x="889322" y="929005"/>
          <a:ext cx="6921731" cy="5443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2031">
                  <a:extLst>
                    <a:ext uri="{9D8B030D-6E8A-4147-A177-3AD203B41FA5}">
                      <a16:colId xmlns="" xmlns:a16="http://schemas.microsoft.com/office/drawing/2014/main" val="658812401"/>
                    </a:ext>
                  </a:extLst>
                </a:gridCol>
                <a:gridCol w="4425286">
                  <a:extLst>
                    <a:ext uri="{9D8B030D-6E8A-4147-A177-3AD203B41FA5}">
                      <a16:colId xmlns="" xmlns:a16="http://schemas.microsoft.com/office/drawing/2014/main" val="107934824"/>
                    </a:ext>
                  </a:extLst>
                </a:gridCol>
                <a:gridCol w="1914414">
                  <a:extLst>
                    <a:ext uri="{9D8B030D-6E8A-4147-A177-3AD203B41FA5}">
                      <a16:colId xmlns="" xmlns:a16="http://schemas.microsoft.com/office/drawing/2014/main" val="823416515"/>
                    </a:ext>
                  </a:extLst>
                </a:gridCol>
              </a:tblGrid>
              <a:tr h="579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успешной передачи данных за период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08933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"Николаевская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0442595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Александровская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4368540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"Детская инфекционная больница №3"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0887849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"Детская городская больница №22"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74317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"ДГМКЦ ВМТ им. К.А.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Раухфуса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189867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№10"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160940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ГКУЗ "Центр восстановительного лечения "Детская психиатрия" имени С.С. Мнухина"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38321507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"ДГМКСЦ ВМТ" - ДГБ №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0951206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"Центр планирования семьи и репродукции"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5541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"Городской противотуберкулезный диспансер"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126805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"Детская городская больница Святой Ольги"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560585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Святой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преподобномученицы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Елизаветы"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82953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№14"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706405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больница №15"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1123814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"Клиническая инфекционная больница им. С.П. Боткина"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966883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ГБУ "Санкт-Петербургский научно-исследовательский институт скорой помощи имени И.И. Джанелидзе"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72447825"/>
                  </a:ext>
                </a:extLst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Исполнение поручения Губернатора СПб от 29.06.2021 №2941 п.5 (за период 04.12 – 08.12.2023)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8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76936"/>
              </p:ext>
            </p:extLst>
          </p:nvPr>
        </p:nvGraphicFramePr>
        <p:xfrm>
          <a:off x="889322" y="929005"/>
          <a:ext cx="6921731" cy="3079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2031">
                  <a:extLst>
                    <a:ext uri="{9D8B030D-6E8A-4147-A177-3AD203B41FA5}">
                      <a16:colId xmlns="" xmlns:a16="http://schemas.microsoft.com/office/drawing/2014/main" val="658812401"/>
                    </a:ext>
                  </a:extLst>
                </a:gridCol>
                <a:gridCol w="4425286">
                  <a:extLst>
                    <a:ext uri="{9D8B030D-6E8A-4147-A177-3AD203B41FA5}">
                      <a16:colId xmlns="" xmlns:a16="http://schemas.microsoft.com/office/drawing/2014/main" val="107934824"/>
                    </a:ext>
                  </a:extLst>
                </a:gridCol>
                <a:gridCol w="1914414">
                  <a:extLst>
                    <a:ext uri="{9D8B030D-6E8A-4147-A177-3AD203B41FA5}">
                      <a16:colId xmlns="" xmlns:a16="http://schemas.microsoft.com/office/drawing/2014/main" val="823416515"/>
                    </a:ext>
                  </a:extLst>
                </a:gridCol>
              </a:tblGrid>
              <a:tr h="579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r>
                        <a:rPr lang="ru-RU" sz="1400" baseline="0" dirty="0" smtClean="0"/>
                        <a:t>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успешной передачи данных за период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8008933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"Детская городская больница №17 Святителя Николая Чудотворца"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012536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№1 (специализированный)"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7716795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№13"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34787514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"Родильный дом №16"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9491413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"Городская наркологическая больница"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3174317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ГКУЗ "Городская психиатрическая больница №3 имени И.И. Скворцова-Степанова"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55419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СПб ГБУЗ "Туберкулезная больница №8"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126805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 ГКУЗ "Психиатрическая больница Святого Николая Чудотворца"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Исполнение поручения Губернатора СПб от 29.06.2021 №2941 п.5 (за период 04.12 – 08.12.2023)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2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9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сводку с ошибками на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.12.2023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41699"/>
              </p:ext>
            </p:extLst>
          </p:nvPr>
        </p:nvGraphicFramePr>
        <p:xfrm>
          <a:off x="112748" y="798198"/>
          <a:ext cx="8918502" cy="50336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2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5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0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50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5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5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Малая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Большая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53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многопрофильная больница №2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Мариинская больница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93806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клиническая больница № 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Введенская больница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больница № 38 им. Н.А. Семашко (Пушкин)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СЗГМУ им. И.И. Мечникова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Родильный дом №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перинатальный центр №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Психиатрическая больница № 1 им. П.П. Кащенко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Психиатрическая больница № 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 противотуберкулезный диспансер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83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17566</TotalTime>
  <Words>1108</Words>
  <Application>Microsoft Office PowerPoint</Application>
  <PresentationFormat>Экран (4:3)</PresentationFormat>
  <Paragraphs>354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мониторинга уровня смертности по основным классам причин смерти в динамике</dc:title>
  <dc:creator>Шеина Дарья Сергеевна</dc:creator>
  <cp:lastModifiedBy>Попов Пётр Станиславович</cp:lastModifiedBy>
  <cp:revision>950</cp:revision>
  <dcterms:created xsi:type="dcterms:W3CDTF">2017-09-06T11:42:11Z</dcterms:created>
  <dcterms:modified xsi:type="dcterms:W3CDTF">2023-12-14T11:50:10Z</dcterms:modified>
</cp:coreProperties>
</file>