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606" r:id="rId2"/>
    <p:sldId id="750" r:id="rId3"/>
    <p:sldId id="754" r:id="rId4"/>
    <p:sldId id="797" r:id="rId5"/>
    <p:sldId id="795" r:id="rId6"/>
    <p:sldId id="796" r:id="rId7"/>
    <p:sldId id="779" r:id="rId8"/>
    <p:sldId id="78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B3C4"/>
    <a:srgbClr val="006666"/>
    <a:srgbClr val="C4E4EA"/>
    <a:srgbClr val="D51D47"/>
    <a:srgbClr val="EB6420"/>
    <a:srgbClr val="4BCAA1"/>
    <a:srgbClr val="33B9C7"/>
    <a:srgbClr val="96CFDA"/>
    <a:srgbClr val="45C7CD"/>
    <a:srgbClr val="66CE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EC20E35-A176-4012-BC5E-935CFFF8708E}" styleName="Средний стиль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348" autoAdjust="0"/>
    <p:restoredTop sz="96799" autoAdjust="0"/>
  </p:normalViewPr>
  <p:slideViewPr>
    <p:cSldViewPr snapToGrid="0">
      <p:cViewPr>
        <p:scale>
          <a:sx n="125" d="100"/>
          <a:sy n="125" d="100"/>
        </p:scale>
        <p:origin x="-1212" y="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89BFF9-D1B7-4573-9C02-81DE69DD356F}" type="datetimeFigureOut">
              <a:rPr lang="ru-RU" smtClean="0"/>
              <a:t>16.11.2023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EFE4E9-1D1B-473E-BE19-806F9707F1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146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B9970-9052-4C2C-8D13-A45A914D68BF}" type="datetime1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8F792-1637-488F-9273-EA600C580539}" type="datetime1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62063-4656-481A-AB52-4CF3374BFD7D}" type="datetime1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7F0E5-CA7B-476F-BC83-DBA8CDE9ED25}" type="datetime1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B1916-CE6C-4DEC-ADBF-0FA4470E172D}" type="datetime1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8EF06-BE21-4D5A-80F1-D94D3D153EDC}" type="datetime1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EAD248-FDD4-4055-8DAC-EE865AAF5A53}" type="datetime1">
              <a:rPr lang="ru-RU" smtClean="0"/>
              <a:t>16.11.2023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54FAE-1154-49C7-87AB-077B77A12860}" type="datetime1">
              <a:rPr lang="ru-RU" smtClean="0"/>
              <a:t>16.11.2023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CA865B-90BF-446C-83D9-486B447BDCAD}" type="datetime1">
              <a:rPr lang="ru-RU" smtClean="0"/>
              <a:t>16.11.2023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506AF-CAEF-4668-B64D-F4220836D190}" type="datetime1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4654B-ED69-45BF-A94E-178BCB4FC2C6}" type="datetime1">
              <a:rPr lang="ru-RU" smtClean="0"/>
              <a:t>16.11.2023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507C3A-AF14-4AAE-AABD-4FD831D107D9}" type="datetime1">
              <a:rPr lang="ru-RU" smtClean="0"/>
              <a:t>16.11.2023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spbmiac.ru/ehlektronnoe-zdravookhranenie/podsistemy-gis-regiz/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spbmiac.ru/ehlektronnoe-zdravookhraneni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hyperlink" Target="https://spbmiac.ru/ehlektronnoe-zdravookhranenie/podsistemy-gis-regiz/ehlektronnoe-informacionnoe-vzaimodejjstvie-pri-ehkstrennojj-gospitalizaci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Sorokina\Desktop\123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911"/>
          <a:stretch/>
        </p:blipFill>
        <p:spPr bwMode="auto">
          <a:xfrm>
            <a:off x="3537021" y="-4324"/>
            <a:ext cx="5606980" cy="688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1769095"/>
            <a:ext cx="84406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+mj-lt"/>
                <a:cs typeface="Arial" panose="020B0604020202020204" pitchFamily="34" charset="0"/>
              </a:rPr>
              <a:t>Интеграция и взаимодействие ГИС «Управление скорой медицинской помощью Санкт-Петербурга» </a:t>
            </a:r>
          </a:p>
          <a:p>
            <a:pPr algn="ctr"/>
            <a:r>
              <a:rPr lang="ru-RU" sz="2800" b="1" dirty="0">
                <a:latin typeface="+mj-lt"/>
                <a:cs typeface="Arial" panose="020B0604020202020204" pitchFamily="34" charset="0"/>
              </a:rPr>
              <a:t>и медицинских информационных систем медицинских организаций Санкт-Петербурга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30628" y="5416855"/>
            <a:ext cx="672737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17.11.2023</a:t>
            </a:r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600" b="1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Попов Петр Станиславович</a:t>
            </a: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Ведущий инженер </a:t>
            </a:r>
            <a:endParaRPr lang="en-US" sz="1600" dirty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СПб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ГБУЗ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МИАЦ</a:t>
            </a:r>
            <a:endParaRPr lang="en-US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91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2</a:t>
            </a:fld>
            <a:endParaRPr lang="ru-RU" dirty="0">
              <a:solidFill>
                <a:srgbClr val="006666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954593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ru-RU" sz="1800" b="1" dirty="0">
              <a:solidFill>
                <a:schemeClr val="tx1">
                  <a:lumMod val="75000"/>
                  <a:lumOff val="25000"/>
                </a:schemeClr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l">
              <a:lnSpc>
                <a:spcPct val="80000"/>
              </a:lnSpc>
            </a:pP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2949" y="1507252"/>
            <a:ext cx="8758103" cy="397031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Поручение Губернатора Санкт-Петербурга </a:t>
            </a:r>
            <a:r>
              <a:rPr lang="en-US" sz="2800" b="1" dirty="0" smtClean="0"/>
              <a:t>: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en-US" sz="2800" b="1" dirty="0" smtClean="0"/>
          </a:p>
          <a:p>
            <a:pPr algn="ctr"/>
            <a:r>
              <a:rPr lang="ru-RU" sz="2800" b="1" dirty="0" smtClean="0"/>
              <a:t>Необходимо </a:t>
            </a:r>
            <a:r>
              <a:rPr lang="ru-RU" sz="2800" b="1" dirty="0"/>
              <a:t>завершить внедрение </a:t>
            </a:r>
            <a:br>
              <a:rPr lang="ru-RU" sz="2800" b="1" dirty="0"/>
            </a:br>
            <a:r>
              <a:rPr lang="ru-RU" sz="2800" b="1" dirty="0"/>
              <a:t>в промышленную эксплуатацию разработанное </a:t>
            </a:r>
          </a:p>
          <a:p>
            <a:pPr algn="ctr"/>
            <a:r>
              <a:rPr lang="ru-RU" sz="2800" b="1" dirty="0"/>
              <a:t>информационное взаимодействие </a:t>
            </a:r>
            <a:r>
              <a:rPr lang="en-US" sz="2800" b="1" dirty="0"/>
              <a:t>(</a:t>
            </a:r>
            <a:r>
              <a:rPr lang="ru-RU" sz="2800" b="1" dirty="0"/>
              <a:t>фактическая занятость коечного фонда</a:t>
            </a:r>
            <a:r>
              <a:rPr lang="en-US" sz="2800" b="1" dirty="0"/>
              <a:t>)</a:t>
            </a:r>
            <a:r>
              <a:rPr lang="ru-RU" sz="2800" b="1" dirty="0"/>
              <a:t> между </a:t>
            </a:r>
          </a:p>
          <a:p>
            <a:pPr algn="ctr"/>
            <a:r>
              <a:rPr lang="ru-RU" sz="2800" b="1" dirty="0"/>
              <a:t>УСМП и стационарами города в срок до </a:t>
            </a:r>
            <a:r>
              <a:rPr lang="ru-RU" sz="2800" b="1" dirty="0">
                <a:solidFill>
                  <a:srgbClr val="FF0000"/>
                </a:solidFill>
              </a:rPr>
              <a:t>01.09.2023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</a:endParaRPr>
          </a:p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9863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3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Текущий статус 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512077"/>
              </p:ext>
            </p:extLst>
          </p:nvPr>
        </p:nvGraphicFramePr>
        <p:xfrm>
          <a:off x="910768" y="1313297"/>
          <a:ext cx="6362868" cy="3132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43713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9151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4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подключенных МО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 (100 %)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40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МО,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регулярно передающих данные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 (100 %)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22000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Количество МО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передающих данные с ошибками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МС</a:t>
                      </a:r>
                      <a:r>
                        <a:rPr lang="ru-RU" sz="18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6 - 16 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2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БС 8 - 17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766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732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4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Динамика </a:t>
            </a: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передачи данных МО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407921"/>
              </p:ext>
            </p:extLst>
          </p:nvPr>
        </p:nvGraphicFramePr>
        <p:xfrm>
          <a:off x="457200" y="1611907"/>
          <a:ext cx="8229591" cy="1309172"/>
        </p:xfrm>
        <a:graphic>
          <a:graphicData uri="http://schemas.openxmlformats.org/drawingml/2006/table">
            <a:tbl>
              <a:tblPr/>
              <a:tblGrid>
                <a:gridCol w="1140285">
                  <a:extLst>
                    <a:ext uri="{9D8B030D-6E8A-4147-A177-3AD203B41FA5}">
                      <a16:colId xmlns:a16="http://schemas.microsoft.com/office/drawing/2014/main" xmlns="" val="713043276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3608694295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4148918740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640605029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2850106866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1098303711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1107085739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3092223387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1227034495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3454812262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1302621431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2119368370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3211810090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3245904858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3844520621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1564093762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2641288871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506317927"/>
                    </a:ext>
                  </a:extLst>
                </a:gridCol>
              </a:tblGrid>
              <a:tr h="14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.11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92877644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Передано успешно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53777035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Передано некорректно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2200789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передано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54985714"/>
                  </a:ext>
                </a:extLst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6630836"/>
              </p:ext>
            </p:extLst>
          </p:nvPr>
        </p:nvGraphicFramePr>
        <p:xfrm>
          <a:off x="457200" y="3573065"/>
          <a:ext cx="8229592" cy="1492052"/>
        </p:xfrm>
        <a:graphic>
          <a:graphicData uri="http://schemas.openxmlformats.org/drawingml/2006/table">
            <a:tbl>
              <a:tblPr/>
              <a:tblGrid>
                <a:gridCol w="1140285">
                  <a:extLst>
                    <a:ext uri="{9D8B030D-6E8A-4147-A177-3AD203B41FA5}">
                      <a16:colId xmlns:a16="http://schemas.microsoft.com/office/drawing/2014/main" xmlns="" val="3280421230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2187476006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1908326588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1585812794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849900689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2987683132"/>
                    </a:ext>
                  </a:extLst>
                </a:gridCol>
                <a:gridCol w="464933">
                  <a:extLst>
                    <a:ext uri="{9D8B030D-6E8A-4147-A177-3AD203B41FA5}">
                      <a16:colId xmlns:a16="http://schemas.microsoft.com/office/drawing/2014/main" xmlns="" val="2756248508"/>
                    </a:ext>
                  </a:extLst>
                </a:gridCol>
                <a:gridCol w="369104">
                  <a:extLst>
                    <a:ext uri="{9D8B030D-6E8A-4147-A177-3AD203B41FA5}">
                      <a16:colId xmlns:a16="http://schemas.microsoft.com/office/drawing/2014/main" xmlns="" val="732325768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15840204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1174435019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113424924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1687836364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297827861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1556108077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2328879584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1850476225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1604175817"/>
                    </a:ext>
                  </a:extLst>
                </a:gridCol>
                <a:gridCol w="417018">
                  <a:extLst>
                    <a:ext uri="{9D8B030D-6E8A-4147-A177-3AD203B41FA5}">
                      <a16:colId xmlns:a16="http://schemas.microsoft.com/office/drawing/2014/main" xmlns="" val="2043659136"/>
                    </a:ext>
                  </a:extLst>
                </a:gridCol>
              </a:tblGrid>
              <a:tr h="14505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25.10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26.10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27.10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30.10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31.10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15.11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42278124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Передано успешно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87243361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Передано некорректно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8553694"/>
                  </a:ext>
                </a:extLst>
              </a:tr>
              <a:tr h="14505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 передано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253" marR="7253" marT="72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2099657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05605" y="1142196"/>
            <a:ext cx="1886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Малая сводка</a:t>
            </a:r>
            <a:endParaRPr lang="ru-RU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405606" y="3165555"/>
            <a:ext cx="1886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Большая сводка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78799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5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МО, передающие сводку с ошибками на 15.11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7566051"/>
              </p:ext>
            </p:extLst>
          </p:nvPr>
        </p:nvGraphicFramePr>
        <p:xfrm>
          <a:off x="112748" y="798198"/>
          <a:ext cx="8918502" cy="50230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9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91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5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5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5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353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Стационар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Малая сводка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Большая сводка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533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Передана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Корректно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Передана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Корректно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Покровская больница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Больница Св. Георгия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Александровская больница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Городская больница № 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Городская клиническая больница № 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6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Введенская больница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Городская больница № 33 (Колпино)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8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Больница Св. Иоанна Кронштадтского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Николаевская больница (Петергоф)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</a:t>
                      </a:r>
                      <a:endParaRPr lang="ru-RU" sz="1400" b="0" i="0" u="none" strike="noStrike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СЗГМУ им. И.И. Мечникова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11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Родильный дом № 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183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6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МО, передающие сводку с ошибками на 13.11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117826"/>
              </p:ext>
            </p:extLst>
          </p:nvPr>
        </p:nvGraphicFramePr>
        <p:xfrm>
          <a:off x="112748" y="798198"/>
          <a:ext cx="8918502" cy="343906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928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291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50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50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0950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0950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3353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Стационар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Малая сводка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Большая сводка</a:t>
                      </a:r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B w="38100" cmpd="sng"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33533"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tc v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effectLst/>
                        <a:latin typeface="Calibri"/>
                      </a:endParaRPr>
                    </a:p>
                  </a:txBody>
                  <a:tcPr marL="7287" marR="7287" marT="728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Передана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381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Корректно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Передана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Корректно</a:t>
                      </a:r>
                      <a:endParaRPr lang="ru-RU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12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Родильный дом № 17</a:t>
                      </a:r>
                    </a:p>
                  </a:txBody>
                  <a:tcPr marL="9525" marR="9525" marT="9525" marB="0" anchor="ctr"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lnT w="12700" cmpd="sng">
                      <a:noFill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13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Городской перинатальный центр №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14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Психиатрическая больница № 1 им. П.П. Кащенко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15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Психиатрическая больница Св. Николая Чудотворца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16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Психиатрическая больница № 6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17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ЦВЛ «Детская психиатрия» им. С.С. Мнухина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effectLst/>
                          <a:latin typeface="Calibri"/>
                        </a:rPr>
                        <a:t>18</a:t>
                      </a:r>
                      <a:endParaRPr lang="ru-RU" sz="1400" b="0" i="0" u="none" strike="noStrike" dirty="0"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Пушкинский противотуберкулезный диспансер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да</a:t>
                      </a:r>
                    </a:p>
                  </a:txBody>
                  <a:tcPr marL="9525" marR="9525" marT="952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нет</a:t>
                      </a: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963659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111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7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>
                <a:ea typeface="Roboto" panose="02000000000000000000" pitchFamily="2" charset="0"/>
                <a:cs typeface="Roboto" panose="02000000000000000000" pitchFamily="2" charset="0"/>
              </a:rPr>
              <a:t>Контроль полноты и качества передаваемых </a:t>
            </a:r>
            <a:r>
              <a:rPr lang="ru-RU" sz="1800" b="1" dirty="0" smtClean="0">
                <a:ea typeface="Roboto" panose="02000000000000000000" pitchFamily="2" charset="0"/>
                <a:cs typeface="Roboto" panose="02000000000000000000" pitchFamily="2" charset="0"/>
              </a:rPr>
              <a:t>данных</a:t>
            </a:r>
            <a:endParaRPr lang="ru-RU" sz="1800" b="1" dirty="0"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9081" y="1397844"/>
            <a:ext cx="84858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Необходим форматно-логический контроль в МИС МО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Необходим ответственный специалист МО, контролирующий взаимодействие </a:t>
            </a:r>
            <a:r>
              <a:rPr lang="ru-RU" dirty="0" smtClean="0"/>
              <a:t>  </a:t>
            </a:r>
            <a:endParaRPr lang="ru-RU" dirty="0"/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/>
              <a:t>Индивидуальная «работа над ошибками»</a:t>
            </a:r>
            <a:r>
              <a:rPr lang="en-US" b="1" dirty="0" smtClean="0"/>
              <a:t>:</a:t>
            </a:r>
            <a:endParaRPr lang="ru-RU" b="1" dirty="0" smtClean="0"/>
          </a:p>
          <a:p>
            <a:pPr marL="342900" indent="-342900">
              <a:buFont typeface="+mj-lt"/>
              <a:buAutoNum type="arabicPeriod"/>
            </a:pPr>
            <a:endParaRPr lang="ru-RU" dirty="0"/>
          </a:p>
          <a:p>
            <a:pPr fontAlgn="ctr"/>
            <a:r>
              <a:rPr lang="ru-RU" dirty="0" smtClean="0"/>
              <a:t>Заместитель начальника </a:t>
            </a:r>
            <a:r>
              <a:rPr lang="ru-RU" dirty="0"/>
              <a:t>Центра экстренной медицинской эвакуации </a:t>
            </a:r>
            <a:endParaRPr lang="ru-RU" dirty="0" smtClean="0"/>
          </a:p>
          <a:p>
            <a:pPr fontAlgn="ctr"/>
            <a:r>
              <a:rPr lang="ru-RU" dirty="0" smtClean="0"/>
              <a:t>СПб </a:t>
            </a:r>
            <a:r>
              <a:rPr lang="ru-RU" dirty="0"/>
              <a:t>ГБУЗ "Городская станция скорой медицинской </a:t>
            </a:r>
            <a:r>
              <a:rPr lang="ru-RU" dirty="0" smtClean="0"/>
              <a:t>помощи«</a:t>
            </a:r>
          </a:p>
          <a:p>
            <a:pPr fontAlgn="ctr"/>
            <a:r>
              <a:rPr lang="ru-RU" b="1" dirty="0" smtClean="0"/>
              <a:t>Ярославская Наталья Моисеевна </a:t>
            </a:r>
          </a:p>
          <a:p>
            <a:pPr fontAlgn="ctr"/>
            <a:endParaRPr lang="en-US" dirty="0" smtClean="0"/>
          </a:p>
          <a:p>
            <a:pPr fontAlgn="ctr"/>
            <a:r>
              <a:rPr lang="en-US" b="1" dirty="0" smtClean="0"/>
              <a:t>+7 921 327 55 25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683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30968"/>
            <a:ext cx="8229600" cy="8389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ru-RU" sz="1800" b="1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3" descr="C:\Users\OSorokina\Desktop\677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6737925"/>
            <a:ext cx="8761046" cy="83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14349" y="6492875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srgbClr val="006666"/>
                </a:solidFill>
              </a:rPr>
              <a:t>8</a:t>
            </a:fld>
            <a:endParaRPr lang="ru-RU" dirty="0">
              <a:solidFill>
                <a:srgbClr val="006666"/>
              </a:solidFill>
            </a:endParaRPr>
          </a:p>
        </p:txBody>
      </p:sp>
      <p:pic>
        <p:nvPicPr>
          <p:cNvPr id="9" name="Picture 9" descr="C:\Users\OSorokina\Desktop\9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003" y="125413"/>
            <a:ext cx="116205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C:\Users\OSorokina\Desktop\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106363"/>
            <a:ext cx="792163" cy="661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39"/>
          <p:cNvSpPr/>
          <p:nvPr/>
        </p:nvSpPr>
        <p:spPr>
          <a:xfrm>
            <a:off x="8205304" y="154022"/>
            <a:ext cx="698693" cy="657191"/>
          </a:xfrm>
          <a:prstGeom prst="ellipse">
            <a:avLst/>
          </a:prstGeom>
          <a:solidFill>
            <a:srgbClr val="36B3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Light"/>
              <a:ea typeface="+mn-ea"/>
              <a:cs typeface="+mn-cs"/>
            </a:endParaRPr>
          </a:p>
        </p:txBody>
      </p:sp>
      <p:pic>
        <p:nvPicPr>
          <p:cNvPr id="13" name="Picture 13" descr="C:\Users\OSorokina\Desktop\Иконки чб\7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4466" y="273713"/>
            <a:ext cx="466725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823969" y="125414"/>
            <a:ext cx="597877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1800" b="1" dirty="0">
                <a:solidFill>
                  <a:schemeClr val="tx1">
                    <a:lumMod val="75000"/>
                    <a:lumOff val="25000"/>
                  </a:schemeClr>
                </a:solidFill>
                <a:ea typeface="Roboto" panose="02000000000000000000" pitchFamily="2" charset="0"/>
                <a:cs typeface="Roboto" panose="02000000000000000000" pitchFamily="2" charset="0"/>
              </a:rPr>
              <a:t>Интеграционные профили взаимодействия при передаче коечного фонда</a:t>
            </a:r>
            <a:endParaRPr lang="ru-RU" sz="1600" b="1" dirty="0">
              <a:solidFill>
                <a:srgbClr val="FF0000"/>
              </a:solidFill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6" y="1577590"/>
            <a:ext cx="8186168" cy="3949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6136" y="969555"/>
            <a:ext cx="8524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u="sng" dirty="0">
                <a:solidFill>
                  <a:srgbClr val="7030A0"/>
                </a:solidFill>
              </a:rPr>
              <a:t>spbmiac.ru</a:t>
            </a:r>
            <a:r>
              <a:rPr lang="ru-RU" sz="1200" dirty="0">
                <a:solidFill>
                  <a:srgbClr val="7030A0"/>
                </a:solidFill>
                <a:hlinkClick r:id="rId7"/>
              </a:rPr>
              <a:t>-здравоохранение</a:t>
            </a:r>
            <a:r>
              <a:rPr lang="ru-RU" sz="1200" dirty="0">
                <a:solidFill>
                  <a:srgbClr val="7030A0"/>
                </a:solidFill>
              </a:rPr>
              <a:t>&gt;</a:t>
            </a:r>
            <a:r>
              <a:rPr lang="ru-RU" sz="1200" dirty="0">
                <a:solidFill>
                  <a:srgbClr val="7030A0"/>
                </a:solidFill>
                <a:hlinkClick r:id="rId8"/>
              </a:rPr>
              <a:t>Подсистемы ГИС «РЕГИЗ»</a:t>
            </a:r>
            <a:r>
              <a:rPr lang="ru-RU" sz="1200" dirty="0">
                <a:solidFill>
                  <a:srgbClr val="7030A0"/>
                </a:solidFill>
              </a:rPr>
              <a:t>&gt;</a:t>
            </a:r>
            <a:r>
              <a:rPr lang="ru-RU" sz="1200" dirty="0">
                <a:solidFill>
                  <a:srgbClr val="7030A0"/>
                </a:solidFill>
                <a:hlinkClick r:id="rId9"/>
              </a:rPr>
              <a:t>Электронное информационное взаимодействие при экстренной госпитализации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6136" y="5821067"/>
            <a:ext cx="8877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Попов Петр Станиславович</a:t>
            </a:r>
            <a:r>
              <a:rPr lang="en-US" dirty="0"/>
              <a:t>,  576-22-2</a:t>
            </a:r>
            <a:r>
              <a:rPr lang="ru-RU" dirty="0"/>
              <a:t>6</a:t>
            </a:r>
            <a:r>
              <a:rPr lang="en-US" dirty="0"/>
              <a:t>, </a:t>
            </a:r>
            <a:r>
              <a:rPr lang="en-US" u="sng" dirty="0">
                <a:solidFill>
                  <a:srgbClr val="7030A0"/>
                </a:solidFill>
              </a:rPr>
              <a:t>Popovp@spbmiac.ru</a:t>
            </a:r>
            <a:endParaRPr lang="ru-RU" u="sng" dirty="0">
              <a:solidFill>
                <a:srgbClr val="7030A0"/>
              </a:solidFill>
            </a:endParaRPr>
          </a:p>
          <a:p>
            <a:r>
              <a:rPr lang="ru-RU" dirty="0"/>
              <a:t>Стаценко Полина Игоревна,   </a:t>
            </a:r>
            <a:r>
              <a:rPr lang="en-US" dirty="0"/>
              <a:t>576-22-2</a:t>
            </a:r>
            <a:r>
              <a:rPr lang="ru-RU" dirty="0"/>
              <a:t>6</a:t>
            </a:r>
            <a:r>
              <a:rPr lang="en-US" dirty="0"/>
              <a:t>, </a:t>
            </a:r>
            <a:r>
              <a:rPr lang="en-US" u="sng" dirty="0"/>
              <a:t>StacenkoP@spbmiac.ru</a:t>
            </a: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15889358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17483</TotalTime>
  <Words>528</Words>
  <Application>Microsoft Office PowerPoint</Application>
  <PresentationFormat>Экран (4:3)</PresentationFormat>
  <Paragraphs>351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Информация мониторинга уровня смертности по основным классам причин смерти в динамике</dc:title>
  <dc:creator>Шеина Дарья Сергеевна</dc:creator>
  <cp:lastModifiedBy>Попов Пётр Станиславович</cp:lastModifiedBy>
  <cp:revision>937</cp:revision>
  <dcterms:created xsi:type="dcterms:W3CDTF">2017-09-06T11:42:11Z</dcterms:created>
  <dcterms:modified xsi:type="dcterms:W3CDTF">2023-11-16T07:30:04Z</dcterms:modified>
</cp:coreProperties>
</file>