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698" r:id="rId3"/>
    <p:sldId id="716" r:id="rId4"/>
    <p:sldId id="717" r:id="rId5"/>
    <p:sldId id="718" r:id="rId6"/>
    <p:sldId id="719" r:id="rId7"/>
    <p:sldId id="709" r:id="rId8"/>
    <p:sldId id="711" r:id="rId9"/>
    <p:sldId id="710" r:id="rId10"/>
    <p:sldId id="712" r:id="rId11"/>
    <p:sldId id="714" r:id="rId12"/>
    <p:sldId id="713" r:id="rId13"/>
    <p:sldId id="715" r:id="rId14"/>
    <p:sldId id="264" r:id="rId15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VDI" initials="T" lastIdx="1" clrIdx="0">
    <p:extLst>
      <p:ext uri="{19B8F6BF-5375-455C-9EA6-DF929625EA0E}">
        <p15:presenceInfo xmlns:p15="http://schemas.microsoft.com/office/powerpoint/2012/main" userId="TAV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AFCD"/>
    <a:srgbClr val="37BFD1"/>
    <a:srgbClr val="3CAFE2"/>
    <a:srgbClr val="F8F8F7"/>
    <a:srgbClr val="529BCC"/>
    <a:srgbClr val="57C7BA"/>
    <a:srgbClr val="0FC3AE"/>
    <a:srgbClr val="5B9BD5"/>
    <a:srgbClr val="00A2B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DBBE4-BFCB-427F-A162-6E227ABD293A}" type="datetimeFigureOut">
              <a:rPr lang="ru-RU" smtClean="0"/>
              <a:t>08.12.2023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4C5EC-3573-4688-A332-7377CCFB7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373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8EC12-B1B0-4BDC-9F16-3CA41643C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D208F92-B4CD-4567-AFEE-AD3FB0F8E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92841-3BC4-4F9C-BEE9-12AB8D3C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E297-76CD-410D-AFA5-595673485B3A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145A6E-729D-4CD5-B55E-0B2FB040E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1F19FC-D431-4051-98D2-3959C59E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29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CA48F-D282-43C2-B253-16B0DFA5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472E98-FB9A-4ABF-A698-BDD8F90C2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78F8B8-43B0-4B3D-9802-1197BBC22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9A5D4-44BC-4EAB-8A6A-26CCC03E31BE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9A1617-9A45-4CA3-8327-BCC08C91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3353C7-C59F-45F6-80F3-647CCF5B5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2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4EDAE58-ED05-4921-BF28-9C83AA490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F44970-F358-4B8F-84FC-8005DFB2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E64535-6766-4BA8-976D-23746F46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37D41-B769-452A-B2C2-34A976197486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21DA07-87C2-4EEA-B0B0-C860DC27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E4C1001-C710-4176-88FA-6645D4C3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E5669B-D2C1-4E5B-8032-10A76A316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B375D0-C784-4CAB-8DAC-38381AC2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F217DF-2A39-450E-9C8E-29EC3F8C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3AF16-D9A8-4629-8DE9-B15677352E7E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7B1AEE-41DF-40B1-818C-61310171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B0A471-2965-4128-9162-959C5486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4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A660BA-7391-4229-84C5-92F90E99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15490A-371E-4D53-9042-BC2C4362C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CE8227-F454-458C-9EB1-920CD02CF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DA28-C7ED-4BEB-8D9A-EB970A97461C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C2EFF1-A2AF-4FBA-9022-42B973D3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4C19E2-35B3-4722-B8D0-014B7C8B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79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FDF203-B5EB-434F-99E4-4E37F907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741F4E-C24B-4D77-A0A5-1EAC6BCE2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B87AF55-C6C7-426D-BD7E-2F773B6BC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1E8BE2-F54E-4176-A0ED-9F355A099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5847-F0C4-4B0A-9CBC-BD42C092EBE9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61016F-73D1-49AC-AB09-8A7AC9394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05233B2-E771-408C-A59C-DA9B02DC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4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CDB23E-315F-4D4D-B399-87F95DA93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7AF29CD-B183-4021-AB32-BDADB0420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4C56BFA-065A-43BD-9E8E-414318D72B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56307CD-6C3A-4268-894E-469547891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DA55B09-6C6E-495D-96D2-DF8503A5FB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D429041-8758-48DE-915B-9F46D519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B7178-CA9F-4FC9-B4BF-FBF179EF10BB}" type="datetime1">
              <a:rPr lang="ru-RU" smtClean="0"/>
              <a:t>08.12.2023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B039F2A-8AF2-4DAB-B75E-6678F337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FEBFD1A-6A76-410F-8012-0037430CA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2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26C586-11AD-4232-862B-D97EC589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DAE7370-DD74-43DC-8CF4-4984F7024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4A44C-397A-4FE3-8E0E-B276E0A7C74A}" type="datetime1">
              <a:rPr lang="ru-RU" smtClean="0"/>
              <a:t>08.12.2023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084B178-4CA7-432A-B220-57176307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08E5D9-98B1-4622-A76A-E58130D6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7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AA24CF9-44C4-4C07-ACBE-C7BD4948F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1109F-EAEE-44D1-AAAD-8073F6ACDF55}" type="datetime1">
              <a:rPr lang="ru-RU" smtClean="0"/>
              <a:t>08.12.2023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FEBAD8F-7C32-4218-92C7-8EB6CB60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63FBE5-52B8-4D20-A44D-06DDB4FEB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3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F73F76-3F55-49F0-A9C3-1A29B37E3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68EF32-7FC6-4106-ADB4-9022AD868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275E1-53E5-4289-850C-7FC37B01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36B030-D9DC-4457-93C2-5C4FF7FE2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1050-CCEA-48B6-8997-657B08C51EE0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BCE2CA2-C541-48E0-8E55-B0CCE0CD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A92BD01-8226-489A-8BAD-11F10B7A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69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790E68-A9D2-4B99-8D0D-9FE81BE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2D15C65-0049-4B47-8E01-562139B4B0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D4CD41B-E0F3-4590-A676-24765E5D2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31014B-EC36-4CFB-8E9A-31CC07B9A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C6FD6-D1E2-46D0-BBA4-7D01D9215945}" type="datetime1">
              <a:rPr lang="ru-RU" smtClean="0"/>
              <a:t>08.12.2023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18E83B3-05F0-4069-9E69-62F84660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6FFBA86-F4DB-45F2-9990-45631A13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9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D55E2D-A611-41E5-A48A-92F36468E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2429657-02CF-448D-B916-F1DA2F19B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D12C59-197A-46F1-9D21-4C00CF833E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50AB-B832-448F-8C6A-87A1ABB00C35}" type="datetime1">
              <a:rPr lang="ru-RU" smtClean="0"/>
              <a:t>08.12.2023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BE8E93-2C7B-415D-B056-14BE4722E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5B9E09-2426-4F5F-BC7E-2D295BD57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A6987-EA0F-4B1A-A671-409CA29CD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8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D6C352F-5947-4020-ACFA-42023CF2A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35" y="413727"/>
            <a:ext cx="3415590" cy="17210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1276174-F1B6-411E-B1DA-B838B385A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7115"/>
            <a:ext cx="2286000" cy="22908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4ECBCF9-FEE2-4A52-95F1-F74301632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73" y="0"/>
            <a:ext cx="4882828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9776C03-D7DB-447D-9EAD-266210145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86" y="0"/>
            <a:ext cx="3304115" cy="13335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E8A4AAE-1A40-4395-BDCB-CC6AE9A32A4B}"/>
              </a:ext>
            </a:extLst>
          </p:cNvPr>
          <p:cNvSpPr/>
          <p:nvPr/>
        </p:nvSpPr>
        <p:spPr>
          <a:xfrm>
            <a:off x="2155630" y="2811748"/>
            <a:ext cx="46672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>
                <a:latin typeface="Arial Black" panose="020B0A04020102020204" pitchFamily="34" charset="0"/>
              </a:rPr>
              <a:t>ЭЛЕКТРОННЫЙ РЕЦЕПТ</a:t>
            </a:r>
            <a:endParaRPr lang="ru-RU" b="1" i="1" dirty="0">
              <a:solidFill>
                <a:schemeClr val="bg1">
                  <a:lumMod val="6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1C721D7-1A82-42CB-9FF5-E948403D67B5}"/>
              </a:ext>
            </a:extLst>
          </p:cNvPr>
          <p:cNvSpPr/>
          <p:nvPr/>
        </p:nvSpPr>
        <p:spPr>
          <a:xfrm flipH="1">
            <a:off x="1825274" y="5757333"/>
            <a:ext cx="65857" cy="599016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1A57B8C-AC0B-4539-99FF-421FECD5587F}"/>
              </a:ext>
            </a:extLst>
          </p:cNvPr>
          <p:cNvSpPr/>
          <p:nvPr/>
        </p:nvSpPr>
        <p:spPr>
          <a:xfrm>
            <a:off x="1825275" y="5645373"/>
            <a:ext cx="505561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Алексеев Павел Сергеевич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ВРИО директора СПб ГБУЗ МИАЦ</a:t>
            </a:r>
            <a:endParaRPr lang="ru-RU" sz="1200" dirty="0">
              <a:solidFill>
                <a:srgbClr val="FF66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47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462337" y="320191"/>
            <a:ext cx="10185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  <a:defRPr/>
            </a:pPr>
            <a:r>
              <a:rPr lang="ru-RU" sz="2400" b="1" i="1" dirty="0">
                <a:solidFill>
                  <a:srgbClr val="51AFCD"/>
                </a:solidFill>
                <a:ea typeface="Verdana" pitchFamily="34" charset="0"/>
                <a:cs typeface="Arial" pitchFamily="34" charset="0"/>
              </a:rPr>
              <a:t>Оформление льготных рецептов в форме электронного документа в медицинской организации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10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ED6F7B3-2275-4A55-AD13-7D84D806DA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39" y="1574031"/>
            <a:ext cx="6893122" cy="46969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ABAB691-66D8-4E4D-A058-7657006E7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3653" y="1811699"/>
            <a:ext cx="2930147" cy="26164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F33A37C-7088-47AB-AFEA-F12664209BA1}"/>
              </a:ext>
            </a:extLst>
          </p:cNvPr>
          <p:cNvSpPr txBox="1"/>
          <p:nvPr/>
        </p:nvSpPr>
        <p:spPr>
          <a:xfrm>
            <a:off x="709510" y="1225311"/>
            <a:ext cx="821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После сохранения рецепта станет активна кнопка «Подписать УКЭП»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923195-9C19-44BC-AC49-6F6CE3F10FDC}"/>
              </a:ext>
            </a:extLst>
          </p:cNvPr>
          <p:cNvSpPr txBox="1"/>
          <p:nvPr/>
        </p:nvSpPr>
        <p:spPr>
          <a:xfrm>
            <a:off x="8703962" y="1499489"/>
            <a:ext cx="274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Окно выбора сертификата</a:t>
            </a:r>
          </a:p>
        </p:txBody>
      </p:sp>
    </p:spTree>
    <p:extLst>
      <p:ext uri="{BB962C8B-B14F-4D97-AF65-F5344CB8AC3E}">
        <p14:creationId xmlns:p14="http://schemas.microsoft.com/office/powerpoint/2010/main" val="156726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657225" y="385110"/>
            <a:ext cx="10185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  <a:defRPr/>
            </a:pPr>
            <a:r>
              <a:rPr lang="ru-RU" sz="2400" b="1" i="1" dirty="0">
                <a:solidFill>
                  <a:srgbClr val="51AFCD"/>
                </a:solidFill>
                <a:ea typeface="Verdana" pitchFamily="34" charset="0"/>
                <a:cs typeface="Arial" pitchFamily="34" charset="0"/>
              </a:rPr>
              <a:t>Оформление льготных рецептов в форме электронного документа в медицинской организации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11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BA3D76-7B2E-4D3E-A3CC-0009989EFCC0}"/>
              </a:ext>
            </a:extLst>
          </p:cNvPr>
          <p:cNvSpPr txBox="1"/>
          <p:nvPr/>
        </p:nvSpPr>
        <p:spPr>
          <a:xfrm>
            <a:off x="767136" y="1364254"/>
            <a:ext cx="46353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По желанию пациента распечатывается бумажный рецепт с отметкой </a:t>
            </a:r>
            <a:r>
              <a:rPr lang="ru-RU" b="1" dirty="0"/>
              <a:t>«Дубликат электронного рецепта»</a:t>
            </a:r>
            <a:r>
              <a:rPr lang="ru-RU" dirty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Отпуск медицинской продукции по «Дубликату электронного рецепта» </a:t>
            </a:r>
            <a:r>
              <a:rPr lang="ru-RU" b="1" dirty="0"/>
              <a:t>не осуществляется!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В случае выписки рецепта с ошибкой требуется аннулировать рецепт и выписать новый. </a:t>
            </a:r>
            <a:endParaRPr lang="ru-RU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3BD5DA3-1B41-4052-8F17-3339A3DA4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481" y="911274"/>
            <a:ext cx="4635374" cy="55954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B3488CE-E8F3-4832-8B0E-37D693611AC5}"/>
              </a:ext>
            </a:extLst>
          </p:cNvPr>
          <p:cNvSpPr/>
          <p:nvPr/>
        </p:nvSpPr>
        <p:spPr>
          <a:xfrm>
            <a:off x="657225" y="4798371"/>
            <a:ext cx="5654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NB!!!</a:t>
            </a:r>
            <a:r>
              <a:rPr lang="ru-RU" dirty="0"/>
              <a:t>Рецепты в форме электронного документа не оформляются на </a:t>
            </a:r>
            <a:r>
              <a:rPr lang="ru-RU" b="1" dirty="0"/>
              <a:t>наркотические, психотропные </a:t>
            </a:r>
            <a:r>
              <a:rPr lang="ru-RU" dirty="0"/>
              <a:t>лекарственные препараты и лекарственные препараты</a:t>
            </a:r>
            <a:r>
              <a:rPr lang="ru-RU" i="1" dirty="0"/>
              <a:t>, </a:t>
            </a:r>
            <a:r>
              <a:rPr lang="ru-RU" b="1" dirty="0"/>
              <a:t>подлежащие предметно-количественному учету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80254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503434" y="418859"/>
            <a:ext cx="10185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  <a:defRPr/>
            </a:pPr>
            <a:r>
              <a:rPr lang="ru-RU" sz="2400" b="1" i="1" dirty="0">
                <a:solidFill>
                  <a:srgbClr val="51AFCD"/>
                </a:solidFill>
                <a:ea typeface="Verdana" pitchFamily="34" charset="0"/>
                <a:cs typeface="Arial" pitchFamily="34" charset="0"/>
              </a:rPr>
              <a:t>Оформление льготных рецептов в форме электронного документа в медицинской организации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8B7AA68-6998-4EE6-BB29-761A5237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7558244"/>
            <a:ext cx="2525986" cy="46894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902DE8D-84D6-489E-84CD-B5E03D336B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79" y="7558244"/>
            <a:ext cx="2525986" cy="4689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6A460B-A5BF-4FC9-B87D-1D12EFF26E00}"/>
              </a:ext>
            </a:extLst>
          </p:cNvPr>
          <p:cNvSpPr txBox="1"/>
          <p:nvPr/>
        </p:nvSpPr>
        <p:spPr>
          <a:xfrm>
            <a:off x="939218" y="1492632"/>
            <a:ext cx="3063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Оформленный(</a:t>
            </a:r>
            <a:r>
              <a:rPr lang="ru-RU" sz="1600" dirty="0" err="1"/>
              <a:t>ые</a:t>
            </a:r>
            <a:r>
              <a:rPr lang="ru-RU" sz="1600" dirty="0"/>
              <a:t>) рецепт(ы) отобразятся в личном кабинете пользователя на портале «Здоровье петербуржца»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CC35E43-6605-4568-9796-1BDFB8720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72" y="1548965"/>
            <a:ext cx="2369514" cy="439895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F6112858-B0ED-45A4-8B02-684A610777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243" y="1540076"/>
            <a:ext cx="2369514" cy="439895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2AEE021-848D-4B14-A039-DB244ED141F8}"/>
              </a:ext>
            </a:extLst>
          </p:cNvPr>
          <p:cNvSpPr/>
          <p:nvPr/>
        </p:nvSpPr>
        <p:spPr>
          <a:xfrm>
            <a:off x="5075019" y="4541807"/>
            <a:ext cx="1570074" cy="5138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490EB0-E9B3-4826-BC56-A3784D965110}"/>
              </a:ext>
            </a:extLst>
          </p:cNvPr>
          <p:cNvSpPr/>
          <p:nvPr/>
        </p:nvSpPr>
        <p:spPr>
          <a:xfrm>
            <a:off x="9071365" y="2474959"/>
            <a:ext cx="848100" cy="1897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17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31870" y="69562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519343" y="618500"/>
            <a:ext cx="11153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  <a:defRPr/>
            </a:pPr>
            <a:r>
              <a:rPr lang="ru-RU" sz="2400" b="1" i="1" dirty="0">
                <a:solidFill>
                  <a:srgbClr val="51AFCD"/>
                </a:solidFill>
                <a:ea typeface="Verdana" pitchFamily="34" charset="0"/>
                <a:cs typeface="Arial" pitchFamily="34" charset="0"/>
              </a:rPr>
              <a:t>Методическая и техническая поддержка пользователей подсистемы ЛЛО</a:t>
            </a:r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13</a:t>
            </a:fld>
            <a:endParaRPr lang="ru-RU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1F38BCE-5DC7-483F-AD13-5282602D0C1A}"/>
              </a:ext>
            </a:extLst>
          </p:cNvPr>
          <p:cNvSpPr txBox="1">
            <a:spLocks/>
          </p:cNvSpPr>
          <p:nvPr/>
        </p:nvSpPr>
        <p:spPr>
          <a:xfrm>
            <a:off x="612168" y="2317901"/>
            <a:ext cx="10656965" cy="310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1338">
              <a:buNone/>
            </a:pPr>
            <a:r>
              <a:rPr lang="ru-RU" sz="1600" b="1" dirty="0" smtClean="0"/>
              <a:t>Техническая поддержка</a:t>
            </a:r>
            <a:endParaRPr lang="ru-RU" sz="1600" b="1" dirty="0" smtClean="0"/>
          </a:p>
          <a:p>
            <a:pPr algn="just" defTabSz="927100">
              <a:buFontTx/>
              <a:buChar char="-"/>
            </a:pPr>
            <a:r>
              <a:rPr lang="ru-RU" sz="1600" dirty="0" smtClean="0"/>
              <a:t>СПб ГКУ «Служба сопровождения программных комплексов» - </a:t>
            </a:r>
            <a:r>
              <a:rPr lang="ru-RU" sz="1600" b="1" dirty="0" smtClean="0"/>
              <a:t>т. 246-84-01</a:t>
            </a:r>
          </a:p>
          <a:p>
            <a:pPr algn="just" defTabSz="927100">
              <a:buFontTx/>
              <a:buChar char="-"/>
            </a:pPr>
            <a:endParaRPr lang="ru-RU" sz="1600" dirty="0"/>
          </a:p>
          <a:p>
            <a:pPr marL="0" indent="541338" algn="just" defTabSz="927100">
              <a:buNone/>
            </a:pPr>
            <a:r>
              <a:rPr lang="ru-RU" sz="1600" b="1" dirty="0"/>
              <a:t>Методическая поддержка</a:t>
            </a:r>
          </a:p>
          <a:p>
            <a:pPr algn="just" defTabSz="927100">
              <a:buFontTx/>
              <a:buChar char="-"/>
            </a:pPr>
            <a:r>
              <a:rPr lang="ru-RU" sz="1600" dirty="0" smtClean="0"/>
              <a:t>СПб ГБУЗ «Медицинский информационно-аналитический центр» – </a:t>
            </a:r>
            <a:r>
              <a:rPr lang="ru-RU" sz="1600" b="1" dirty="0" smtClean="0"/>
              <a:t>т. 635-55-99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93471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6D4680-E9EB-4AAA-88D7-8F3E441B97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258" y="0"/>
            <a:ext cx="626674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A43494-810A-47EC-BFD3-41F68C21C5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6988" cy="20017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476E185-54C7-4482-BEBD-D0FB61A66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342" y="5129146"/>
            <a:ext cx="3924957" cy="1773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136F67C-0E46-4A5F-8ABF-9C384C2A1E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0" y="2295889"/>
            <a:ext cx="6483109" cy="25603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10E386-E14E-451C-BF1C-2196A787E5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9" y="2994771"/>
            <a:ext cx="3155517" cy="116255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6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xmlns="" id="{E3C2B163-D3F2-4827-863B-94A079268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60" y="0"/>
            <a:ext cx="2491740" cy="249174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503434" y="374234"/>
            <a:ext cx="1107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  <a:defRPr/>
            </a:pPr>
            <a:r>
              <a:rPr lang="ru-RU" sz="2800" b="1" i="1" dirty="0">
                <a:solidFill>
                  <a:srgbClr val="51AFCD"/>
                </a:solidFill>
                <a:ea typeface="Verdana" pitchFamily="34" charset="0"/>
                <a:cs typeface="Arial" pitchFamily="34" charset="0"/>
              </a:rPr>
              <a:t>Что такое электронный рецепт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0623" y="880110"/>
            <a:ext cx="559369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      </a:t>
            </a:r>
            <a:r>
              <a:rPr lang="ru-RU" sz="1600" b="1" i="1" dirty="0"/>
              <a:t>Электронный рецепт </a:t>
            </a:r>
            <a:r>
              <a:rPr lang="ru-RU" sz="1600" dirty="0"/>
              <a:t>– рецепт, сформированный в форме электронного документа с использованием усиленной квалифицированной электронной подписи (УКЭП)</a:t>
            </a:r>
            <a:r>
              <a:rPr lang="ru-RU" sz="1600" dirty="0">
                <a:solidFill>
                  <a:prstClr val="black"/>
                </a:solidFill>
              </a:rPr>
              <a:t> медицинского работника.</a:t>
            </a:r>
            <a:r>
              <a:rPr lang="ru-RU" sz="1600" dirty="0"/>
              <a:t>      </a:t>
            </a:r>
          </a:p>
          <a:p>
            <a:endParaRPr lang="ru-RU" sz="1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83037_1200_ESIA1.jpg (1000×666)">
            <a:extLst>
              <a:ext uri="{FF2B5EF4-FFF2-40B4-BE49-F238E27FC236}">
                <a16:creationId xmlns:a16="http://schemas.microsoft.com/office/drawing/2014/main" xmlns="" id="{5890DD2D-6BA3-49AB-97BA-A6B3D0BB7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53" y="3439620"/>
            <a:ext cx="1339577" cy="7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0EB7C9-2148-4C9A-BBFF-A760662FCA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868" y="1112872"/>
            <a:ext cx="1805910" cy="335263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176F81-4752-4CE9-A64A-73E11D092B54}"/>
              </a:ext>
            </a:extLst>
          </p:cNvPr>
          <p:cNvSpPr txBox="1"/>
          <p:nvPr/>
        </p:nvSpPr>
        <p:spPr>
          <a:xfrm>
            <a:off x="847450" y="2084907"/>
            <a:ext cx="62363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         Оформление гражданину, либо его законному представителю рецепта в форме электронного документа, возможно при наличии </a:t>
            </a:r>
            <a:r>
              <a:rPr lang="ru-RU" sz="1600" b="1" dirty="0"/>
              <a:t>доступа к личному кабинету пользователя</a:t>
            </a:r>
            <a:r>
              <a:rPr lang="ru-RU" sz="1600" dirty="0"/>
              <a:t>, где отображается информация по выписанным, отпущенным, поставленным на отсроченное обслуживание рецептам, через мобильные устройства связи (смартфон, планшет) с использованием сети интернет. </a:t>
            </a:r>
          </a:p>
          <a:p>
            <a:pPr lvl="0" algn="just"/>
            <a:r>
              <a:rPr lang="ru-RU" sz="1600" dirty="0"/>
              <a:t>Личный кабинет пользователя доступен по адресу https://gorzdrav.spb.ru/ </a:t>
            </a:r>
          </a:p>
          <a:p>
            <a:pPr lvl="0" algn="just"/>
            <a:r>
              <a:rPr lang="ru-RU" sz="1600" b="1" dirty="0"/>
              <a:t>Доступ в личный кабинет пользователя осуществляется посредством Единой системы идентификации и аутентификации (ЕСИА). </a:t>
            </a:r>
            <a:endParaRPr lang="ru-RU" b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D94D2AD-427E-43DD-863B-931049B0C22C}"/>
              </a:ext>
            </a:extLst>
          </p:cNvPr>
          <p:cNvSpPr/>
          <p:nvPr/>
        </p:nvSpPr>
        <p:spPr>
          <a:xfrm>
            <a:off x="729469" y="5101092"/>
            <a:ext cx="1009679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i="1" dirty="0">
                <a:solidFill>
                  <a:prstClr val="black"/>
                </a:solidFill>
              </a:rPr>
              <a:t>Оформление рецепта в форме электронного документа осуществляется в подсистеме «Льготное лекарственное обеспечение» государственной информационной системы Санкт-Петербурга «Региональный фрагмент единой государственной информационной системы в сфере здравоохранения» (ГИС РЕГИЗ «Подсистема ЛЛО</a:t>
            </a:r>
            <a:r>
              <a:rPr lang="ru-RU" sz="1600" dirty="0">
                <a:solidFill>
                  <a:prstClr val="black"/>
                </a:solidFill>
              </a:rPr>
              <a:t>»)</a:t>
            </a:r>
            <a:r>
              <a:rPr lang="ru-RU" dirty="0">
                <a:solidFill>
                  <a:prstClr val="black"/>
                </a:solidFill>
              </a:rPr>
              <a:t>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0713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7">
            <a:extLst>
              <a:ext uri="{FF2B5EF4-FFF2-40B4-BE49-F238E27FC236}">
                <a16:creationId xmlns:a16="http://schemas.microsoft.com/office/drawing/2014/main" xmlns="" id="{5FA68BA1-62FB-4E49-A0CD-01DA4739D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34" y="5222232"/>
            <a:ext cx="3075766" cy="1635768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1F38BCE-5DC7-483F-AD13-5282602D0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168" y="1097479"/>
            <a:ext cx="10614632" cy="412475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600" dirty="0" smtClean="0"/>
              <a:t>федеральный закон Российской Федерации от 21.11.2011 №323-ФЗ «Об основах охраны здоровья граждан </a:t>
            </a:r>
            <a:br>
              <a:rPr lang="ru-RU" sz="1600" dirty="0" smtClean="0"/>
            </a:br>
            <a:r>
              <a:rPr lang="ru-RU" sz="1600" dirty="0" smtClean="0"/>
              <a:t>в Российской Федерации»</a:t>
            </a:r>
          </a:p>
          <a:p>
            <a:pPr algn="just"/>
            <a:r>
              <a:rPr lang="ru-RU" sz="1600" dirty="0" smtClean="0"/>
              <a:t>пункт </a:t>
            </a:r>
            <a:r>
              <a:rPr lang="ru-RU" sz="1600" dirty="0"/>
              <a:t>4 статьи 6 Федерального </a:t>
            </a:r>
            <a:r>
              <a:rPr lang="ru-RU" sz="1600" dirty="0" smtClean="0"/>
              <a:t>закона от </a:t>
            </a:r>
            <a:r>
              <a:rPr lang="ru-RU" sz="1600" dirty="0"/>
              <a:t>12.04.2010 </a:t>
            </a:r>
            <a:r>
              <a:rPr lang="ru-RU" sz="1600" dirty="0" smtClean="0"/>
              <a:t>№61-ФЗ </a:t>
            </a:r>
            <a:r>
              <a:rPr lang="ru-RU" sz="1600" dirty="0"/>
              <a:t>«Об обращении лекарственных средств» </a:t>
            </a:r>
            <a:endParaRPr lang="ru-RU" sz="1600" dirty="0" smtClean="0"/>
          </a:p>
          <a:p>
            <a:pPr algn="just"/>
            <a:r>
              <a:rPr lang="ru-RU" sz="1600" dirty="0" smtClean="0"/>
              <a:t>федеральный </a:t>
            </a:r>
            <a:r>
              <a:rPr lang="ru-RU" sz="1600" dirty="0"/>
              <a:t>закон от 29.07.2017 N </a:t>
            </a:r>
            <a:r>
              <a:rPr lang="ru-RU" sz="1600" dirty="0" smtClean="0"/>
              <a:t>242-ФЗ «О </a:t>
            </a:r>
            <a:r>
              <a:rPr lang="ru-RU" sz="1600" dirty="0"/>
              <a:t>внесении изменений в отдельные законодательные акты Российской Федерации по вопросам применения информационных технологий в сфере охраны </a:t>
            </a:r>
            <a:r>
              <a:rPr lang="ru-RU" sz="1600" dirty="0" smtClean="0"/>
              <a:t>здоровья»</a:t>
            </a:r>
          </a:p>
          <a:p>
            <a:pPr algn="just"/>
            <a:r>
              <a:rPr lang="ru-RU" sz="1600" dirty="0" smtClean="0"/>
              <a:t>приказ Минздрава России </a:t>
            </a:r>
            <a:r>
              <a:rPr lang="ru-RU" sz="1600" dirty="0"/>
              <a:t>от 07.09.2020 </a:t>
            </a:r>
            <a:r>
              <a:rPr lang="ru-RU" sz="1600" dirty="0" smtClean="0"/>
              <a:t>№947н «Об утверждении порядка организации системы документооборота в сфере охраны здоровья в части ведения медицинской документации в форме электронных документов»</a:t>
            </a:r>
          </a:p>
          <a:p>
            <a:pPr algn="just"/>
            <a:r>
              <a:rPr lang="ru-RU" sz="1600" dirty="0"/>
              <a:t>п</a:t>
            </a:r>
            <a:r>
              <a:rPr lang="ru-RU" sz="1600" dirty="0" smtClean="0"/>
              <a:t>риказ Минздрава России от 24.11.2021 №1094н «Об утверждении назначения лекарственных препаратов, форм рецептурных бланков на лекарственные препараты, Порядка оформления указанных бланков, их учета и хранения, форм бланков рецептов, содержащих назначение наркотических средств или психотропных веществ, Порядка </a:t>
            </a:r>
            <a:br>
              <a:rPr lang="ru-RU" sz="1600" dirty="0" smtClean="0"/>
            </a:br>
            <a:r>
              <a:rPr lang="ru-RU" sz="1600" dirty="0" smtClean="0"/>
              <a:t>их изготовления, распределения, регистрации, учета и хранения, а также Правил оформления бланков рецептов, </a:t>
            </a:r>
            <a:br>
              <a:rPr lang="ru-RU" sz="1600" dirty="0" smtClean="0"/>
            </a:br>
            <a:r>
              <a:rPr lang="ru-RU" sz="1600" dirty="0" smtClean="0"/>
              <a:t>в том числе в форме электронных документов»</a:t>
            </a:r>
          </a:p>
          <a:p>
            <a:pPr algn="just"/>
            <a:r>
              <a:rPr lang="ru-RU" sz="1600" b="1" dirty="0">
                <a:solidFill>
                  <a:srgbClr val="FF0000"/>
                </a:solidFill>
              </a:rPr>
              <a:t>п</a:t>
            </a:r>
            <a:r>
              <a:rPr lang="ru-RU" sz="1600" b="1" dirty="0" smtClean="0">
                <a:solidFill>
                  <a:srgbClr val="FF0000"/>
                </a:solidFill>
              </a:rPr>
              <a:t>остановление Правительства Санкт-Петербурга от 15.12.2022 №1224 «Об использовании на территории </a:t>
            </a:r>
            <a:br>
              <a:rPr lang="ru-RU" sz="1600" b="1" dirty="0" smtClean="0">
                <a:solidFill>
                  <a:srgbClr val="FF0000"/>
                </a:solidFill>
              </a:rPr>
            </a:br>
            <a:r>
              <a:rPr lang="ru-RU" sz="1600" b="1" dirty="0" smtClean="0">
                <a:solidFill>
                  <a:srgbClr val="FF0000"/>
                </a:solidFill>
              </a:rPr>
              <a:t>Санкт-Петербурга рецептов на лекарственные препараты, сформированных в форме электронных документов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</a:p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распоряжение Комитета по здравоохранению от 01.11.2023 № 592-р «Об установлении технических требований к информационному обмену между аптечной организацией и РЕГИЗ Санкт-Петербурга в части ЛЛО»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000" b="1" dirty="0" smtClean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xmlns="" id="{E3C2B163-D3F2-4827-863B-94A079268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0"/>
            <a:ext cx="2209800" cy="22098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767137" y="4939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Нормативные документы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9" name="Picture 7" descr="C:\Users\OSorokina\Desktop\Иконки пнг\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" y="5382573"/>
            <a:ext cx="1040165" cy="1040165"/>
          </a:xfrm>
          <a:prstGeom prst="rect">
            <a:avLst/>
          </a:prstGeom>
          <a:solidFill>
            <a:schemeClr val="accent2"/>
          </a:solidFill>
          <a:extLst/>
        </p:spPr>
      </p:pic>
      <p:sp>
        <p:nvSpPr>
          <p:cNvPr id="2" name="Прямоугольник 1"/>
          <p:cNvSpPr/>
          <p:nvPr/>
        </p:nvSpPr>
        <p:spPr>
          <a:xfrm>
            <a:off x="1675067" y="5302492"/>
            <a:ext cx="8129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оформление электронного рецепта осуществляется в подсистеме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Льготное лекарственное обеспечение» ГИС РЕГИЗ Санкт-Петербурга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наложением усиленной квалифицированной электронной подписью врача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 </a:t>
            </a:r>
            <a:r>
              <a:rPr lang="ru-RU" b="1" dirty="0"/>
              <a:t>главного врача медицинской организации (УКЭП)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49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1F38BCE-5DC7-483F-AD13-5282602D0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136" y="940470"/>
            <a:ext cx="9744183" cy="1010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федерального проекта «Создание </a:t>
            </a:r>
            <a:r>
              <a:rPr lang="ru-RU" sz="2000" dirty="0" smtClean="0"/>
              <a:t>единого цифрового </a:t>
            </a:r>
            <a:r>
              <a:rPr lang="ru-RU" sz="2000" dirty="0"/>
              <a:t>контура в здравоохранении на основе единой </a:t>
            </a:r>
            <a:r>
              <a:rPr lang="ru-RU" sz="2000" dirty="0" smtClean="0"/>
              <a:t>государственной информационной </a:t>
            </a:r>
            <a:r>
              <a:rPr lang="ru-RU" sz="2000" dirty="0"/>
              <a:t>системы в сфере </a:t>
            </a:r>
            <a:r>
              <a:rPr lang="ru-RU" sz="2000" dirty="0" smtClean="0"/>
              <a:t>здравоохранения»</a:t>
            </a: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xmlns="" id="{E3C2B163-D3F2-4827-863B-94A079268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60" y="0"/>
            <a:ext cx="2491740" cy="2491740"/>
          </a:xfrm>
          <a:prstGeom prst="rect">
            <a:avLst/>
          </a:prstGeom>
        </p:spPr>
      </p:pic>
      <p:pic>
        <p:nvPicPr>
          <p:cNvPr id="11" name="Объект 7">
            <a:extLst>
              <a:ext uri="{FF2B5EF4-FFF2-40B4-BE49-F238E27FC236}">
                <a16:creationId xmlns:a16="http://schemas.microsoft.com/office/drawing/2014/main" xmlns="" id="{5FA68BA1-62FB-4E49-A0CD-01DA4739D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34" y="5222232"/>
            <a:ext cx="3075766" cy="16357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767137" y="4939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Контрольные точки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31F38BCE-5DC7-483F-AD13-5282602D0C1A}"/>
              </a:ext>
            </a:extLst>
          </p:cNvPr>
          <p:cNvSpPr txBox="1">
            <a:spLocks/>
          </p:cNvSpPr>
          <p:nvPr/>
        </p:nvSpPr>
        <p:spPr>
          <a:xfrm>
            <a:off x="612168" y="2317901"/>
            <a:ext cx="10656965" cy="3107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1338">
              <a:buNone/>
            </a:pPr>
            <a:r>
              <a:rPr lang="ru-RU" sz="1600" b="1" dirty="0"/>
              <a:t>В 2023 году должно быть достигнуто значение 100% по </a:t>
            </a:r>
            <a:r>
              <a:rPr lang="ru-RU" sz="1600" b="1" dirty="0" smtClean="0"/>
              <a:t>следующим дополнительным </a:t>
            </a:r>
            <a:r>
              <a:rPr lang="ru-RU" sz="1600" b="1" dirty="0"/>
              <a:t>показателям</a:t>
            </a:r>
            <a:r>
              <a:rPr lang="ru-RU" sz="1600" b="1" dirty="0" smtClean="0"/>
              <a:t>:</a:t>
            </a:r>
          </a:p>
          <a:p>
            <a:pPr algn="just" defTabSz="927100">
              <a:buFontTx/>
              <a:buChar char="-"/>
            </a:pPr>
            <a:r>
              <a:rPr lang="ru-RU" sz="1600" dirty="0" smtClean="0"/>
              <a:t>доля </a:t>
            </a:r>
            <a:r>
              <a:rPr lang="ru-RU" sz="1600" dirty="0"/>
              <a:t>территориально-выделенных структурных подразделений </a:t>
            </a:r>
            <a:r>
              <a:rPr lang="ru-RU" sz="1600" dirty="0" smtClean="0"/>
              <a:t>медицинских организаций </a:t>
            </a:r>
            <a:r>
              <a:rPr lang="ru-RU" sz="1600" dirty="0"/>
              <a:t>государственной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 </a:t>
            </a:r>
            <a:r>
              <a:rPr lang="ru-RU" sz="1600" dirty="0"/>
              <a:t>муниципальной систем здравоохранения </a:t>
            </a:r>
            <a:r>
              <a:rPr lang="ru-RU" sz="1600" dirty="0" smtClean="0"/>
              <a:t>субъекта Российской </a:t>
            </a:r>
            <a:r>
              <a:rPr lang="ru-RU" sz="1600" dirty="0"/>
              <a:t>Федерации (в том числе ФАП и ФП, подключённые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к </a:t>
            </a:r>
            <a:r>
              <a:rPr lang="ru-RU" sz="1600" dirty="0"/>
              <a:t>сети </a:t>
            </a:r>
            <a:r>
              <a:rPr lang="ru-RU" sz="1600" dirty="0" smtClean="0"/>
              <a:t>Интернет) обеспечивающих </a:t>
            </a:r>
            <a:r>
              <a:rPr lang="ru-RU" sz="1600" dirty="0"/>
              <a:t>посредством системы (подсистемы) «Управление </a:t>
            </a:r>
            <a:r>
              <a:rPr lang="ru-RU" sz="1600" dirty="0" smtClean="0"/>
              <a:t>льготным лекарственным </a:t>
            </a:r>
            <a:r>
              <a:rPr lang="ru-RU" sz="1600" dirty="0"/>
              <a:t>обеспечением» ГИС субъекта Российской Федерации передачу </a:t>
            </a:r>
            <a:r>
              <a:rPr lang="ru-RU" sz="1600" dirty="0" smtClean="0"/>
              <a:t>сведений об </a:t>
            </a:r>
            <a:r>
              <a:rPr lang="ru-RU" sz="1600" dirty="0"/>
              <a:t>оформленных рецептах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лекарственные препараты, медицинские изделия </a:t>
            </a:r>
            <a:r>
              <a:rPr lang="ru-RU" sz="1600" dirty="0" smtClean="0"/>
              <a:t>и специализированные </a:t>
            </a:r>
            <a:r>
              <a:rPr lang="ru-RU" sz="1600" dirty="0"/>
              <a:t>продукты лечебного питания за счет бюджетных </a:t>
            </a:r>
            <a:r>
              <a:rPr lang="ru-RU" sz="1600" dirty="0" smtClean="0"/>
              <a:t>ассигнований федерального </a:t>
            </a:r>
            <a:r>
              <a:rPr lang="ru-RU" sz="1600" dirty="0"/>
              <a:t>бюджета и бюджета субъекта Российской Федерации в РЭМД ЕГИСЗ</a:t>
            </a:r>
            <a:r>
              <a:rPr lang="ru-RU" sz="1600" dirty="0" smtClean="0"/>
              <a:t>;</a:t>
            </a:r>
          </a:p>
          <a:p>
            <a:pPr algn="just" defTabSz="927100">
              <a:buFontTx/>
              <a:buChar char="-"/>
            </a:pPr>
            <a:r>
              <a:rPr lang="ru-RU" sz="1600" dirty="0" smtClean="0"/>
              <a:t>доля </a:t>
            </a:r>
            <a:r>
              <a:rPr lang="ru-RU" sz="1600" dirty="0"/>
              <a:t>аптечных организаций, участвующих в реализации программ </a:t>
            </a:r>
            <a:r>
              <a:rPr lang="ru-RU" sz="1600" dirty="0" smtClean="0"/>
              <a:t>льготного лекарственного </a:t>
            </a:r>
            <a:r>
              <a:rPr lang="ru-RU" sz="1600" dirty="0"/>
              <a:t>обеспечения, обеспечивающих посредством системы (подсистемы</a:t>
            </a:r>
            <a:r>
              <a:rPr lang="ru-RU" sz="1600" dirty="0" smtClean="0"/>
              <a:t>) «</a:t>
            </a:r>
            <a:r>
              <a:rPr lang="ru-RU" sz="1600" dirty="0"/>
              <a:t>Управление льготным лекарственным обеспечением»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ГИС </a:t>
            </a:r>
            <a:r>
              <a:rPr lang="ru-RU" sz="1600" dirty="0"/>
              <a:t>субъекта </a:t>
            </a:r>
            <a:r>
              <a:rPr lang="ru-RU" sz="1600" dirty="0" smtClean="0"/>
              <a:t>Российской Федерации </a:t>
            </a:r>
            <a:r>
              <a:rPr lang="ru-RU" sz="1600" dirty="0"/>
              <a:t>передачу сведений об оформленных рецептах на лекарственные </a:t>
            </a:r>
            <a:r>
              <a:rPr lang="ru-RU" sz="1600" dirty="0" smtClean="0"/>
              <a:t>препараты, медицинские </a:t>
            </a:r>
            <a:r>
              <a:rPr lang="ru-RU" sz="1600" dirty="0"/>
              <a:t>изделия и специализированные продукты лечебного питания за </a:t>
            </a:r>
            <a:r>
              <a:rPr lang="ru-RU" sz="1600" dirty="0" smtClean="0"/>
              <a:t>счет бюджетных </a:t>
            </a:r>
            <a:r>
              <a:rPr lang="ru-RU" sz="1600" dirty="0"/>
              <a:t>ассигнований федерального бюджета и бюджета субъекта </a:t>
            </a:r>
            <a:r>
              <a:rPr lang="ru-RU" sz="1600" dirty="0" smtClean="0"/>
              <a:t>Российской Федерации </a:t>
            </a:r>
            <a:r>
              <a:rPr lang="ru-RU" sz="1600" dirty="0"/>
              <a:t>в РЭМД ЕГИСЗ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35" y="1511865"/>
            <a:ext cx="9655332" cy="52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8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31F38BCE-5DC7-483F-AD13-5282602D0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136" y="1008206"/>
            <a:ext cx="9744183" cy="155127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200" dirty="0" smtClean="0"/>
              <a:t>характеризующие достижение показателя «Цифровая зрелость» органов государственной власти субъектов Российской Федерации, органов местного самоуправления и организаций в сфере здравоохранения, образования, городского хозяйства и строительства, общественного транспорта, подразумевающая использование ими отечественных информационно-технологических решений»</a:t>
            </a:r>
          </a:p>
          <a:p>
            <a:pPr marL="0" indent="0">
              <a:buNone/>
            </a:pPr>
            <a:r>
              <a:rPr lang="ru-RU" sz="3400" b="1" dirty="0" smtClean="0"/>
              <a:t>постановление Правительства Российской Федерации от 03.04.2021 № 542</a:t>
            </a:r>
            <a:endParaRPr lang="ru-RU" sz="3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xmlns="" id="{E3C2B163-D3F2-4827-863B-94A079268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260" y="0"/>
            <a:ext cx="2491740" cy="2491740"/>
          </a:xfrm>
          <a:prstGeom prst="rect">
            <a:avLst/>
          </a:prstGeom>
        </p:spPr>
      </p:pic>
      <p:pic>
        <p:nvPicPr>
          <p:cNvPr id="11" name="Объект 7">
            <a:extLst>
              <a:ext uri="{FF2B5EF4-FFF2-40B4-BE49-F238E27FC236}">
                <a16:creationId xmlns:a16="http://schemas.microsoft.com/office/drawing/2014/main" xmlns="" id="{5FA68BA1-62FB-4E49-A0CD-01DA4739D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34" y="5222232"/>
            <a:ext cx="3075766" cy="16357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767137" y="49399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Индикаторы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31F38BCE-5DC7-483F-AD13-5282602D0C1A}"/>
              </a:ext>
            </a:extLst>
          </p:cNvPr>
          <p:cNvSpPr txBox="1">
            <a:spLocks/>
          </p:cNvSpPr>
          <p:nvPr/>
        </p:nvSpPr>
        <p:spPr>
          <a:xfrm>
            <a:off x="670690" y="2742332"/>
            <a:ext cx="10656965" cy="183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1338" algn="just">
              <a:buNone/>
            </a:pPr>
            <a:r>
              <a:rPr lang="ru-RU" sz="1800" b="1" dirty="0" smtClean="0"/>
              <a:t>1.7. </a:t>
            </a:r>
            <a:r>
              <a:rPr lang="ru-RU" sz="1800" dirty="0"/>
              <a:t>Доля граждан, которым доступны врачебные назначения (рецепты) в форме электронного документа, в том числе на Едином портале государственных и муниципальных услуг (функций</a:t>
            </a:r>
            <a:r>
              <a:rPr lang="ru-RU" sz="1800" dirty="0" smtClean="0"/>
              <a:t>)</a:t>
            </a:r>
          </a:p>
          <a:p>
            <a:pPr marL="0" indent="541338" algn="just">
              <a:buNone/>
            </a:pPr>
            <a:r>
              <a:rPr lang="ru-RU" sz="1800" b="1" dirty="0" smtClean="0"/>
              <a:t>1.8. </a:t>
            </a:r>
            <a:r>
              <a:rPr lang="ru-RU" sz="1800" dirty="0"/>
              <a:t>Доля приобретаемых за бюджетные средства лекарственных средств и препаратов, по которым обеспечен централизованный учет их распределения и использования</a:t>
            </a:r>
          </a:p>
          <a:p>
            <a:pPr marL="0" indent="541338">
              <a:buNone/>
            </a:pPr>
            <a:endParaRPr lang="ru-RU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4BAF49E-4404-4F64-BF60-CE216A45A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9"/>
          <a:stretch/>
        </p:blipFill>
        <p:spPr>
          <a:xfrm>
            <a:off x="6519452" y="4779549"/>
            <a:ext cx="448454" cy="10993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093B324-64B7-479B-9E76-296879DB01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10"/>
          <a:stretch/>
        </p:blipFill>
        <p:spPr>
          <a:xfrm>
            <a:off x="7514447" y="4792457"/>
            <a:ext cx="476828" cy="11125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FDC3487D-9F12-4ABE-8F19-797395CE071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0"/>
          <a:stretch/>
        </p:blipFill>
        <p:spPr>
          <a:xfrm>
            <a:off x="8945797" y="4792457"/>
            <a:ext cx="476829" cy="11125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37142BC-D5A6-447D-AB23-9C94C6313A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 r="50036"/>
          <a:stretch/>
        </p:blipFill>
        <p:spPr>
          <a:xfrm>
            <a:off x="7995322" y="4792457"/>
            <a:ext cx="476828" cy="11125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2511DDE-C074-4B48-B68F-D63BBF9667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9" r="25291"/>
          <a:stretch/>
        </p:blipFill>
        <p:spPr>
          <a:xfrm>
            <a:off x="8472150" y="4792457"/>
            <a:ext cx="476828" cy="111252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4A99859-2FA2-4441-8838-CF97DCCA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879"/>
          <a:stretch/>
        </p:blipFill>
        <p:spPr>
          <a:xfrm>
            <a:off x="4726115" y="4779549"/>
            <a:ext cx="448453" cy="10993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4C88620-8FB1-4FE4-ACCC-220C89B247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4" r="60695"/>
          <a:stretch/>
        </p:blipFill>
        <p:spPr>
          <a:xfrm>
            <a:off x="5174568" y="4779549"/>
            <a:ext cx="448453" cy="10993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F64EB008-21CE-4648-81F5-ECF673A960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7" r="41162"/>
          <a:stretch/>
        </p:blipFill>
        <p:spPr>
          <a:xfrm>
            <a:off x="5614929" y="4779549"/>
            <a:ext cx="448453" cy="10993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F808816-C76E-432D-B90C-E88AC0E049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r="19507"/>
          <a:stretch/>
        </p:blipFill>
        <p:spPr>
          <a:xfrm>
            <a:off x="6088576" y="4779549"/>
            <a:ext cx="448453" cy="109936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E211166-E942-4A5F-A4EF-9FDF9DE34E86}"/>
              </a:ext>
            </a:extLst>
          </p:cNvPr>
          <p:cNvSpPr/>
          <p:nvPr/>
        </p:nvSpPr>
        <p:spPr>
          <a:xfrm>
            <a:off x="1754581" y="4792457"/>
            <a:ext cx="2424993" cy="1112522"/>
          </a:xfrm>
          <a:prstGeom prst="rect">
            <a:avLst/>
          </a:prstGeom>
          <a:solidFill>
            <a:srgbClr val="36B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C:\Users\OSorokina\Desktop\мо2.png">
            <a:extLst>
              <a:ext uri="{FF2B5EF4-FFF2-40B4-BE49-F238E27FC236}">
                <a16:creationId xmlns:a16="http://schemas.microsoft.com/office/drawing/2014/main" xmlns="" id="{ED53023A-EC46-4CFC-841F-B5191168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2000"/>
                    </a14:imgEffect>
                    <a14:imgEffect>
                      <a14:saturation sat="400000"/>
                    </a14:imgEffect>
                    <a14:imgEffect>
                      <a14:brightnessContrast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550" y="4923521"/>
            <a:ext cx="1978607" cy="85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40267" y="462338"/>
            <a:ext cx="63167" cy="6080278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xmlns="" id="{E3C2B163-D3F2-4827-863B-94A079268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666" y="0"/>
            <a:ext cx="2328333" cy="2328333"/>
          </a:xfrm>
          <a:prstGeom prst="rect">
            <a:avLst/>
          </a:prstGeom>
        </p:spPr>
      </p:pic>
      <p:pic>
        <p:nvPicPr>
          <p:cNvPr id="11" name="Объект 7">
            <a:extLst>
              <a:ext uri="{FF2B5EF4-FFF2-40B4-BE49-F238E27FC236}">
                <a16:creationId xmlns:a16="http://schemas.microsoft.com/office/drawing/2014/main" xmlns="" id="{5FA68BA1-62FB-4E49-A0CD-01DA4739D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234" y="5222232"/>
            <a:ext cx="3075766" cy="163576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767136" y="493999"/>
            <a:ext cx="9926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Black" panose="020B0A04020102020204" pitchFamily="34" charset="0"/>
              </a:rPr>
              <a:t>Стратегия в области цифровой трансформации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75" y="1216151"/>
            <a:ext cx="3768725" cy="53264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9799" y="1775883"/>
            <a:ext cx="6804025" cy="11049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799" y="2936779"/>
            <a:ext cx="68040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6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503434" y="367544"/>
            <a:ext cx="10185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  <a:defRPr/>
            </a:pPr>
            <a:r>
              <a:rPr lang="ru-RU" sz="2000" b="1" i="1" dirty="0">
                <a:solidFill>
                  <a:srgbClr val="51AFCD"/>
                </a:solidFill>
                <a:ea typeface="Verdana" pitchFamily="34" charset="0"/>
                <a:cs typeface="Arial" pitchFamily="34" charset="0"/>
              </a:rPr>
              <a:t>Требования к медицинским организациям-участникам оборота льготных рецептов в форме электронного документа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8610600" y="6201112"/>
            <a:ext cx="2743200" cy="365125"/>
          </a:xfrm>
        </p:spPr>
        <p:txBody>
          <a:bodyPr/>
          <a:lstStyle/>
          <a:p>
            <a:fld id="{5A7A6987-EA0F-4B1A-A671-409CA29CDE91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2B14D2C4-4AEA-4219-88DA-6AFFC204233A}"/>
              </a:ext>
            </a:extLst>
          </p:cNvPr>
          <p:cNvCxnSpPr>
            <a:cxnSpLocks/>
          </p:cNvCxnSpPr>
          <p:nvPr/>
        </p:nvCxnSpPr>
        <p:spPr>
          <a:xfrm flipV="1">
            <a:off x="3632694" y="4832756"/>
            <a:ext cx="4000098" cy="1176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трелка: вниз 46">
            <a:extLst>
              <a:ext uri="{FF2B5EF4-FFF2-40B4-BE49-F238E27FC236}">
                <a16:creationId xmlns:a16="http://schemas.microsoft.com/office/drawing/2014/main" xmlns="" id="{2B75DF76-547E-46FD-AA3C-EAE86C67264B}"/>
              </a:ext>
            </a:extLst>
          </p:cNvPr>
          <p:cNvSpPr/>
          <p:nvPr/>
        </p:nvSpPr>
        <p:spPr>
          <a:xfrm rot="10800000" flipH="1">
            <a:off x="2508682" y="2405127"/>
            <a:ext cx="360142" cy="557542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трелка: вниз 35">
            <a:extLst>
              <a:ext uri="{FF2B5EF4-FFF2-40B4-BE49-F238E27FC236}">
                <a16:creationId xmlns:a16="http://schemas.microsoft.com/office/drawing/2014/main" xmlns="" id="{DAE47C1C-0F03-448F-B7AA-E60883382DF6}"/>
              </a:ext>
            </a:extLst>
          </p:cNvPr>
          <p:cNvSpPr/>
          <p:nvPr/>
        </p:nvSpPr>
        <p:spPr>
          <a:xfrm>
            <a:off x="2518640" y="3932427"/>
            <a:ext cx="340546" cy="525716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трелка: вниз 36">
            <a:extLst>
              <a:ext uri="{FF2B5EF4-FFF2-40B4-BE49-F238E27FC236}">
                <a16:creationId xmlns:a16="http://schemas.microsoft.com/office/drawing/2014/main" xmlns="" id="{89B08E0B-6FB6-4805-94A7-A4D718FFB2DE}"/>
              </a:ext>
            </a:extLst>
          </p:cNvPr>
          <p:cNvSpPr/>
          <p:nvPr/>
        </p:nvSpPr>
        <p:spPr>
          <a:xfrm rot="10800000" flipH="1">
            <a:off x="8409253" y="2417325"/>
            <a:ext cx="360143" cy="532376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: вниз 37">
            <a:extLst>
              <a:ext uri="{FF2B5EF4-FFF2-40B4-BE49-F238E27FC236}">
                <a16:creationId xmlns:a16="http://schemas.microsoft.com/office/drawing/2014/main" xmlns="" id="{DD86D7D7-FB77-48CC-A000-22DC17EA5BFC}"/>
              </a:ext>
            </a:extLst>
          </p:cNvPr>
          <p:cNvSpPr/>
          <p:nvPr/>
        </p:nvSpPr>
        <p:spPr>
          <a:xfrm flipH="1">
            <a:off x="8418211" y="3939422"/>
            <a:ext cx="384773" cy="525717"/>
          </a:xfrm>
          <a:prstGeom prst="downArrow">
            <a:avLst>
              <a:gd name="adj1" fmla="val 50000"/>
              <a:gd name="adj2" fmla="val 5019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615D1AB5-A078-4863-B876-B75962C62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994908" y="3088024"/>
            <a:ext cx="379622" cy="705550"/>
          </a:xfrm>
          <a:prstGeom prst="rect">
            <a:avLst/>
          </a:prstGeom>
        </p:spPr>
      </p:pic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4108A2C0-2BEB-4B85-BDF2-7CF96F4D14AC}"/>
              </a:ext>
            </a:extLst>
          </p:cNvPr>
          <p:cNvSpPr/>
          <p:nvPr/>
        </p:nvSpPr>
        <p:spPr>
          <a:xfrm>
            <a:off x="2281878" y="4025521"/>
            <a:ext cx="939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</a:rPr>
              <a:t>Включение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D7C077A5-81E3-4817-B44A-4D1B77E52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926" y="2988986"/>
            <a:ext cx="1610422" cy="379623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BE24D8D-D6BB-4D9D-A42D-E7FA9A28A73F}"/>
              </a:ext>
            </a:extLst>
          </p:cNvPr>
          <p:cNvSpPr/>
          <p:nvPr/>
        </p:nvSpPr>
        <p:spPr>
          <a:xfrm>
            <a:off x="1711945" y="2995362"/>
            <a:ext cx="2079548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организация (МО)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30646844-2028-4A50-BBF2-A40E0CF9CAF2}"/>
              </a:ext>
            </a:extLst>
          </p:cNvPr>
          <p:cNvSpPr/>
          <p:nvPr/>
        </p:nvSpPr>
        <p:spPr>
          <a:xfrm>
            <a:off x="7580116" y="2988986"/>
            <a:ext cx="1955613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Медицинский работник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D8620095-E7AA-4997-8690-A64D1FE669CA}"/>
              </a:ext>
            </a:extLst>
          </p:cNvPr>
          <p:cNvSpPr/>
          <p:nvPr/>
        </p:nvSpPr>
        <p:spPr>
          <a:xfrm>
            <a:off x="1406100" y="1453560"/>
            <a:ext cx="2812211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Федеральный реестр медицинских организаций (ФРМО)</a:t>
            </a:r>
            <a:r>
              <a:rPr lang="ru-RU" dirty="0"/>
              <a:t>)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A9C91F8-5B64-4AD5-906A-B945EE2188ED}"/>
              </a:ext>
            </a:extLst>
          </p:cNvPr>
          <p:cNvSpPr/>
          <p:nvPr/>
        </p:nvSpPr>
        <p:spPr>
          <a:xfrm>
            <a:off x="7332973" y="1490727"/>
            <a:ext cx="244990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Федеральный регистр медицинских работников (ФРМР)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4B19636-0AEE-4938-ADF7-C16854C91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0234" y="2501618"/>
            <a:ext cx="1609483" cy="37798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A85572EF-7F82-450F-AFB4-D6B301B2C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2541" y="2508064"/>
            <a:ext cx="1609483" cy="377985"/>
          </a:xfrm>
          <a:prstGeom prst="rect">
            <a:avLst/>
          </a:prstGeom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xmlns="" id="{F2FA0A9D-48BE-48EA-81D7-A05931F66A00}"/>
              </a:ext>
            </a:extLst>
          </p:cNvPr>
          <p:cNvSpPr/>
          <p:nvPr/>
        </p:nvSpPr>
        <p:spPr>
          <a:xfrm>
            <a:off x="1870741" y="4477705"/>
            <a:ext cx="176195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Региональный справочник МО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2BEB9C0B-D046-4DF0-9416-088ABBA7C0A5}"/>
              </a:ext>
            </a:extLst>
          </p:cNvPr>
          <p:cNvSpPr/>
          <p:nvPr/>
        </p:nvSpPr>
        <p:spPr>
          <a:xfrm>
            <a:off x="4611885" y="3042410"/>
            <a:ext cx="161042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ГИС РЕГИЗ «Подсистема ЛЛО»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B33C011F-42E1-427B-A9BF-3D22B18ABE59}"/>
              </a:ext>
            </a:extLst>
          </p:cNvPr>
          <p:cNvSpPr/>
          <p:nvPr/>
        </p:nvSpPr>
        <p:spPr>
          <a:xfrm>
            <a:off x="7632792" y="4472042"/>
            <a:ext cx="1955613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Региональный справочник врачей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6D26BDB1-F6CF-4712-9C00-04790F7361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4225" y="4045305"/>
            <a:ext cx="94496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3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767137" y="479869"/>
            <a:ext cx="101858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  <a:defRPr/>
            </a:pPr>
            <a:r>
              <a:rPr lang="ru-RU" sz="2000" b="1" i="1" dirty="0">
                <a:solidFill>
                  <a:srgbClr val="51AFCD"/>
                </a:solidFill>
                <a:ea typeface="Verdana" pitchFamily="34" charset="0"/>
                <a:cs typeface="Arial" pitchFamily="34" charset="0"/>
              </a:rPr>
              <a:t>Требования к медицинским организациям-участникам оборота льготных рецептов в форме электронного документа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A6987-EA0F-4B1A-A671-409CA29CDE91}" type="slidenum">
              <a:rPr lang="ru-RU" smtClean="0"/>
              <a:t>8</a:t>
            </a:fld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8144C63D-E78A-4EEC-8D22-D57099148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37" y="1422406"/>
            <a:ext cx="9041097" cy="308058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1" dirty="0"/>
              <a:t>Требования к рабочему месту пользователя: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/>
              <a:t>Установить сертифицированный крипто провайдер, дающий возможность работать с сертификатами УКЭП</a:t>
            </a:r>
            <a:endParaRPr lang="ru-RU" sz="1800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/>
              <a:t>Установить КриптоПро версии 4 и выше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/>
              <a:t>Установить и настроить в браузере плагин КриптоПро ЭЦП </a:t>
            </a:r>
            <a:r>
              <a:rPr lang="ru-RU" sz="1800" dirty="0" err="1"/>
              <a:t>Browser</a:t>
            </a:r>
            <a:r>
              <a:rPr lang="ru-RU" sz="1800" dirty="0"/>
              <a:t> </a:t>
            </a:r>
            <a:r>
              <a:rPr lang="ru-RU" sz="1800" dirty="0" err="1"/>
              <a:t>plug-in</a:t>
            </a:r>
            <a:endParaRPr lang="ru-RU" sz="18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sz="1800" dirty="0"/>
              <a:t>Должна быть действующая УКЭП врача и УКЭП руководителя медицинской организации, содержащей реквизиты медицинской организации.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447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CD3B45-C54C-4C37-AC95-4ED482C0EF3C}"/>
              </a:ext>
            </a:extLst>
          </p:cNvPr>
          <p:cNvSpPr/>
          <p:nvPr/>
        </p:nvSpPr>
        <p:spPr>
          <a:xfrm>
            <a:off x="421240" y="462338"/>
            <a:ext cx="82194" cy="5659972"/>
          </a:xfrm>
          <a:prstGeom prst="rect">
            <a:avLst/>
          </a:prstGeom>
          <a:solidFill>
            <a:srgbClr val="00A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359C93E-BAED-44B5-A938-2C249B8251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406" y="0"/>
            <a:ext cx="1105593" cy="176022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B7C6F9B-7A89-4E93-BA23-E4AE67CB922A}"/>
              </a:ext>
            </a:extLst>
          </p:cNvPr>
          <p:cNvSpPr/>
          <p:nvPr/>
        </p:nvSpPr>
        <p:spPr>
          <a:xfrm>
            <a:off x="503434" y="462338"/>
            <a:ext cx="10185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None/>
              <a:defRPr/>
            </a:pPr>
            <a:r>
              <a:rPr lang="ru-RU" sz="2400" b="1" i="1" dirty="0">
                <a:solidFill>
                  <a:srgbClr val="51AFCD"/>
                </a:solidFill>
                <a:ea typeface="Verdana" pitchFamily="34" charset="0"/>
                <a:cs typeface="Arial" pitchFamily="34" charset="0"/>
              </a:rPr>
              <a:t>Оформление льготных рецептов в форме электронного документа в медицинской организации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8636479" y="6383674"/>
            <a:ext cx="2743200" cy="365125"/>
          </a:xfrm>
        </p:spPr>
        <p:txBody>
          <a:bodyPr/>
          <a:lstStyle/>
          <a:p>
            <a:fld id="{5A7A6987-EA0F-4B1A-A671-409CA29CDE91}" type="slidenum">
              <a:rPr lang="ru-RU" smtClean="0"/>
              <a:t>9</a:t>
            </a:fld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F89A46D1-0E0F-4984-93A8-B30E7E3E4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159" y="5582840"/>
            <a:ext cx="790575" cy="3048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89A926E0-4001-4AF8-9083-5A656AA47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257" y="1385453"/>
            <a:ext cx="6060833" cy="45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71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596</Words>
  <Application>Microsoft Office PowerPoint</Application>
  <PresentationFormat>Широкоэкранный</PresentationFormat>
  <Paragraphs>73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TAVDI</dc:creator>
  <cp:lastModifiedBy>Алексеев Павел Сергеевич</cp:lastModifiedBy>
  <cp:revision>134</cp:revision>
  <cp:lastPrinted>2023-11-08T09:51:17Z</cp:lastPrinted>
  <dcterms:created xsi:type="dcterms:W3CDTF">2023-01-24T07:45:53Z</dcterms:created>
  <dcterms:modified xsi:type="dcterms:W3CDTF">2023-12-08T09:59:47Z</dcterms:modified>
</cp:coreProperties>
</file>