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2" r:id="rId2"/>
    <p:sldId id="288" r:id="rId3"/>
    <p:sldId id="295" r:id="rId4"/>
    <p:sldId id="311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297" r:id="rId13"/>
    <p:sldId id="314" r:id="rId14"/>
    <p:sldId id="315" r:id="rId15"/>
    <p:sldId id="299" r:id="rId16"/>
    <p:sldId id="302" r:id="rId17"/>
    <p:sldId id="303" r:id="rId18"/>
    <p:sldId id="313" r:id="rId19"/>
    <p:sldId id="310" r:id="rId20"/>
    <p:sldId id="294" r:id="rId21"/>
    <p:sldId id="312" r:id="rId22"/>
    <p:sldId id="293" r:id="rId23"/>
    <p:sldId id="305" r:id="rId24"/>
    <p:sldId id="306" r:id="rId25"/>
    <p:sldId id="307" r:id="rId26"/>
    <p:sldId id="308" r:id="rId27"/>
    <p:sldId id="309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VDI" initials="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2C4"/>
    <a:srgbClr val="07D2D7"/>
    <a:srgbClr val="FC953A"/>
    <a:srgbClr val="0094A4"/>
    <a:srgbClr val="00A5B8"/>
    <a:srgbClr val="00BED2"/>
    <a:srgbClr val="EA9999"/>
    <a:srgbClr val="38AADF"/>
    <a:srgbClr val="2787B3"/>
    <a:srgbClr val="D1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1900" autoAdjust="0"/>
  </p:normalViewPr>
  <p:slideViewPr>
    <p:cSldViewPr snapToGrid="0">
      <p:cViewPr>
        <p:scale>
          <a:sx n="110" d="100"/>
          <a:sy n="110" d="100"/>
        </p:scale>
        <p:origin x="-474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Исследований</c:v>
                </c:pt>
              </c:strCache>
            </c:strRef>
          </c:tx>
          <c:spPr>
            <a:solidFill>
              <a:srgbClr val="2D4CFD"/>
            </a:solidFill>
          </c:spPr>
          <c:explosion val="15"/>
          <c:dPt>
            <c:idx val="0"/>
            <c:bubble3D val="0"/>
            <c:spPr>
              <a:solidFill>
                <a:srgbClr val="2D4CFD"/>
              </a:solidFill>
              <a:ln>
                <a:solidFill>
                  <a:srgbClr val="2D4CFD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75E-403C-94F3-C5E8C63679CE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75E-403C-94F3-C5E8C63679CE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33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75E-403C-94F3-C5E8C63679CE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75E-403C-94F3-C5E8C63679CE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Ложноположительные</c:v>
                </c:pt>
                <c:pt idx="1">
                  <c:v>Корректные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</c:v>
                </c:pt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75E-403C-94F3-C5E8C63679C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pieChart>
        <c:varyColors val="1"/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DBBE4-BFCB-427F-A162-6E227ABD293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4C5EC-3573-4688-A332-7377CCFB7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37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874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206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933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1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1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A8EC12-B1B0-4BDC-9F16-3CA41643C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D208F92-B4CD-4567-AFEE-AD3FB0F8E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692841-3BC4-4F9C-BEE9-12AB8D3C7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4F5D-4C9A-487B-904D-3734C070A49F}" type="datetime1">
              <a:rPr lang="ru-RU" smtClean="0"/>
              <a:t>23.01.2025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145A6E-729D-4CD5-B55E-0B2FB040E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1F19FC-D431-4051-98D2-3959C59E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2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5CA48F-D282-43C2-B253-16B0DFA58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7472E98-FB9A-4ABF-A698-BDD8F90C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D78F8B8-43B0-4B3D-9802-1197BBC2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F255-2706-4BF9-B712-3EF6A470F4F7}" type="datetime1">
              <a:rPr lang="ru-RU" smtClean="0"/>
              <a:t>23.01.2025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9A1617-9A45-4CA3-8327-BCC08C91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43353C7-C59F-45F6-80F3-647CCF5B5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26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4EDAE58-ED05-4921-BF28-9C83AA490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2F44970-F358-4B8F-84FC-8005DFB23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0E64535-6766-4BA8-976D-23746F462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6CD1-F71D-4273-87A9-67C233C2AC33}" type="datetime1">
              <a:rPr lang="ru-RU" smtClean="0"/>
              <a:t>23.01.2025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21DA07-87C2-4EEA-B0B0-C860DC27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4C1001-C710-4176-88FA-6645D4C3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E5669B-D2C1-4E5B-8032-10A76A316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B375D0-C784-4CAB-8DAC-38381AC25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7F217DF-2A39-450E-9C8E-29EC3F8CC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C4F3-6218-47B4-AD3B-7F23EC4E3DF3}" type="datetime1">
              <a:rPr lang="ru-RU" smtClean="0"/>
              <a:t>23.01.2025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7B1AEE-41DF-40B1-818C-61310171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B0A471-2965-4128-9162-959C5486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4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A660BA-7391-4229-84C5-92F90E99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E15490A-371E-4D53-9042-BC2C4362C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CE8227-F454-458C-9EB1-920CD02C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1BBF-D5EF-4807-94DD-DF02182E3B72}" type="datetime1">
              <a:rPr lang="ru-RU" smtClean="0"/>
              <a:t>23.01.2025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C2EFF1-A2AF-4FBA-9022-42B973D39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84C19E2-35B3-4722-B8D0-014B7C8B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79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FDF203-B5EB-434F-99E4-4E37F9075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4741F4E-C24B-4D77-A0A5-1EAC6BCE22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B87AF55-C6C7-426D-BD7E-2F773B6BC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51E8BE2-F54E-4176-A0ED-9F355A099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5721-2A02-4EFF-9C12-CC03095EB9CA}" type="datetime1">
              <a:rPr lang="ru-RU" smtClean="0"/>
              <a:t>23.01.2025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961016F-73D1-49AC-AB09-8A7AC939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05233B2-E771-408C-A59C-DA9B02DC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547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CDB23E-315F-4D4D-B399-87F95DA9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7AF29CD-B183-4021-AB32-BDADB0420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4C56BFA-065A-43BD-9E8E-414318D72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56307CD-6C3A-4268-894E-469547891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DA55B09-6C6E-495D-96D2-DF8503A5FB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D429041-8758-48DE-915B-9F46D519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29BF-CC4D-4507-8462-6C460E221978}" type="datetime1">
              <a:rPr lang="ru-RU" smtClean="0"/>
              <a:t>23.01.2025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B039F2A-8AF2-4DAB-B75E-6678F3376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FEBFD1A-6A76-410F-8012-0037430C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5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26C586-11AD-4232-862B-D97EC589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DAE7370-DD74-43DC-8CF4-4984F702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D80B6-1C18-4856-AD11-DB184A4A55AD}" type="datetime1">
              <a:rPr lang="ru-RU" smtClean="0"/>
              <a:t>23.01.2025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084B178-4CA7-432A-B220-57176307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908E5D9-98B1-4622-A76A-E58130D6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5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AA24CF9-44C4-4C07-ACBE-C7BD4948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372A-4F40-4A1B-A9B5-60A79C5AA5B8}" type="datetime1">
              <a:rPr lang="ru-RU" smtClean="0"/>
              <a:t>23.01.2025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FEBAD8F-7C32-4218-92C7-8EB6CB605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963FBE5-52B8-4D20-A44D-06DDB4FEB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3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F73F76-3F55-49F0-A9C3-1A29B37E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68EF32-7FC6-4106-ADB4-9022AD868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4A275E1-53E5-4289-850C-7FC37B01D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C36B030-D9DC-4457-93C2-5C4FF7FE2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5673-18C6-42FF-AB90-96DEC2E31DB9}" type="datetime1">
              <a:rPr lang="ru-RU" smtClean="0"/>
              <a:t>23.01.2025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BCE2CA2-C541-48E0-8E55-B0CCE0CD9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A92BD01-8226-489A-8BAD-11F10B7AF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6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790E68-A9D2-4B99-8D0D-9FE81BEC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2D15C65-0049-4B47-8E01-562139B4B0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D4CD41B-E0F3-4590-A676-24765E5D2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131014B-EC36-4CFB-8E9A-31CC07B9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1F0B-36FA-41CB-BCC1-1F47A4249737}" type="datetime1">
              <a:rPr lang="ru-RU" smtClean="0"/>
              <a:t>23.01.2025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18E83B3-05F0-4069-9E69-62F84660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6FFBA86-F4DB-45F2-9990-45631A13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9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D55E2D-A611-41E5-A48A-92F36468E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2429657-02CF-448D-B916-F1DA2F19B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D12C59-197A-46F1-9D21-4C00CF833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2241F-C8A4-41BE-B6EA-BDCEE9BBE99F}" type="datetime1">
              <a:rPr lang="ru-RU" smtClean="0"/>
              <a:t>23.01.2025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BE8E93-2C7B-415D-B056-14BE4722E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5B9E09-2426-4F5F-BC7E-2D295BD57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8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KuznecovaM@spbmiac.ru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hyperlink" Target="https://spbmiac.r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opovP@spbmiac.ru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Sorokina\Desktop\фон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39"/>
          <a:stretch/>
        </p:blipFill>
        <p:spPr bwMode="auto">
          <a:xfrm>
            <a:off x="0" y="-1"/>
            <a:ext cx="12192000" cy="69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85575" y="2854693"/>
            <a:ext cx="487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ТЕХНОЛОГИИ ИСКУССТВЕННОГО ИНТЕЛЛЕКТА (ИИ)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85575" y="4055022"/>
            <a:ext cx="487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Ведущий инженер СПб ГБУЗ МИАЦ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Попов Петр Станиславович</a:t>
            </a: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C:\Users\OSorokina\Desktop\к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886" y="2476877"/>
            <a:ext cx="864804" cy="86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OSorokina\Desktop\к1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50" y="1401917"/>
            <a:ext cx="3642617" cy="360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OSorokina\Desktop\к1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279" y="4365577"/>
            <a:ext cx="704611" cy="70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Sorokina\Desktop\к11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248" y="3654867"/>
            <a:ext cx="1867054" cy="186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OSorokina\Desktop\лого миац 20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131" y="6272493"/>
            <a:ext cx="1793581" cy="3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OSorokina\Desktop\33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842"/>
            <a:ext cx="966788" cy="19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0888" y="6226203"/>
            <a:ext cx="243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24.01.2025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75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3" descr="C:\Users\OSorokina\Desktop\68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3"/>
          <a:stretch/>
        </p:blipFill>
        <p:spPr bwMode="auto">
          <a:xfrm>
            <a:off x="10572997" y="6206630"/>
            <a:ext cx="1619003" cy="664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OSorokina\Desktop\67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15099"/>
          <a:stretch/>
        </p:blipFill>
        <p:spPr bwMode="auto">
          <a:xfrm>
            <a:off x="-20826" y="-12601"/>
            <a:ext cx="1966713" cy="7581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Oval 39">
            <a:extLst>
              <a:ext uri="{FF2B5EF4-FFF2-40B4-BE49-F238E27FC236}">
                <a16:creationId xmlns:a16="http://schemas.microsoft.com/office/drawing/2014/main" xmlns="" id="{268A34A6-44FB-46B5-938D-BAC3FD98CEA0}"/>
              </a:ext>
            </a:extLst>
          </p:cNvPr>
          <p:cNvSpPr/>
          <p:nvPr/>
        </p:nvSpPr>
        <p:spPr>
          <a:xfrm>
            <a:off x="451711" y="9713"/>
            <a:ext cx="698693" cy="657191"/>
          </a:xfrm>
          <a:prstGeom prst="ellipse">
            <a:avLst/>
          </a:prstGeom>
          <a:solidFill>
            <a:srgbClr val="00BE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800" dirty="0">
              <a:solidFill>
                <a:prstClr val="white"/>
              </a:solidFill>
              <a:latin typeface="Open Sans Light"/>
            </a:endParaRPr>
          </a:p>
        </p:txBody>
      </p:sp>
      <p:pic>
        <p:nvPicPr>
          <p:cNvPr id="52" name="Picture 25" descr="C:\Users\OSorokina\Desktop\Иконки чб\80.png">
            <a:extLst>
              <a:ext uri="{FF2B5EF4-FFF2-40B4-BE49-F238E27FC236}">
                <a16:creationId xmlns:a16="http://schemas.microsoft.com/office/drawing/2014/main" xmlns="" id="{8C0D235C-033C-4B5E-BDFA-5B765DC36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" y="124376"/>
            <a:ext cx="401637" cy="3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0E0950A-29E9-4599-9FBE-156E257CE1E4}"/>
              </a:ext>
            </a:extLst>
          </p:cNvPr>
          <p:cNvSpPr/>
          <p:nvPr/>
        </p:nvSpPr>
        <p:spPr>
          <a:xfrm>
            <a:off x="254990" y="888086"/>
            <a:ext cx="11597321" cy="2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ea typeface="Times New Roman" panose="02020603050405020304" pitchFamily="18" charset="0"/>
              </a:rPr>
              <a:t>В 2023 году в рамках реализации АИП Комитетом по строительству введено в эксплуатацию 5 объектов:</a:t>
            </a:r>
            <a:endParaRPr lang="ru-RU" sz="1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BB11F0B-6AA4-4FA1-B259-3DF964B142F4}"/>
              </a:ext>
            </a:extLst>
          </p:cNvPr>
          <p:cNvSpPr/>
          <p:nvPr/>
        </p:nvSpPr>
        <p:spPr>
          <a:xfrm>
            <a:off x="360721" y="1412776"/>
            <a:ext cx="11470559" cy="441659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 algn="ctr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3200" dirty="0" smtClean="0"/>
              <a:t>Не </a:t>
            </a:r>
            <a:r>
              <a:rPr lang="ru-RU" sz="3200" dirty="0"/>
              <a:t>всегда распознается образование, которое отчетливо видно (на одной проекции ИИ его выделяет, на второй нет</a:t>
            </a:r>
            <a:r>
              <a:rPr lang="ru-RU" sz="3200" dirty="0" smtClean="0"/>
              <a:t>)</a:t>
            </a:r>
          </a:p>
          <a:p>
            <a:pPr marL="457200" indent="-457200" algn="ctr">
              <a:spcAft>
                <a:spcPts val="500"/>
              </a:spcAft>
              <a:buFont typeface="Wingdings" panose="05000000000000000000" pitchFamily="2" charset="2"/>
              <a:buChar char="Ø"/>
            </a:pPr>
            <a:endParaRPr lang="ru-RU" sz="3200" dirty="0" smtClean="0"/>
          </a:p>
          <a:p>
            <a:pPr marL="457200" indent="-457200" algn="ctr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3200" dirty="0"/>
              <a:t>участки ФАМ часто принимаются за </a:t>
            </a:r>
            <a:r>
              <a:rPr lang="ru-RU" sz="3200" dirty="0" smtClean="0"/>
              <a:t>образования</a:t>
            </a:r>
          </a:p>
          <a:p>
            <a:pPr marL="457200" indent="-457200" algn="ctr">
              <a:spcAft>
                <a:spcPts val="500"/>
              </a:spcAft>
              <a:buFont typeface="Wingdings" panose="05000000000000000000" pitchFamily="2" charset="2"/>
              <a:buChar char="Ø"/>
            </a:pPr>
            <a:endParaRPr lang="ru-RU" sz="3200" dirty="0" smtClean="0"/>
          </a:p>
          <a:p>
            <a:pPr marL="457200" indent="-457200" algn="ctr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3200" dirty="0"/>
              <a:t>О</a:t>
            </a:r>
            <a:r>
              <a:rPr lang="ru-RU" sz="3200" dirty="0" smtClean="0"/>
              <a:t>тсутствие </a:t>
            </a:r>
            <a:r>
              <a:rPr lang="ru-RU" sz="3200" dirty="0"/>
              <a:t>опыта работы ИИ на большом количестве аппаратов разных </a:t>
            </a:r>
            <a:r>
              <a:rPr lang="ru-RU" sz="3200" dirty="0" smtClean="0"/>
              <a:t>производителей </a:t>
            </a:r>
          </a:p>
          <a:p>
            <a:pPr marL="457200" indent="-457200" algn="ctr">
              <a:spcAft>
                <a:spcPts val="500"/>
              </a:spcAft>
              <a:buFont typeface="Wingdings" panose="05000000000000000000" pitchFamily="2" charset="2"/>
              <a:buChar char="Ø"/>
            </a:pPr>
            <a:endParaRPr lang="ru-RU" sz="3200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CE1F3-7D8F-4A14-A1D1-DE1972603474}" type="slidenum">
              <a:rPr lang="ru-RU" smtClean="0">
                <a:solidFill>
                  <a:schemeClr val="bg1"/>
                </a:solidFill>
              </a:rPr>
              <a:pPr/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D3447F6-105E-D8ED-D094-930E2583C19D}"/>
              </a:ext>
            </a:extLst>
          </p:cNvPr>
          <p:cNvSpPr/>
          <p:nvPr/>
        </p:nvSpPr>
        <p:spPr>
          <a:xfrm>
            <a:off x="1991544" y="131058"/>
            <a:ext cx="8199632" cy="865512"/>
          </a:xfrm>
          <a:prstGeom prst="roundRect">
            <a:avLst/>
          </a:prstGeom>
          <a:solidFill>
            <a:srgbClr val="00B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3">
              <a:lnSpc>
                <a:spcPct val="80000"/>
              </a:lnSpc>
            </a:pP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1" name="Google Shape;608;p24"/>
          <p:cNvSpPr txBox="1">
            <a:spLocks/>
          </p:cNvSpPr>
          <p:nvPr/>
        </p:nvSpPr>
        <p:spPr>
          <a:xfrm>
            <a:off x="2207568" y="236964"/>
            <a:ext cx="8199632" cy="653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Выявленные недостатки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4363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3" descr="C:\Users\OSorokina\Desktop\68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3"/>
          <a:stretch/>
        </p:blipFill>
        <p:spPr bwMode="auto">
          <a:xfrm>
            <a:off x="10572997" y="6206630"/>
            <a:ext cx="1619003" cy="664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0E0950A-29E9-4599-9FBE-156E257CE1E4}"/>
              </a:ext>
            </a:extLst>
          </p:cNvPr>
          <p:cNvSpPr/>
          <p:nvPr/>
        </p:nvSpPr>
        <p:spPr>
          <a:xfrm>
            <a:off x="254990" y="888086"/>
            <a:ext cx="11597321" cy="2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ea typeface="Times New Roman" panose="02020603050405020304" pitchFamily="18" charset="0"/>
              </a:rPr>
              <a:t>В 2023 году в рамках реализации АИП Комитетом по строительству введено в эксплуатацию 5 объектов:</a:t>
            </a:r>
            <a:endParaRPr lang="ru-RU" sz="1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BB11F0B-6AA4-4FA1-B259-3DF964B142F4}"/>
              </a:ext>
            </a:extLst>
          </p:cNvPr>
          <p:cNvSpPr/>
          <p:nvPr/>
        </p:nvSpPr>
        <p:spPr>
          <a:xfrm>
            <a:off x="360721" y="939139"/>
            <a:ext cx="11470559" cy="558358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 algn="ctr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2800" dirty="0" smtClean="0"/>
              <a:t>Минимизированы ошибки ложноположительные и ложноотрицательные</a:t>
            </a:r>
          </a:p>
          <a:p>
            <a:pPr algn="ctr">
              <a:spcAft>
                <a:spcPts val="500"/>
              </a:spcAft>
            </a:pPr>
            <a:endParaRPr lang="ru-RU" sz="2800" dirty="0" smtClean="0"/>
          </a:p>
          <a:p>
            <a:pPr marL="457200" indent="-457200" algn="ctr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2800" dirty="0" smtClean="0"/>
              <a:t>Для </a:t>
            </a:r>
            <a:r>
              <a:rPr lang="ru-RU" sz="2800" dirty="0"/>
              <a:t>улучшения показателей чувствительности и специфичности сервиса ИИ, рассматриваем возможность обучения ИИ с учетом </a:t>
            </a:r>
            <a:r>
              <a:rPr lang="ru-RU" sz="2800" dirty="0" err="1"/>
              <a:t>гистологически</a:t>
            </a:r>
            <a:r>
              <a:rPr lang="ru-RU" sz="2800" dirty="0"/>
              <a:t> подтвержденных случаев опухолей молочной железы и результатов </a:t>
            </a:r>
            <a:r>
              <a:rPr lang="ru-RU" sz="2800" dirty="0" err="1"/>
              <a:t>маммографических</a:t>
            </a:r>
            <a:r>
              <a:rPr lang="ru-RU" sz="2800" dirty="0"/>
              <a:t> </a:t>
            </a:r>
            <a:r>
              <a:rPr lang="ru-RU" sz="2800" dirty="0" smtClean="0"/>
              <a:t>исследований</a:t>
            </a:r>
          </a:p>
          <a:p>
            <a:pPr algn="ctr">
              <a:spcAft>
                <a:spcPts val="500"/>
              </a:spcAft>
            </a:pPr>
            <a:endParaRPr lang="ru-RU" sz="2800" dirty="0" smtClean="0"/>
          </a:p>
          <a:p>
            <a:pPr algn="ctr">
              <a:spcAft>
                <a:spcPts val="500"/>
              </a:spcAft>
            </a:pPr>
            <a:r>
              <a:rPr lang="ru-RU" sz="2800" dirty="0" smtClean="0"/>
              <a:t>Работы </a:t>
            </a:r>
            <a:r>
              <a:rPr lang="ru-RU" sz="2800" dirty="0"/>
              <a:t>по отладке и настройке ИИ </a:t>
            </a:r>
            <a:r>
              <a:rPr lang="ru-RU" sz="2800" dirty="0" smtClean="0"/>
              <a:t>на </a:t>
            </a:r>
            <a:r>
              <a:rPr lang="ru-RU" sz="2800" dirty="0"/>
              <a:t>массиве данных регионального уровня </a:t>
            </a:r>
            <a:r>
              <a:rPr lang="ru-RU" sz="2800" dirty="0" smtClean="0"/>
              <a:t>будут продолжены. </a:t>
            </a:r>
          </a:p>
          <a:p>
            <a:pPr algn="ctr">
              <a:spcAft>
                <a:spcPts val="500"/>
              </a:spcAft>
            </a:pPr>
            <a:r>
              <a:rPr lang="ru-RU" sz="2800" dirty="0"/>
              <a:t/>
            </a:r>
            <a:br>
              <a:rPr lang="ru-RU" sz="2800" dirty="0"/>
            </a:br>
            <a:endParaRPr lang="ru-RU" sz="2800" b="1" dirty="0">
              <a:solidFill>
                <a:srgbClr val="2D4CFD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CE1F3-7D8F-4A14-A1D1-DE1972603474}" type="slidenum">
              <a:rPr lang="ru-RU" smtClean="0">
                <a:solidFill>
                  <a:schemeClr val="bg1"/>
                </a:solidFill>
              </a:rPr>
              <a:pPr/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78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AutoShape 2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260"/>
            <a:ext cx="7013275" cy="361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94" y="7937"/>
            <a:ext cx="6476606" cy="394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OSorokina\Desktop\к1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3" b="32134"/>
          <a:stretch/>
        </p:blipFill>
        <p:spPr bwMode="auto">
          <a:xfrm>
            <a:off x="10873536" y="5831457"/>
            <a:ext cx="1332277" cy="10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OSorokina\Desktop\33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16200000">
            <a:off x="10792860" y="5953877"/>
            <a:ext cx="361885" cy="14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OSorokina\Desktop\33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842"/>
            <a:ext cx="966788" cy="19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OSorokina\Desktop\к11111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4" y="-1"/>
            <a:ext cx="1129529" cy="112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930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19010" cy="439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62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telegram.org/73aafdcc-3413-4f27-b2dc-489fed43e0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telegram.org/73aafdcc-3413-4f27-b2dc-489fed43e03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91" y="0"/>
            <a:ext cx="9411419" cy="676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854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AutoShape 2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866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AutoShape 2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938"/>
            <a:ext cx="12192001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806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AutoShape 2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938"/>
            <a:ext cx="12192001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448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11067" y="6356350"/>
            <a:ext cx="2743200" cy="365125"/>
          </a:xfrm>
        </p:spPr>
        <p:txBody>
          <a:bodyPr/>
          <a:lstStyle/>
          <a:p>
            <a:fld id="{5A7A6987-EA0F-4B1A-A671-409CA29CDE91}" type="slidenum">
              <a:rPr lang="ru-RU" sz="1600" b="1" smtClean="0"/>
              <a:t>18</a:t>
            </a:fld>
            <a:endParaRPr lang="ru-RU" sz="16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725282" y="37530"/>
            <a:ext cx="10161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</a:rPr>
              <a:t>Внедряемые системы                                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" descr="C:\Users\OSorokina\Desktop\к1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3" b="32134"/>
          <a:stretch/>
        </p:blipFill>
        <p:spPr bwMode="auto">
          <a:xfrm>
            <a:off x="10873536" y="5831457"/>
            <a:ext cx="1332277" cy="10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OSorokina\Desktop\33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16200000">
            <a:off x="10792860" y="5953877"/>
            <a:ext cx="361885" cy="14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OSorokina\Desktop\3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842"/>
            <a:ext cx="966788" cy="19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OSorokina\Desktop\к11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4" y="-1"/>
            <a:ext cx="1129529" cy="112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747633"/>
              </p:ext>
            </p:extLst>
          </p:nvPr>
        </p:nvGraphicFramePr>
        <p:xfrm>
          <a:off x="1345720" y="654128"/>
          <a:ext cx="9687465" cy="20523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04846"/>
                <a:gridCol w="7582619"/>
              </a:tblGrid>
              <a:tr h="37084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1. Система </a:t>
                      </a:r>
                      <a:r>
                        <a:rPr lang="ru-RU" sz="1600" kern="120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нейросетевая</a:t>
                      </a:r>
                      <a:r>
                        <a:rPr lang="ru-RU" sz="16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Care</a:t>
                      </a:r>
                      <a:r>
                        <a:rPr lang="ru-RU" sz="16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Mentor</a:t>
                      </a:r>
                      <a:r>
                        <a:rPr lang="ru-RU" sz="16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AI для анализа рентгеновской проекционной маммографии</a:t>
                      </a:r>
                      <a:endParaRPr lang="ru-RU" sz="16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СПб ГБУЗ «Городская поликлиника №96»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СПб ГБУЗ «Городская поликлиника №104»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ГБУЗ «Санкт-Петербургский клинический научно-практический центр специализированных видов медицинской помощи (онкологический) Н.П. </a:t>
                      </a:r>
                      <a:r>
                        <a:rPr lang="ru-RU" sz="1600" kern="12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Напалкова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6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339193"/>
              </p:ext>
            </p:extLst>
          </p:nvPr>
        </p:nvGraphicFramePr>
        <p:xfrm>
          <a:off x="1345720" y="2799238"/>
          <a:ext cx="9678838" cy="20523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04846"/>
                <a:gridCol w="7573992"/>
              </a:tblGrid>
              <a:tr h="37084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МОСМЕДИИ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 РГ</a:t>
                      </a:r>
                      <a:r>
                        <a:rPr lang="ru-RU" sz="1600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ОГК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baseline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 КТ ОГК</a:t>
                      </a:r>
                      <a:endParaRPr lang="ru-RU" sz="16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Пилот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СПб ГБУЗ «Городской клинический онкологический диспансер«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ГБУЗ «Санкт-Петербургский клинический научно-практический центр специализированных видов медицинской помощи (онкологический) Н.П. </a:t>
                      </a:r>
                      <a:r>
                        <a:rPr lang="ru-RU" sz="1600" kern="12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Напалкова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СПб ГБУЗ "Городская многопрофильная больница №2»</a:t>
                      </a:r>
                      <a:endParaRPr lang="ru-RU" sz="16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841632"/>
              </p:ext>
            </p:extLst>
          </p:nvPr>
        </p:nvGraphicFramePr>
        <p:xfrm>
          <a:off x="1345720" y="4974398"/>
          <a:ext cx="9678838" cy="18084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04846"/>
                <a:gridCol w="7573992"/>
              </a:tblGrid>
              <a:tr h="37084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 КТ ГМ</a:t>
                      </a:r>
                      <a:endParaRPr lang="ru-RU" sz="16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Пилот</a:t>
                      </a:r>
                      <a:endParaRPr lang="ru-RU" sz="16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СПб ГБУЗ «Городская многопрофильная больница №2»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СПб ГБУЗ «Городская больница Святой </a:t>
                      </a:r>
                      <a:r>
                        <a:rPr lang="ru-RU" sz="1600" kern="12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преподобномученицы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Елизаветы»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СПб ГБУЗ «Городская больница №33»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СПб ГБУЗ «Городская больница №26»</a:t>
                      </a:r>
                      <a:endParaRPr lang="ru-RU" sz="16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275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AutoShape 2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8575"/>
            <a:ext cx="1213485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515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11067" y="6356350"/>
            <a:ext cx="2743200" cy="365125"/>
          </a:xfrm>
        </p:spPr>
        <p:txBody>
          <a:bodyPr/>
          <a:lstStyle/>
          <a:p>
            <a:fld id="{5A7A6987-EA0F-4B1A-A671-409CA29CDE91}" type="slidenum">
              <a:rPr lang="ru-RU" sz="1600" b="1" smtClean="0"/>
              <a:t>2</a:t>
            </a:fld>
            <a:endParaRPr lang="ru-RU" sz="16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66788" y="317029"/>
            <a:ext cx="1010541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sz="2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</a:rPr>
              <a:t>Показатель </a:t>
            </a:r>
            <a:r>
              <a:rPr lang="ru-RU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</a:rPr>
              <a:t>в 2024 году </a:t>
            </a:r>
            <a:endParaRPr lang="ru-RU" sz="4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«В государственной информационной системе в сфере здравоохранения субъекта Российской Федерации применяются не менее трех медицинских 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изделий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технологией искусственного интеллекта» федерального проекта «Создание единого цифрового 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контура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здравоохранении на основе единой государственной информационной системы в сфере здравоохранения (ЕГИСЗ)» национального проекта «Здравоохранение»</a:t>
            </a:r>
          </a:p>
          <a:p>
            <a:pPr algn="ctr">
              <a:spcAft>
                <a:spcPts val="1200"/>
              </a:spcAft>
            </a:pPr>
            <a:endParaRPr lang="ru-RU" sz="28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0" name="Picture 2" descr="C:\Users\OSorokina\Desktop\к1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3" b="32134"/>
          <a:stretch/>
        </p:blipFill>
        <p:spPr bwMode="auto">
          <a:xfrm>
            <a:off x="10873536" y="5831457"/>
            <a:ext cx="1332277" cy="10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OSorokina\Desktop\33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16200000">
            <a:off x="10792860" y="5953877"/>
            <a:ext cx="361885" cy="14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OSorokina\Desktop\3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842"/>
            <a:ext cx="966788" cy="19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OSorokina\Desktop\к11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4" y="-1"/>
            <a:ext cx="1129529" cy="112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08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AutoShape 2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55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11067" y="6356350"/>
            <a:ext cx="2743200" cy="365125"/>
          </a:xfrm>
        </p:spPr>
        <p:txBody>
          <a:bodyPr/>
          <a:lstStyle/>
          <a:p>
            <a:fld id="{5A7A6987-EA0F-4B1A-A671-409CA29CDE91}" type="slidenum">
              <a:rPr lang="ru-RU" sz="1600" b="1" smtClean="0"/>
              <a:t>21</a:t>
            </a:fld>
            <a:endParaRPr lang="ru-RU" sz="16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725283" y="97912"/>
            <a:ext cx="5594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</a:rPr>
              <a:t>Необходимые требования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0" name="Picture 2" descr="C:\Users\OSorokina\Desktop\к1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3" b="32134"/>
          <a:stretch/>
        </p:blipFill>
        <p:spPr bwMode="auto">
          <a:xfrm>
            <a:off x="10873536" y="5831457"/>
            <a:ext cx="1332277" cy="10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OSorokina\Desktop\33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16200000">
            <a:off x="10792860" y="5953877"/>
            <a:ext cx="361885" cy="14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OSorokina\Desktop\3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842"/>
            <a:ext cx="966788" cy="19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OSorokina\Desktop\к11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4" y="-1"/>
            <a:ext cx="1129529" cy="112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91564" y="644404"/>
            <a:ext cx="10105416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ru-RU" sz="1600" dirty="0" smtClean="0"/>
              <a:t>1. Привести в соответствие ФРМО (оборудование) и Форма №30;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 smtClean="0"/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 smtClean="0"/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/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 smtClean="0"/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/>
          </a:p>
          <a:p>
            <a:pPr>
              <a:spcAft>
                <a:spcPts val="200"/>
              </a:spcAft>
            </a:pPr>
            <a:endParaRPr lang="ru-RU" sz="1600" b="1" dirty="0"/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 smtClean="0"/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/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 smtClean="0"/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/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 smtClean="0"/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/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 smtClean="0"/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 smtClean="0"/>
          </a:p>
          <a:p>
            <a:pPr>
              <a:spcAft>
                <a:spcPts val="200"/>
              </a:spcAft>
            </a:pPr>
            <a:r>
              <a:rPr lang="ru-RU" sz="1600" dirty="0" smtClean="0"/>
              <a:t>2. Подключить к ЦАМИ.РЕГИЗ:</a:t>
            </a:r>
          </a:p>
          <a:p>
            <a:pPr marL="742950" lvl="1" indent="-285750">
              <a:spcAft>
                <a:spcPts val="200"/>
              </a:spcAft>
              <a:buFont typeface="Arial" pitchFamily="34" charset="0"/>
              <a:buChar char="•"/>
            </a:pPr>
            <a:r>
              <a:rPr lang="ru-RU" sz="1600" dirty="0" err="1" smtClean="0"/>
              <a:t>Маммографы</a:t>
            </a:r>
            <a:r>
              <a:rPr lang="ru-RU" sz="1600" dirty="0" smtClean="0"/>
              <a:t>;</a:t>
            </a:r>
          </a:p>
          <a:p>
            <a:pPr marL="742950" lvl="1" indent="-285750">
              <a:spcAft>
                <a:spcPts val="200"/>
              </a:spcAft>
              <a:buFont typeface="Arial" pitchFamily="34" charset="0"/>
              <a:buChar char="•"/>
            </a:pPr>
            <a:r>
              <a:rPr lang="ru-RU" sz="1600" dirty="0" smtClean="0"/>
              <a:t>РГ (ОГК);</a:t>
            </a:r>
          </a:p>
          <a:p>
            <a:pPr marL="742950" lvl="1" indent="-285750">
              <a:spcAft>
                <a:spcPts val="200"/>
              </a:spcAft>
              <a:buFont typeface="Arial" pitchFamily="34" charset="0"/>
              <a:buChar char="•"/>
            </a:pPr>
            <a:r>
              <a:rPr lang="ru-RU" sz="1600" dirty="0" smtClean="0"/>
              <a:t>КТ (ОГК);</a:t>
            </a:r>
          </a:p>
          <a:p>
            <a:pPr marL="742950" lvl="1" indent="-285750">
              <a:spcAft>
                <a:spcPts val="200"/>
              </a:spcAft>
              <a:buFont typeface="Arial" pitchFamily="34" charset="0"/>
              <a:buChar char="•"/>
            </a:pPr>
            <a:r>
              <a:rPr lang="ru-RU" sz="1600" dirty="0" smtClean="0"/>
              <a:t>КТ ГМ для сосудистых центров.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endParaRPr lang="ru-RU" sz="1600" b="1" dirty="0" smtClean="0"/>
          </a:p>
          <a:p>
            <a:pPr>
              <a:spcAft>
                <a:spcPts val="200"/>
              </a:spcAft>
            </a:pPr>
            <a:r>
              <a:rPr lang="ru-RU" sz="1600" dirty="0" smtClean="0"/>
              <a:t>3. Организовать передачу из МИС МО направлений на исследования в подсистему РЕГИЗ.ОДИИ.</a:t>
            </a:r>
            <a:endParaRPr lang="ru-RU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83" y="965634"/>
            <a:ext cx="6602083" cy="371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59319" y="953867"/>
            <a:ext cx="212154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Кузнецова Марина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Геннадьевна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576-2226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KuznecovaM@spbmiac.ru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33819" y="4809056"/>
            <a:ext cx="55301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spbmiac.ru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Э-здравоохранение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&gt;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Подсистемы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ГИС «РЕГИЗ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&gt;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Центральный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архив медицинских изображений</a:t>
            </a:r>
          </a:p>
        </p:txBody>
      </p:sp>
    </p:spTree>
    <p:extLst>
      <p:ext uri="{BB962C8B-B14F-4D97-AF65-F5344CB8AC3E}">
        <p14:creationId xmlns:p14="http://schemas.microsoft.com/office/powerpoint/2010/main" val="3690553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22</a:t>
            </a:fld>
            <a:endParaRPr lang="ru-RU"/>
          </a:p>
        </p:txBody>
      </p:sp>
      <p:pic>
        <p:nvPicPr>
          <p:cNvPr id="5" name="Picture 2" descr="C:\Users\OSorokina\Desktop\фон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39"/>
          <a:stretch/>
        </p:blipFill>
        <p:spPr bwMode="auto">
          <a:xfrm flipH="1">
            <a:off x="-9728" y="-1"/>
            <a:ext cx="12192000" cy="69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OSorokina\Desktop\лого миац 2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676" y="3011115"/>
            <a:ext cx="3305840" cy="6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43985" y="4030745"/>
            <a:ext cx="1379815" cy="3447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2025</a:t>
            </a:r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39785" y="3085115"/>
            <a:ext cx="28979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Попов Петр Станиславович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576-2226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PopovP@spbmiac.ru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+7 (921)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910-05-46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07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AutoShape 2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3338"/>
            <a:ext cx="1215390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823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AutoShape 2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3813"/>
            <a:ext cx="121158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012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AutoShape 2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4288"/>
            <a:ext cx="1214437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327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AutoShape 2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763"/>
            <a:ext cx="12163425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247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AutoShape 2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telegram.org/f7f32c16-94bd-4c89-8985-52c6443dae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21539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85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11067" y="6356350"/>
            <a:ext cx="2743200" cy="365125"/>
          </a:xfrm>
        </p:spPr>
        <p:txBody>
          <a:bodyPr/>
          <a:lstStyle/>
          <a:p>
            <a:fld id="{5A7A6987-EA0F-4B1A-A671-409CA29CDE91}" type="slidenum">
              <a:rPr lang="ru-RU" sz="1600" b="1" smtClean="0"/>
              <a:t>3</a:t>
            </a:fld>
            <a:endParaRPr lang="ru-RU" sz="16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225192" y="2533021"/>
            <a:ext cx="122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1"/>
                </a:solidFill>
                <a:latin typeface="+mj-lt"/>
              </a:rPr>
              <a:t>Текст для примера. </a:t>
            </a:r>
            <a:r>
              <a:rPr lang="ru-RU" sz="1400" b="1" dirty="0">
                <a:solidFill>
                  <a:schemeClr val="bg1"/>
                </a:solidFill>
              </a:rPr>
              <a:t>Текст для примера. 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225193" y="562225"/>
            <a:ext cx="1010541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600" dirty="0" smtClean="0"/>
              <a:t>В 2023 году </a:t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рамках заседания рабочей группы по апробированию и применению технологий искусственного интеллекта в сфере здравоохранения Санкт-Петербурга рассматривалась возможность применения различных вариантов медицинских изделий (МИ) с искусственным интеллектом (ИИ), которые внедряются в ЦАМИ (центральный архив медицинских изображений) или ИЭМК (интегрированная электронная медицинская </a:t>
            </a:r>
            <a:r>
              <a:rPr lang="ru-RU" sz="1600" dirty="0" smtClean="0"/>
              <a:t>карта)</a:t>
            </a:r>
            <a:br>
              <a:rPr lang="ru-RU" sz="1600" dirty="0" smtClean="0"/>
            </a:br>
            <a:r>
              <a:rPr lang="ru-RU" sz="1600" b="1" dirty="0" smtClean="0"/>
              <a:t>Требования:</a:t>
            </a:r>
            <a:endParaRPr lang="ru-RU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/>
              <a:t>МИ зарегистрировано Росздравнадзором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МИ имеет действующее регистрационное удостоверение (РУ)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МИ зарегистрировано в Едином реестре российских программ для электронных вычислительных машин и баз </a:t>
            </a:r>
            <a:r>
              <a:rPr lang="ru-RU" sz="1600" dirty="0" smtClean="0"/>
              <a:t>данных</a:t>
            </a:r>
            <a:endParaRPr lang="ru-RU" sz="1600" b="1" dirty="0"/>
          </a:p>
        </p:txBody>
      </p:sp>
      <p:pic>
        <p:nvPicPr>
          <p:cNvPr id="30" name="Picture 2" descr="C:\Users\OSorokina\Desktop\к1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3" b="32134"/>
          <a:stretch/>
        </p:blipFill>
        <p:spPr bwMode="auto">
          <a:xfrm>
            <a:off x="10873536" y="5831457"/>
            <a:ext cx="1332277" cy="10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OSorokina\Desktop\33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16200000">
            <a:off x="10792860" y="5953877"/>
            <a:ext cx="361885" cy="14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OSorokina\Desktop\3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842"/>
            <a:ext cx="966788" cy="19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OSorokina\Desktop\к11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4" y="-1"/>
            <a:ext cx="1129529" cy="112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845402"/>
              </p:ext>
            </p:extLst>
          </p:nvPr>
        </p:nvGraphicFramePr>
        <p:xfrm>
          <a:off x="1631504" y="3248826"/>
          <a:ext cx="8831431" cy="35974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6242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072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48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B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Решения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B2C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4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ООО К-ЛАБ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Система «WEBIOMED»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27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ООО «АПРО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Система </a:t>
                      </a:r>
                      <a:r>
                        <a:rPr lang="ru-RU" sz="1400" b="1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нейросетевая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Care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Mentor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AI для анализа рентгеновской проекционной маммографии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27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ООО «</a:t>
                      </a:r>
                      <a:r>
                        <a:rPr lang="ru-RU" sz="1400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СберМедИИ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Система поддержки принятия врачебных решений для прогнозирования ТОП 3 диагнозов на основе данных 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электронной истории 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болезни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27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ООО «Медицинские скрининг системы»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27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ООО «</a:t>
                      </a:r>
                      <a:r>
                        <a:rPr lang="ru-RU" sz="1400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СберМедИИ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Система MDDC </a:t>
                      </a:r>
                      <a:r>
                        <a:rPr lang="ru-RU" sz="1400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Clinic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27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ООО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«CA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ЙБЕРИЯ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27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ООО «</a:t>
                      </a:r>
                      <a:r>
                        <a:rPr lang="ru-RU" sz="1400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Интеллоджик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Botkin.AI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5823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184998" y="1124800"/>
            <a:ext cx="6775099" cy="504000"/>
          </a:xfrm>
          <a:prstGeom prst="roundRect">
            <a:avLst/>
          </a:prstGeom>
          <a:solidFill>
            <a:srgbClr val="2D4CF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80000"/>
              </a:lnSpc>
            </a:pPr>
            <a:endParaRPr lang="ru-RU" sz="1800" b="1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3057" y="6346572"/>
            <a:ext cx="2743200" cy="365125"/>
          </a:xfrm>
        </p:spPr>
        <p:txBody>
          <a:bodyPr/>
          <a:lstStyle/>
          <a:p>
            <a:fld id="{5A7A6987-EA0F-4B1A-A671-409CA29CDE91}" type="slidenum">
              <a:rPr lang="ru-RU" smtClean="0">
                <a:solidFill>
                  <a:prstClr val="white"/>
                </a:solidFill>
              </a:rPr>
              <a:pPr/>
              <a:t>4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48" name="Picture 3" descr="C:\Users\OSorokina\Desktop\68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3"/>
          <a:stretch/>
        </p:blipFill>
        <p:spPr bwMode="auto">
          <a:xfrm>
            <a:off x="10507487" y="6206630"/>
            <a:ext cx="1619003" cy="664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OSorokina\Desktop\67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15099"/>
          <a:stretch/>
        </p:blipFill>
        <p:spPr bwMode="auto">
          <a:xfrm>
            <a:off x="-20826" y="-12601"/>
            <a:ext cx="1966713" cy="7581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Oval 39">
            <a:extLst>
              <a:ext uri="{FF2B5EF4-FFF2-40B4-BE49-F238E27FC236}">
                <a16:creationId xmlns:a16="http://schemas.microsoft.com/office/drawing/2014/main" xmlns="" id="{268A34A6-44FB-46B5-938D-BAC3FD98CEA0}"/>
              </a:ext>
            </a:extLst>
          </p:cNvPr>
          <p:cNvSpPr/>
          <p:nvPr/>
        </p:nvSpPr>
        <p:spPr>
          <a:xfrm>
            <a:off x="451711" y="9713"/>
            <a:ext cx="698693" cy="657191"/>
          </a:xfrm>
          <a:prstGeom prst="ellipse">
            <a:avLst/>
          </a:prstGeom>
          <a:solidFill>
            <a:srgbClr val="00BE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800" dirty="0">
              <a:solidFill>
                <a:prstClr val="white"/>
              </a:solidFill>
              <a:latin typeface="Open Sans Light"/>
            </a:endParaRPr>
          </a:p>
        </p:txBody>
      </p:sp>
      <p:pic>
        <p:nvPicPr>
          <p:cNvPr id="52" name="Picture 25" descr="C:\Users\OSorokina\Desktop\Иконки чб\80.png">
            <a:extLst>
              <a:ext uri="{FF2B5EF4-FFF2-40B4-BE49-F238E27FC236}">
                <a16:creationId xmlns:a16="http://schemas.microsoft.com/office/drawing/2014/main" xmlns="" id="{8C0D235C-033C-4B5E-BDFA-5B765DC36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" y="124376"/>
            <a:ext cx="401637" cy="3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BB11F0B-6AA4-4FA1-B259-3DF964B142F4}"/>
              </a:ext>
            </a:extLst>
          </p:cNvPr>
          <p:cNvSpPr/>
          <p:nvPr/>
        </p:nvSpPr>
        <p:spPr>
          <a:xfrm>
            <a:off x="360721" y="1217800"/>
            <a:ext cx="6455359" cy="551535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ru-RU" sz="1800" dirty="0">
                <a:solidFill>
                  <a:schemeClr val="bg1"/>
                </a:solidFill>
                <a:ea typeface="Times New Roman" panose="02020603050405020304" pitchFamily="18" charset="0"/>
              </a:rPr>
              <a:t>Основными критериями выбора послужили </a:t>
            </a:r>
          </a:p>
          <a:p>
            <a:pPr>
              <a:lnSpc>
                <a:spcPct val="80000"/>
              </a:lnSpc>
              <a:spcAft>
                <a:spcPts val="500"/>
              </a:spcAft>
            </a:pPr>
            <a:endParaRPr lang="ru-RU" sz="1800" dirty="0">
              <a:ea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ru-RU" sz="1800" dirty="0" smtClean="0">
                <a:ea typeface="Times New Roman" panose="02020603050405020304" pitchFamily="18" charset="0"/>
              </a:rPr>
              <a:t>Широкий </a:t>
            </a:r>
            <a:r>
              <a:rPr lang="ru-RU" sz="1800" dirty="0">
                <a:ea typeface="Times New Roman" panose="02020603050405020304" pitchFamily="18" charset="0"/>
              </a:rPr>
              <a:t>охват </a:t>
            </a:r>
            <a:r>
              <a:rPr lang="ru-RU" sz="1800" dirty="0" smtClean="0">
                <a:ea typeface="Times New Roman" panose="02020603050405020304" pitchFamily="18" charset="0"/>
              </a:rPr>
              <a:t>подключенного </a:t>
            </a:r>
            <a:r>
              <a:rPr lang="ru-RU" sz="1800" dirty="0">
                <a:ea typeface="Times New Roman" panose="02020603050405020304" pitchFamily="18" charset="0"/>
              </a:rPr>
              <a:t>оборудования к </a:t>
            </a:r>
            <a:r>
              <a:rPr lang="ru-RU" sz="1800" dirty="0" smtClean="0">
                <a:ea typeface="Times New Roman" panose="02020603050405020304" pitchFamily="18" charset="0"/>
              </a:rPr>
              <a:t>ЦАМИ и </a:t>
            </a:r>
            <a:r>
              <a:rPr lang="ru-RU" sz="1800" dirty="0">
                <a:ea typeface="Times New Roman" panose="02020603050405020304" pitchFamily="18" charset="0"/>
              </a:rPr>
              <a:t>высокий процент передаваемых исследований в </a:t>
            </a:r>
            <a:r>
              <a:rPr lang="ru-RU" sz="1800" dirty="0" smtClean="0">
                <a:ea typeface="Times New Roman" panose="02020603050405020304" pitchFamily="18" charset="0"/>
              </a:rPr>
              <a:t>ЦАМИ</a:t>
            </a:r>
            <a:r>
              <a:rPr lang="en-US" sz="1800" dirty="0" smtClean="0">
                <a:ea typeface="Times New Roman" panose="02020603050405020304" pitchFamily="18" charset="0"/>
              </a:rPr>
              <a:t>:</a:t>
            </a:r>
            <a:endParaRPr lang="ru-RU" sz="1800" dirty="0">
              <a:ea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spcAft>
                <a:spcPts val="500"/>
              </a:spcAft>
            </a:pPr>
            <a:r>
              <a:rPr lang="ru-RU" sz="1800" dirty="0" smtClean="0">
                <a:ea typeface="Times New Roman" panose="02020603050405020304" pitchFamily="18" charset="0"/>
              </a:rPr>
              <a:t>В </a:t>
            </a:r>
            <a:r>
              <a:rPr lang="ru-RU" sz="1800" dirty="0">
                <a:ea typeface="Times New Roman" panose="02020603050405020304" pitchFamily="18" charset="0"/>
              </a:rPr>
              <a:t>настоящее </a:t>
            </a:r>
            <a:r>
              <a:rPr lang="ru-RU" sz="1800" dirty="0" smtClean="0">
                <a:ea typeface="Times New Roman" panose="02020603050405020304" pitchFamily="18" charset="0"/>
              </a:rPr>
              <a:t>время подключено </a:t>
            </a:r>
            <a:r>
              <a:rPr lang="ru-RU" sz="1800" b="1" dirty="0">
                <a:solidFill>
                  <a:srgbClr val="2D4CFD"/>
                </a:solidFill>
                <a:ea typeface="Times New Roman" panose="02020603050405020304" pitchFamily="18" charset="0"/>
              </a:rPr>
              <a:t>77</a:t>
            </a:r>
            <a:r>
              <a:rPr lang="ru-RU" sz="1800" dirty="0">
                <a:ea typeface="Times New Roman" panose="02020603050405020304" pitchFamily="18" charset="0"/>
              </a:rPr>
              <a:t> </a:t>
            </a:r>
            <a:r>
              <a:rPr lang="ru-RU" sz="1800" dirty="0" err="1" smtClean="0">
                <a:ea typeface="Times New Roman" panose="02020603050405020304" pitchFamily="18" charset="0"/>
              </a:rPr>
              <a:t>маммографов</a:t>
            </a:r>
            <a:r>
              <a:rPr lang="ru-RU" sz="1800" dirty="0" smtClean="0">
                <a:ea typeface="Times New Roman" panose="02020603050405020304" pitchFamily="18" charset="0"/>
              </a:rPr>
              <a:t> </a:t>
            </a:r>
            <a:r>
              <a:rPr lang="ru-RU" sz="1800" dirty="0">
                <a:ea typeface="Times New Roman" panose="02020603050405020304" pitchFamily="18" charset="0"/>
              </a:rPr>
              <a:t>в </a:t>
            </a:r>
            <a:r>
              <a:rPr lang="ru-RU" sz="1800" b="1" dirty="0">
                <a:solidFill>
                  <a:srgbClr val="2D4CFD"/>
                </a:solidFill>
                <a:ea typeface="Times New Roman" panose="02020603050405020304" pitchFamily="18" charset="0"/>
              </a:rPr>
              <a:t>40 </a:t>
            </a:r>
            <a:r>
              <a:rPr lang="ru-RU" sz="1800" dirty="0" smtClean="0">
                <a:ea typeface="Times New Roman" panose="02020603050405020304" pitchFamily="18" charset="0"/>
              </a:rPr>
              <a:t>организаций.  </a:t>
            </a:r>
            <a:endParaRPr lang="ru-RU" sz="1800" dirty="0">
              <a:ea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spcAft>
                <a:spcPts val="500"/>
              </a:spcAft>
            </a:pPr>
            <a:r>
              <a:rPr lang="ru-RU" sz="1800" dirty="0" smtClean="0">
                <a:ea typeface="Times New Roman" panose="02020603050405020304" pitchFamily="18" charset="0"/>
              </a:rPr>
              <a:t>С </a:t>
            </a:r>
            <a:r>
              <a:rPr lang="ru-RU" sz="1800" dirty="0">
                <a:ea typeface="Times New Roman" panose="02020603050405020304" pitchFamily="18" charset="0"/>
              </a:rPr>
              <a:t>начала года </a:t>
            </a:r>
            <a:r>
              <a:rPr lang="ru-RU" sz="1800" b="1" dirty="0">
                <a:solidFill>
                  <a:srgbClr val="2D4CFD"/>
                </a:solidFill>
                <a:ea typeface="Times New Roman" panose="02020603050405020304" pitchFamily="18" charset="0"/>
              </a:rPr>
              <a:t>2024</a:t>
            </a:r>
            <a:r>
              <a:rPr lang="ru-RU" sz="1800" dirty="0">
                <a:ea typeface="Times New Roman" panose="02020603050405020304" pitchFamily="18" charset="0"/>
              </a:rPr>
              <a:t> года передано более </a:t>
            </a:r>
            <a:r>
              <a:rPr lang="ru-RU" sz="1800" b="1" dirty="0" smtClean="0">
                <a:solidFill>
                  <a:srgbClr val="2D4CFD"/>
                </a:solidFill>
                <a:ea typeface="Times New Roman" panose="02020603050405020304" pitchFamily="18" charset="0"/>
              </a:rPr>
              <a:t>66 </a:t>
            </a:r>
            <a:r>
              <a:rPr lang="ru-RU" sz="1800" b="1" dirty="0">
                <a:solidFill>
                  <a:srgbClr val="2D4CFD"/>
                </a:solidFill>
                <a:ea typeface="Times New Roman" panose="02020603050405020304" pitchFamily="18" charset="0"/>
              </a:rPr>
              <a:t>тыс. </a:t>
            </a:r>
            <a:r>
              <a:rPr lang="ru-RU" sz="1800" dirty="0" smtClean="0">
                <a:ea typeface="Times New Roman" panose="02020603050405020304" pitchFamily="18" charset="0"/>
              </a:rPr>
              <a:t>исследований.</a:t>
            </a:r>
            <a:endParaRPr lang="ru-RU" sz="1800" dirty="0">
              <a:ea typeface="Times New Roman" panose="02020603050405020304" pitchFamily="18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</a:pPr>
            <a:endParaRPr lang="ru-RU" sz="1800" dirty="0">
              <a:ea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spcAft>
                <a:spcPts val="500"/>
              </a:spcAft>
              <a:buFont typeface="+mj-lt"/>
              <a:buAutoNum type="arabicPeriod" startAt="2"/>
            </a:pPr>
            <a:r>
              <a:rPr lang="ru-RU" sz="1800" dirty="0" smtClean="0">
                <a:ea typeface="Times New Roman" panose="02020603050405020304" pitchFamily="18" charset="0"/>
              </a:rPr>
              <a:t>Решение должно было быть интегрировано </a:t>
            </a:r>
            <a:r>
              <a:rPr lang="ru-RU" sz="1800" dirty="0">
                <a:ea typeface="Times New Roman" panose="02020603050405020304" pitchFamily="18" charset="0"/>
              </a:rPr>
              <a:t>с</a:t>
            </a:r>
            <a:r>
              <a:rPr lang="ru-RU" sz="1800" dirty="0" smtClean="0">
                <a:ea typeface="Times New Roman" panose="02020603050405020304" pitchFamily="18" charset="0"/>
              </a:rPr>
              <a:t> </a:t>
            </a:r>
            <a:r>
              <a:rPr lang="ru-RU" sz="1800" dirty="0">
                <a:ea typeface="Times New Roman" panose="02020603050405020304" pitchFamily="18" charset="0"/>
              </a:rPr>
              <a:t>ЦАМИ </a:t>
            </a:r>
          </a:p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ru-RU" sz="1800" dirty="0">
                <a:ea typeface="Times New Roman" panose="02020603050405020304" pitchFamily="18" charset="0"/>
              </a:rPr>
              <a:t>(Нужно обратить внимание, что потом другие производители ИИ также стали интегрироваться в региональные системы здравоохранения</a:t>
            </a:r>
            <a:r>
              <a:rPr lang="ru-RU" sz="1800" dirty="0" smtClean="0">
                <a:ea typeface="Times New Roman" panose="02020603050405020304" pitchFamily="18" charset="0"/>
              </a:rPr>
              <a:t>)</a:t>
            </a:r>
          </a:p>
          <a:p>
            <a:pPr>
              <a:lnSpc>
                <a:spcPct val="80000"/>
              </a:lnSpc>
              <a:spcAft>
                <a:spcPts val="500"/>
              </a:spcAft>
            </a:pPr>
            <a:endParaRPr lang="ru-RU" sz="1800" dirty="0">
              <a:ea typeface="Times New Roman" panose="02020603050405020304" pitchFamily="18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</a:pPr>
            <a:endParaRPr lang="ru-RU" sz="1800" dirty="0" smtClean="0">
              <a:ea typeface="Times New Roman" panose="02020603050405020304" pitchFamily="18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</a:pPr>
            <a:endParaRPr lang="ru-RU" sz="1800" dirty="0" smtClean="0">
              <a:ea typeface="Times New Roman" panose="02020603050405020304" pitchFamily="18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ru-RU" sz="1800" b="1" dirty="0" smtClean="0">
                <a:ea typeface="Times New Roman" panose="02020603050405020304" pitchFamily="18" charset="0"/>
              </a:rPr>
              <a:t>Заключен </a:t>
            </a:r>
            <a:r>
              <a:rPr lang="ru-RU" sz="1800" b="1" dirty="0">
                <a:ea typeface="Times New Roman" panose="02020603050405020304" pitchFamily="18" charset="0"/>
              </a:rPr>
              <a:t>государственный контракт Санкт-Петербурга </a:t>
            </a:r>
          </a:p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ru-RU" sz="1800" b="1" dirty="0">
                <a:ea typeface="Times New Roman" panose="02020603050405020304" pitchFamily="18" charset="0"/>
              </a:rPr>
              <a:t>№ 0372200278523000164_256695 от 04.12.2023 на компьютерное программное обеспечение «Система </a:t>
            </a:r>
            <a:r>
              <a:rPr lang="ru-RU" sz="1800" b="1" dirty="0" err="1">
                <a:ea typeface="Times New Roman" panose="02020603050405020304" pitchFamily="18" charset="0"/>
              </a:rPr>
              <a:t>нейросетевая</a:t>
            </a:r>
            <a:r>
              <a:rPr lang="ru-RU" sz="1800" b="1" dirty="0"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a typeface="Times New Roman" panose="02020603050405020304" pitchFamily="18" charset="0"/>
              </a:rPr>
              <a:t>Care</a:t>
            </a:r>
            <a:r>
              <a:rPr lang="ru-RU" sz="1800" b="1" dirty="0"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a typeface="Times New Roman" panose="02020603050405020304" pitchFamily="18" charset="0"/>
              </a:rPr>
              <a:t>Mentor</a:t>
            </a:r>
            <a:r>
              <a:rPr lang="ru-RU" sz="1800" b="1" dirty="0">
                <a:ea typeface="Times New Roman" panose="02020603050405020304" pitchFamily="18" charset="0"/>
              </a:rPr>
              <a:t> AI для анализа рентгеновской проекционной маммографии</a:t>
            </a:r>
            <a:r>
              <a:rPr lang="ru-RU" sz="1800" b="1" dirty="0" smtClean="0">
                <a:ea typeface="Times New Roman" panose="02020603050405020304" pitchFamily="18" charset="0"/>
              </a:rPr>
              <a:t>»</a:t>
            </a:r>
            <a:endParaRPr lang="ru-RU" sz="1800" b="1" dirty="0">
              <a:ea typeface="Times New Roman" panose="02020603050405020304" pitchFamily="18" charset="0"/>
            </a:endParaRPr>
          </a:p>
        </p:txBody>
      </p:sp>
      <p:sp>
        <p:nvSpPr>
          <p:cNvPr id="21" name="Номер слайда 3"/>
          <p:cNvSpPr txBox="1">
            <a:spLocks/>
          </p:cNvSpPr>
          <p:nvPr/>
        </p:nvSpPr>
        <p:spPr>
          <a:xfrm>
            <a:off x="8715407" y="65801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A6987-EA0F-4B1A-A671-409CA29CDE91}" type="slidenum">
              <a:rPr lang="ru-RU" smtClean="0">
                <a:solidFill>
                  <a:prstClr val="white"/>
                </a:solidFill>
              </a:rPr>
              <a:pPr/>
              <a:t>4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4999" y="4725200"/>
            <a:ext cx="6775098" cy="504000"/>
          </a:xfrm>
          <a:prstGeom prst="roundRect">
            <a:avLst/>
          </a:prstGeom>
          <a:solidFill>
            <a:srgbClr val="2D4CF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80000"/>
              </a:lnSpc>
            </a:pPr>
            <a:endParaRPr lang="ru-RU" sz="1800" b="1" dirty="0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243323" y="1182029"/>
            <a:ext cx="4232934" cy="4493942"/>
            <a:chOff x="7243323" y="1009288"/>
            <a:chExt cx="4232934" cy="4493942"/>
          </a:xfrm>
        </p:grpSpPr>
        <p:pic>
          <p:nvPicPr>
            <p:cNvPr id="1026" name="Picture 2" descr="C:\Users\StacenkoP\Desktop\photo_5451716329888405833_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6809" y="3345821"/>
              <a:ext cx="1619448" cy="2157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StacenkoP\Desktop\photo_5451716329888405832_y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3323" y="1666564"/>
              <a:ext cx="2429172" cy="323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StacenkoP\Desktop\photo_5451716329888405834_y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6809" y="1009288"/>
              <a:ext cx="1619448" cy="2157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947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3057" y="6346572"/>
            <a:ext cx="2743200" cy="365125"/>
          </a:xfrm>
        </p:spPr>
        <p:txBody>
          <a:bodyPr/>
          <a:lstStyle/>
          <a:p>
            <a:fld id="{5A7A6987-EA0F-4B1A-A671-409CA29CDE91}" type="slidenum">
              <a:rPr lang="ru-RU" smtClean="0">
                <a:solidFill>
                  <a:prstClr val="white"/>
                </a:solidFill>
              </a:rPr>
              <a:pPr/>
              <a:t>5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48" name="Picture 3" descr="C:\Users\OSorokina\Desktop\68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3"/>
          <a:stretch/>
        </p:blipFill>
        <p:spPr bwMode="auto">
          <a:xfrm>
            <a:off x="10507487" y="6206630"/>
            <a:ext cx="1619003" cy="664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OSorokina\Desktop\67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15099"/>
          <a:stretch/>
        </p:blipFill>
        <p:spPr bwMode="auto">
          <a:xfrm>
            <a:off x="-20826" y="-12601"/>
            <a:ext cx="1966713" cy="7581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Oval 39">
            <a:extLst>
              <a:ext uri="{FF2B5EF4-FFF2-40B4-BE49-F238E27FC236}">
                <a16:creationId xmlns:a16="http://schemas.microsoft.com/office/drawing/2014/main" xmlns="" id="{268A34A6-44FB-46B5-938D-BAC3FD98CEA0}"/>
              </a:ext>
            </a:extLst>
          </p:cNvPr>
          <p:cNvSpPr/>
          <p:nvPr/>
        </p:nvSpPr>
        <p:spPr>
          <a:xfrm>
            <a:off x="451711" y="9713"/>
            <a:ext cx="698693" cy="657191"/>
          </a:xfrm>
          <a:prstGeom prst="ellipse">
            <a:avLst/>
          </a:prstGeom>
          <a:solidFill>
            <a:srgbClr val="00BE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800" dirty="0">
              <a:solidFill>
                <a:prstClr val="white"/>
              </a:solidFill>
              <a:latin typeface="Open Sans Light"/>
            </a:endParaRPr>
          </a:p>
        </p:txBody>
      </p:sp>
      <p:pic>
        <p:nvPicPr>
          <p:cNvPr id="52" name="Picture 25" descr="C:\Users\OSorokina\Desktop\Иконки чб\80.png">
            <a:extLst>
              <a:ext uri="{FF2B5EF4-FFF2-40B4-BE49-F238E27FC236}">
                <a16:creationId xmlns:a16="http://schemas.microsoft.com/office/drawing/2014/main" xmlns="" id="{8C0D235C-033C-4B5E-BDFA-5B765DC36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" y="124376"/>
            <a:ext cx="401637" cy="3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Номер слайда 3"/>
          <p:cNvSpPr txBox="1">
            <a:spLocks/>
          </p:cNvSpPr>
          <p:nvPr/>
        </p:nvSpPr>
        <p:spPr>
          <a:xfrm>
            <a:off x="8715407" y="65801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A6987-EA0F-4B1A-A671-409CA29CDE91}" type="slidenum">
              <a:rPr lang="ru-RU" smtClean="0">
                <a:solidFill>
                  <a:prstClr val="white"/>
                </a:solidFill>
              </a:rPr>
              <a:pPr/>
              <a:t>5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354995" y="4106499"/>
            <a:ext cx="1385136" cy="576000"/>
          </a:xfrm>
          <a:prstGeom prst="roundRect">
            <a:avLst/>
          </a:prstGeom>
          <a:solidFill>
            <a:srgbClr val="78AE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2800" b="1" dirty="0" smtClean="0">
                <a:solidFill>
                  <a:prstClr val="black"/>
                </a:solidFill>
              </a:rPr>
              <a:t>409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40629" y="4072236"/>
            <a:ext cx="6958456" cy="644526"/>
          </a:xfrm>
          <a:prstGeom prst="roundRect">
            <a:avLst/>
          </a:prstGeom>
          <a:solidFill>
            <a:srgbClr val="2D4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2800" b="1" dirty="0" smtClean="0">
                <a:solidFill>
                  <a:prstClr val="white"/>
                </a:solidFill>
              </a:rPr>
              <a:t>Городская поликлиника №96</a:t>
            </a:r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0628" y="4780989"/>
            <a:ext cx="6958456" cy="576000"/>
          </a:xfrm>
          <a:prstGeom prst="roundRect">
            <a:avLst/>
          </a:prstGeom>
          <a:solidFill>
            <a:srgbClr val="78AE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80000"/>
              </a:lnSpc>
            </a:pPr>
            <a:r>
              <a:rPr lang="ru-RU" sz="2400" b="1" dirty="0" smtClean="0">
                <a:solidFill>
                  <a:prstClr val="black"/>
                </a:solidFill>
              </a:rPr>
              <a:t>Выявлено исследований с подозрением на онкологию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40660" y="5429573"/>
            <a:ext cx="6958455" cy="576000"/>
          </a:xfrm>
          <a:prstGeom prst="roundRect">
            <a:avLst/>
          </a:prstGeom>
          <a:solidFill>
            <a:srgbClr val="78AE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80000"/>
              </a:lnSpc>
            </a:pPr>
            <a:r>
              <a:rPr lang="ru-RU" sz="2400" b="1" dirty="0" smtClean="0">
                <a:solidFill>
                  <a:prstClr val="black"/>
                </a:solidFill>
              </a:rPr>
              <a:t>Из них совпадений с результатом ИИ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354995" y="4772467"/>
            <a:ext cx="1385136" cy="576000"/>
          </a:xfrm>
          <a:prstGeom prst="roundRect">
            <a:avLst/>
          </a:prstGeom>
          <a:solidFill>
            <a:srgbClr val="78AE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2800" b="1" dirty="0" smtClean="0">
                <a:solidFill>
                  <a:srgbClr val="4472C4"/>
                </a:solidFill>
              </a:rPr>
              <a:t>41</a:t>
            </a:r>
            <a:endParaRPr lang="ru-RU" sz="2800" b="1" dirty="0">
              <a:solidFill>
                <a:srgbClr val="4472C4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354995" y="5429573"/>
            <a:ext cx="1385136" cy="576000"/>
          </a:xfrm>
          <a:prstGeom prst="roundRect">
            <a:avLst/>
          </a:prstGeom>
          <a:solidFill>
            <a:srgbClr val="78AE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2800" b="1" dirty="0" smtClean="0">
                <a:solidFill>
                  <a:srgbClr val="4472C4"/>
                </a:solidFill>
              </a:rPr>
              <a:t>8</a:t>
            </a:r>
            <a:endParaRPr lang="ru-RU" sz="2800" b="1" dirty="0">
              <a:solidFill>
                <a:srgbClr val="4472C4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4998" y="1124800"/>
            <a:ext cx="11671642" cy="504000"/>
          </a:xfrm>
          <a:prstGeom prst="roundRect">
            <a:avLst/>
          </a:prstGeom>
          <a:solidFill>
            <a:srgbClr val="2D4CF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80000"/>
              </a:lnSpc>
            </a:pPr>
            <a:r>
              <a:rPr lang="ru-RU" sz="1800" b="1" dirty="0" smtClean="0">
                <a:solidFill>
                  <a:prstClr val="white"/>
                </a:solidFill>
              </a:rPr>
              <a:t>Начало эксплуатации: декабрь 2023 год</a:t>
            </a:r>
            <a:endParaRPr lang="ru-RU" sz="1800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8886" y="1955661"/>
            <a:ext cx="11597753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СПб ГБУЗ «Городская поликлиника № 96» было проведено </a:t>
            </a:r>
            <a:r>
              <a:rPr lang="ru-RU" b="1" dirty="0">
                <a:solidFill>
                  <a:srgbClr val="2D4CFD"/>
                </a:solidFill>
              </a:rPr>
              <a:t>409</a:t>
            </a:r>
            <a:r>
              <a:rPr lang="ru-RU" dirty="0"/>
              <a:t> </a:t>
            </a:r>
            <a:r>
              <a:rPr lang="ru-RU" dirty="0" smtClean="0"/>
              <a:t>исследований</a:t>
            </a:r>
            <a:r>
              <a:rPr lang="ru-RU" dirty="0"/>
              <a:t>. </a:t>
            </a:r>
          </a:p>
          <a:p>
            <a:r>
              <a:rPr lang="ru-RU" dirty="0" smtClean="0"/>
              <a:t>Было </a:t>
            </a:r>
            <a:r>
              <a:rPr lang="ru-RU" dirty="0"/>
              <a:t>выявлено </a:t>
            </a:r>
            <a:r>
              <a:rPr lang="ru-RU" b="1" dirty="0">
                <a:solidFill>
                  <a:srgbClr val="2D4CFD"/>
                </a:solidFill>
              </a:rPr>
              <a:t>41</a:t>
            </a:r>
            <a:r>
              <a:rPr lang="ru-RU" dirty="0"/>
              <a:t> исследование левой молочной железы с подозрением на рак (BI-RADS = 4). </a:t>
            </a:r>
          </a:p>
          <a:p>
            <a:endParaRPr lang="ru-RU" dirty="0"/>
          </a:p>
          <a:p>
            <a:r>
              <a:rPr lang="ru-RU" dirty="0"/>
              <a:t>При последующей </a:t>
            </a:r>
            <a:r>
              <a:rPr lang="ru-RU" dirty="0" smtClean="0"/>
              <a:t>проверке рентгенологом </a:t>
            </a:r>
            <a:r>
              <a:rPr lang="ru-RU" dirty="0"/>
              <a:t>было выявлено всего 8 совпадений  с результатами ИИ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а </a:t>
            </a:r>
            <a:r>
              <a:rPr lang="ru-RU" b="1" dirty="0">
                <a:solidFill>
                  <a:srgbClr val="2D4CFD"/>
                </a:solidFill>
              </a:rPr>
              <a:t>33</a:t>
            </a:r>
            <a:r>
              <a:rPr lang="ru-RU" dirty="0"/>
              <a:t> исследования </a:t>
            </a:r>
            <a:r>
              <a:rPr lang="ru-RU" b="1" dirty="0"/>
              <a:t>(</a:t>
            </a:r>
            <a:r>
              <a:rPr lang="ru-RU" b="1" dirty="0" smtClean="0"/>
              <a:t>80%) </a:t>
            </a:r>
            <a:r>
              <a:rPr lang="ru-RU" dirty="0"/>
              <a:t>имели ложноположительный результат.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53643455"/>
              </p:ext>
            </p:extLst>
          </p:nvPr>
        </p:nvGraphicFramePr>
        <p:xfrm>
          <a:off x="9229730" y="3326310"/>
          <a:ext cx="2482287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39695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3057" y="6346572"/>
            <a:ext cx="2743200" cy="365125"/>
          </a:xfrm>
        </p:spPr>
        <p:txBody>
          <a:bodyPr/>
          <a:lstStyle/>
          <a:p>
            <a:fld id="{5A7A6987-EA0F-4B1A-A671-409CA29CDE91}" type="slidenum">
              <a:rPr lang="ru-RU" smtClean="0">
                <a:solidFill>
                  <a:prstClr val="white"/>
                </a:solidFill>
              </a:rPr>
              <a:pPr/>
              <a:t>6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48" name="Picture 3" descr="C:\Users\OSorokina\Desktop\68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3"/>
          <a:stretch/>
        </p:blipFill>
        <p:spPr bwMode="auto">
          <a:xfrm>
            <a:off x="10507487" y="6206630"/>
            <a:ext cx="1619003" cy="664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OSorokina\Desktop\67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15099"/>
          <a:stretch/>
        </p:blipFill>
        <p:spPr bwMode="auto">
          <a:xfrm>
            <a:off x="-20826" y="-12601"/>
            <a:ext cx="1966713" cy="7581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Oval 39">
            <a:extLst>
              <a:ext uri="{FF2B5EF4-FFF2-40B4-BE49-F238E27FC236}">
                <a16:creationId xmlns:a16="http://schemas.microsoft.com/office/drawing/2014/main" xmlns="" id="{268A34A6-44FB-46B5-938D-BAC3FD98CEA0}"/>
              </a:ext>
            </a:extLst>
          </p:cNvPr>
          <p:cNvSpPr/>
          <p:nvPr/>
        </p:nvSpPr>
        <p:spPr>
          <a:xfrm>
            <a:off x="451711" y="9713"/>
            <a:ext cx="698693" cy="657191"/>
          </a:xfrm>
          <a:prstGeom prst="ellipse">
            <a:avLst/>
          </a:prstGeom>
          <a:solidFill>
            <a:srgbClr val="00BE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800" dirty="0">
              <a:solidFill>
                <a:prstClr val="white"/>
              </a:solidFill>
              <a:latin typeface="Open Sans Light"/>
            </a:endParaRPr>
          </a:p>
        </p:txBody>
      </p:sp>
      <p:pic>
        <p:nvPicPr>
          <p:cNvPr id="52" name="Picture 25" descr="C:\Users\OSorokina\Desktop\Иконки чб\80.png">
            <a:extLst>
              <a:ext uri="{FF2B5EF4-FFF2-40B4-BE49-F238E27FC236}">
                <a16:creationId xmlns:a16="http://schemas.microsoft.com/office/drawing/2014/main" xmlns="" id="{8C0D235C-033C-4B5E-BDFA-5B765DC36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" y="124376"/>
            <a:ext cx="401637" cy="3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Номер слайда 3"/>
          <p:cNvSpPr txBox="1">
            <a:spLocks/>
          </p:cNvSpPr>
          <p:nvPr/>
        </p:nvSpPr>
        <p:spPr>
          <a:xfrm>
            <a:off x="8715407" y="65801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A6987-EA0F-4B1A-A671-409CA29CDE91}" type="slidenum">
              <a:rPr lang="ru-RU" smtClean="0">
                <a:solidFill>
                  <a:prstClr val="white"/>
                </a:solidFill>
              </a:rPr>
              <a:pPr/>
              <a:t>6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159896" y="3645024"/>
            <a:ext cx="5967495" cy="1661020"/>
          </a:xfrm>
          <a:prstGeom prst="roundRect">
            <a:avLst/>
          </a:prstGeom>
          <a:solidFill>
            <a:srgbClr val="2D4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/>
              <a:t>Сообщение в Росздравнадзор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35360" y="895220"/>
            <a:ext cx="5872764" cy="1885707"/>
          </a:xfrm>
          <a:prstGeom prst="roundRect">
            <a:avLst/>
          </a:prstGeom>
          <a:solidFill>
            <a:srgbClr val="2D4CF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dirty="0"/>
              <a:t>Претензионная работа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40063930"/>
              </p:ext>
            </p:extLst>
          </p:nvPr>
        </p:nvGraphicFramePr>
        <p:xfrm>
          <a:off x="9229730" y="3326310"/>
          <a:ext cx="2482287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514025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405042" y="164316"/>
            <a:ext cx="59146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Примеры ошибок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D27E226-95F9-0EE2-4614-F6C1778CB9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9" b="100000" l="70154" r="97235">
                        <a14:foregroundMark x1="73261" y1="99274" x2="73347" y2="5002"/>
                        <a14:foregroundMark x1="95753" y1="99274" x2="95753" y2="4599"/>
                        <a14:foregroundMark x1="73261" y1="6333" x2="95696" y2="5526"/>
                      </a14:backgroundRemoval>
                    </a14:imgEffect>
                  </a14:imgLayer>
                </a14:imgProps>
              </a:ext>
            </a:extLst>
          </a:blip>
          <a:srcRect l="74696" t="7039" r="6360" b="10951"/>
          <a:stretch/>
        </p:blipFill>
        <p:spPr>
          <a:xfrm>
            <a:off x="233412" y="875011"/>
            <a:ext cx="2456884" cy="59829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60" y="1027986"/>
            <a:ext cx="6650350" cy="55107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545" y="1071362"/>
            <a:ext cx="4700943" cy="30572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90" y="5623132"/>
            <a:ext cx="6341476" cy="744473"/>
          </a:xfrm>
          <a:prstGeom prst="rect">
            <a:avLst/>
          </a:prstGeom>
        </p:spPr>
      </p:pic>
      <p:pic>
        <p:nvPicPr>
          <p:cNvPr id="16" name="Picture 3" descr="C:\Users\OSorokina\Desktop\687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3"/>
          <a:stretch/>
        </p:blipFill>
        <p:spPr bwMode="auto">
          <a:xfrm>
            <a:off x="10574485" y="6206630"/>
            <a:ext cx="1619003" cy="664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xmlns="" id="{FBC7A51A-4A49-14EF-ED2D-0E48C3A3553A}"/>
              </a:ext>
            </a:extLst>
          </p:cNvPr>
          <p:cNvSpPr/>
          <p:nvPr/>
        </p:nvSpPr>
        <p:spPr>
          <a:xfrm>
            <a:off x="7680176" y="4360247"/>
            <a:ext cx="3527336" cy="1709936"/>
          </a:xfrm>
          <a:prstGeom prst="roundRect">
            <a:avLst>
              <a:gd name="adj" fmla="val 10894"/>
            </a:avLst>
          </a:prstGeom>
          <a:solidFill>
            <a:srgbClr val="BBD6F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711318" y="4421962"/>
            <a:ext cx="3441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Ложноотрицательный: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ИИ ставит 3, на деле подтвержденный рак, человек поставил 5.</a:t>
            </a:r>
          </a:p>
        </p:txBody>
      </p:sp>
      <p:pic>
        <p:nvPicPr>
          <p:cNvPr id="19" name="Picture 2" descr="C:\Users\OSorokina\Desktop\678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15099"/>
          <a:stretch/>
        </p:blipFill>
        <p:spPr bwMode="auto">
          <a:xfrm>
            <a:off x="-20826" y="-12601"/>
            <a:ext cx="1966713" cy="7581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39">
            <a:extLst>
              <a:ext uri="{FF2B5EF4-FFF2-40B4-BE49-F238E27FC236}">
                <a16:creationId xmlns:a16="http://schemas.microsoft.com/office/drawing/2014/main" xmlns="" id="{268A34A6-44FB-46B5-938D-BAC3FD98CEA0}"/>
              </a:ext>
            </a:extLst>
          </p:cNvPr>
          <p:cNvSpPr/>
          <p:nvPr/>
        </p:nvSpPr>
        <p:spPr>
          <a:xfrm>
            <a:off x="451711" y="9713"/>
            <a:ext cx="698693" cy="657191"/>
          </a:xfrm>
          <a:prstGeom prst="ellipse">
            <a:avLst/>
          </a:prstGeom>
          <a:solidFill>
            <a:srgbClr val="00BE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800" dirty="0">
              <a:solidFill>
                <a:prstClr val="white"/>
              </a:solidFill>
              <a:latin typeface="Open Sans Light"/>
            </a:endParaRPr>
          </a:p>
        </p:txBody>
      </p:sp>
      <p:pic>
        <p:nvPicPr>
          <p:cNvPr id="21" name="Picture 25" descr="C:\Users\OSorokina\Desktop\Иконки чб\80.png">
            <a:extLst>
              <a:ext uri="{FF2B5EF4-FFF2-40B4-BE49-F238E27FC236}">
                <a16:creationId xmlns:a16="http://schemas.microsoft.com/office/drawing/2014/main" xmlns="" id="{8C0D235C-033C-4B5E-BDFA-5B765DC36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" y="124376"/>
            <a:ext cx="401637" cy="3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: скругленные углы 8">
            <a:extLst>
              <a:ext uri="{FF2B5EF4-FFF2-40B4-BE49-F238E27FC236}">
                <a16:creationId xmlns:a16="http://schemas.microsoft.com/office/drawing/2014/main" xmlns="" id="{FBC7A51A-4A49-14EF-ED2D-0E48C3A3553A}"/>
              </a:ext>
            </a:extLst>
          </p:cNvPr>
          <p:cNvSpPr/>
          <p:nvPr/>
        </p:nvSpPr>
        <p:spPr>
          <a:xfrm>
            <a:off x="4314700" y="107780"/>
            <a:ext cx="7834880" cy="670234"/>
          </a:xfrm>
          <a:prstGeom prst="roundRect">
            <a:avLst>
              <a:gd name="adj" fmla="val 41891"/>
            </a:avLst>
          </a:prstGeom>
          <a:solidFill>
            <a:srgbClr val="2D4C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940" y="15995"/>
            <a:ext cx="2526620" cy="74851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490821" y="37655"/>
            <a:ext cx="59146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Примеры ошибок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CE1F3-7D8F-4A14-A1D1-DE1972603474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4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405042" y="164316"/>
            <a:ext cx="59146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Примеры ошибок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D27E226-95F9-0EE2-4614-F6C1778CB9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9" b="100000" l="70154" r="97235">
                        <a14:foregroundMark x1="73261" y1="99274" x2="73347" y2="5002"/>
                        <a14:foregroundMark x1="95753" y1="99274" x2="95753" y2="4599"/>
                        <a14:foregroundMark x1="73261" y1="6333" x2="95696" y2="5526"/>
                      </a14:backgroundRemoval>
                    </a14:imgEffect>
                  </a14:imgLayer>
                </a14:imgProps>
              </a:ext>
            </a:extLst>
          </a:blip>
          <a:srcRect l="74696" t="7039" r="6360" b="10951"/>
          <a:stretch/>
        </p:blipFill>
        <p:spPr>
          <a:xfrm>
            <a:off x="233412" y="875011"/>
            <a:ext cx="2456884" cy="5982989"/>
          </a:xfrm>
          <a:prstGeom prst="rect">
            <a:avLst/>
          </a:prstGeom>
        </p:spPr>
      </p:pic>
      <p:sp>
        <p:nvSpPr>
          <p:cNvPr id="10" name="Прямоугольник: скругленные углы 8">
            <a:extLst>
              <a:ext uri="{FF2B5EF4-FFF2-40B4-BE49-F238E27FC236}">
                <a16:creationId xmlns:a16="http://schemas.microsoft.com/office/drawing/2014/main" xmlns="" id="{FBC7A51A-4A49-14EF-ED2D-0E48C3A3553A}"/>
              </a:ext>
            </a:extLst>
          </p:cNvPr>
          <p:cNvSpPr/>
          <p:nvPr/>
        </p:nvSpPr>
        <p:spPr>
          <a:xfrm>
            <a:off x="2855640" y="5363830"/>
            <a:ext cx="7488832" cy="1305529"/>
          </a:xfrm>
          <a:prstGeom prst="roundRect">
            <a:avLst>
              <a:gd name="adj" fmla="val 10894"/>
            </a:avLst>
          </a:prstGeom>
          <a:solidFill>
            <a:srgbClr val="BBD6F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361912" y="5416429"/>
            <a:ext cx="6476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Ложноположительный результат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Выделение нормальной железистой ткани и обработка как «образование»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640" y="1013290"/>
            <a:ext cx="4561214" cy="42088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197" y="1013290"/>
            <a:ext cx="4418567" cy="4208874"/>
          </a:xfrm>
          <a:prstGeom prst="rect">
            <a:avLst/>
          </a:prstGeom>
        </p:spPr>
      </p:pic>
      <p:pic>
        <p:nvPicPr>
          <p:cNvPr id="16" name="Picture 3" descr="C:\Users\OSorokina\Desktop\687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3"/>
          <a:stretch/>
        </p:blipFill>
        <p:spPr bwMode="auto">
          <a:xfrm>
            <a:off x="10572997" y="6206630"/>
            <a:ext cx="1619003" cy="664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OSorokina\Desktop\678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15099"/>
          <a:stretch/>
        </p:blipFill>
        <p:spPr bwMode="auto">
          <a:xfrm>
            <a:off x="-20826" y="-12601"/>
            <a:ext cx="1966713" cy="7581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39">
            <a:extLst>
              <a:ext uri="{FF2B5EF4-FFF2-40B4-BE49-F238E27FC236}">
                <a16:creationId xmlns:a16="http://schemas.microsoft.com/office/drawing/2014/main" xmlns="" id="{268A34A6-44FB-46B5-938D-BAC3FD98CEA0}"/>
              </a:ext>
            </a:extLst>
          </p:cNvPr>
          <p:cNvSpPr/>
          <p:nvPr/>
        </p:nvSpPr>
        <p:spPr>
          <a:xfrm>
            <a:off x="451711" y="9713"/>
            <a:ext cx="698693" cy="657191"/>
          </a:xfrm>
          <a:prstGeom prst="ellipse">
            <a:avLst/>
          </a:prstGeom>
          <a:solidFill>
            <a:srgbClr val="00BE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800" dirty="0">
              <a:solidFill>
                <a:prstClr val="white"/>
              </a:solidFill>
              <a:latin typeface="Open Sans Light"/>
            </a:endParaRPr>
          </a:p>
        </p:txBody>
      </p:sp>
      <p:pic>
        <p:nvPicPr>
          <p:cNvPr id="20" name="Picture 25" descr="C:\Users\OSorokina\Desktop\Иконки чб\80.png">
            <a:extLst>
              <a:ext uri="{FF2B5EF4-FFF2-40B4-BE49-F238E27FC236}">
                <a16:creationId xmlns:a16="http://schemas.microsoft.com/office/drawing/2014/main" xmlns="" id="{8C0D235C-033C-4B5E-BDFA-5B765DC36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" y="124376"/>
            <a:ext cx="401637" cy="3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: скругленные углы 8">
            <a:extLst>
              <a:ext uri="{FF2B5EF4-FFF2-40B4-BE49-F238E27FC236}">
                <a16:creationId xmlns:a16="http://schemas.microsoft.com/office/drawing/2014/main" xmlns="" id="{FBC7A51A-4A49-14EF-ED2D-0E48C3A3553A}"/>
              </a:ext>
            </a:extLst>
          </p:cNvPr>
          <p:cNvSpPr/>
          <p:nvPr/>
        </p:nvSpPr>
        <p:spPr>
          <a:xfrm>
            <a:off x="4314700" y="107780"/>
            <a:ext cx="7834880" cy="670234"/>
          </a:xfrm>
          <a:prstGeom prst="roundRect">
            <a:avLst>
              <a:gd name="adj" fmla="val 41891"/>
            </a:avLst>
          </a:prstGeom>
          <a:solidFill>
            <a:srgbClr val="2D4C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940" y="15995"/>
            <a:ext cx="2526620" cy="74851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6490821" y="37655"/>
            <a:ext cx="59146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Примеры ошибок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CE1F3-7D8F-4A14-A1D1-DE1972603474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3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8D3447F6-105E-D8ED-D094-930E2583C19D}"/>
              </a:ext>
            </a:extLst>
          </p:cNvPr>
          <p:cNvSpPr/>
          <p:nvPr/>
        </p:nvSpPr>
        <p:spPr>
          <a:xfrm>
            <a:off x="1991544" y="131058"/>
            <a:ext cx="8199632" cy="865512"/>
          </a:xfrm>
          <a:prstGeom prst="roundRect">
            <a:avLst/>
          </a:prstGeom>
          <a:solidFill>
            <a:srgbClr val="00B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3">
              <a:lnSpc>
                <a:spcPct val="80000"/>
              </a:lnSpc>
            </a:pP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908" y="308230"/>
            <a:ext cx="1585740" cy="469776"/>
          </a:xfrm>
          <a:prstGeom prst="rect">
            <a:avLst/>
          </a:prstGeom>
        </p:spPr>
      </p:pic>
      <p:pic>
        <p:nvPicPr>
          <p:cNvPr id="25" name="Picture 2" descr="C:\Users\OSorokina\Desktop\67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15099"/>
          <a:stretch/>
        </p:blipFill>
        <p:spPr bwMode="auto">
          <a:xfrm>
            <a:off x="-20826" y="-12601"/>
            <a:ext cx="1966713" cy="7581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39">
            <a:extLst>
              <a:ext uri="{FF2B5EF4-FFF2-40B4-BE49-F238E27FC236}">
                <a16:creationId xmlns:a16="http://schemas.microsoft.com/office/drawing/2014/main" xmlns="" id="{268A34A6-44FB-46B5-938D-BAC3FD98CEA0}"/>
              </a:ext>
            </a:extLst>
          </p:cNvPr>
          <p:cNvSpPr/>
          <p:nvPr/>
        </p:nvSpPr>
        <p:spPr>
          <a:xfrm>
            <a:off x="451711" y="9713"/>
            <a:ext cx="698693" cy="657191"/>
          </a:xfrm>
          <a:prstGeom prst="ellipse">
            <a:avLst/>
          </a:prstGeom>
          <a:solidFill>
            <a:srgbClr val="00BE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800" dirty="0">
              <a:solidFill>
                <a:prstClr val="white"/>
              </a:solidFill>
              <a:latin typeface="Open Sans Light"/>
            </a:endParaRPr>
          </a:p>
        </p:txBody>
      </p:sp>
      <p:pic>
        <p:nvPicPr>
          <p:cNvPr id="27" name="Picture 25" descr="C:\Users\OSorokina\Desktop\Иконки чб\80.png">
            <a:extLst>
              <a:ext uri="{FF2B5EF4-FFF2-40B4-BE49-F238E27FC236}">
                <a16:creationId xmlns:a16="http://schemas.microsoft.com/office/drawing/2014/main" xmlns="" id="{8C0D235C-033C-4B5E-BDFA-5B765DC36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" y="124376"/>
            <a:ext cx="401637" cy="3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7" y="5445224"/>
            <a:ext cx="12192000" cy="1015467"/>
          </a:xfrm>
          <a:prstGeom prst="rect">
            <a:avLst/>
          </a:prstGeom>
          <a:solidFill>
            <a:srgbClr val="2D4CFD"/>
          </a:solidFill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51432" y="5589240"/>
            <a:ext cx="103229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Ложноположительный результат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Выделение нормальной железистой ткани и обработка как «образование»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711" y="1412776"/>
            <a:ext cx="3535281" cy="36476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360" y="1412776"/>
            <a:ext cx="3760466" cy="3634002"/>
          </a:xfrm>
          <a:prstGeom prst="rect">
            <a:avLst/>
          </a:prstGeom>
        </p:spPr>
      </p:pic>
      <p:sp>
        <p:nvSpPr>
          <p:cNvPr id="20" name="Google Shape;608;p24"/>
          <p:cNvSpPr txBox="1">
            <a:spLocks/>
          </p:cNvSpPr>
          <p:nvPr/>
        </p:nvSpPr>
        <p:spPr>
          <a:xfrm>
            <a:off x="2207568" y="236964"/>
            <a:ext cx="8199632" cy="653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Примеры ошибок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" name="Picture 3" descr="C:\Users\OSorokina\Desktop\687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3"/>
          <a:stretch/>
        </p:blipFill>
        <p:spPr bwMode="auto">
          <a:xfrm>
            <a:off x="10507487" y="6206630"/>
            <a:ext cx="1619003" cy="664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CE1F3-7D8F-4A14-A1D1-DE1972603474}" type="slidenum">
              <a:rPr lang="ru-RU" smtClean="0">
                <a:solidFill>
                  <a:schemeClr val="bg1"/>
                </a:solidFill>
              </a:rPr>
              <a:pPr/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Стрелка: шеврон 32">
            <a:extLst>
              <a:ext uri="{FF2B5EF4-FFF2-40B4-BE49-F238E27FC236}">
                <a16:creationId xmlns="" xmlns:a16="http://schemas.microsoft.com/office/drawing/2014/main" id="{64DCC8C0-EE1E-4636-B871-41C6D477FA45}"/>
              </a:ext>
            </a:extLst>
          </p:cNvPr>
          <p:cNvSpPr/>
          <p:nvPr/>
        </p:nvSpPr>
        <p:spPr>
          <a:xfrm>
            <a:off x="931765" y="5537187"/>
            <a:ext cx="272733" cy="833413"/>
          </a:xfrm>
          <a:prstGeom prst="chevron">
            <a:avLst/>
          </a:prstGeom>
          <a:solidFill>
            <a:srgbClr val="E6448D"/>
          </a:solidFill>
          <a:ln>
            <a:solidFill>
              <a:srgbClr val="E6448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14838</TotalTime>
  <Words>804</Words>
  <Application>Microsoft Office PowerPoint</Application>
  <PresentationFormat>Произвольный</PresentationFormat>
  <Paragraphs>175</Paragraphs>
  <Slides>27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TAVDI</dc:creator>
  <cp:lastModifiedBy>Попов Пётр Станиславович</cp:lastModifiedBy>
  <cp:revision>126</cp:revision>
  <dcterms:created xsi:type="dcterms:W3CDTF">2023-01-24T07:45:53Z</dcterms:created>
  <dcterms:modified xsi:type="dcterms:W3CDTF">2025-01-23T11:13:21Z</dcterms:modified>
</cp:coreProperties>
</file>