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6" r:id="rId1"/>
  </p:sldMasterIdLst>
  <p:notesMasterIdLst>
    <p:notesMasterId r:id="rId24"/>
  </p:notesMasterIdLst>
  <p:sldIdLst>
    <p:sldId id="256" r:id="rId2"/>
    <p:sldId id="534" r:id="rId3"/>
    <p:sldId id="535" r:id="rId4"/>
    <p:sldId id="526" r:id="rId5"/>
    <p:sldId id="536" r:id="rId6"/>
    <p:sldId id="539" r:id="rId7"/>
    <p:sldId id="504" r:id="rId8"/>
    <p:sldId id="493" r:id="rId9"/>
    <p:sldId id="494" r:id="rId10"/>
    <p:sldId id="507" r:id="rId11"/>
    <p:sldId id="537" r:id="rId12"/>
    <p:sldId id="456" r:id="rId13"/>
    <p:sldId id="466" r:id="rId14"/>
    <p:sldId id="543" r:id="rId15"/>
    <p:sldId id="325" r:id="rId16"/>
    <p:sldId id="541" r:id="rId17"/>
    <p:sldId id="542" r:id="rId18"/>
    <p:sldId id="518" r:id="rId19"/>
    <p:sldId id="274" r:id="rId20"/>
    <p:sldId id="270" r:id="rId21"/>
    <p:sldId id="544" r:id="rId22"/>
    <p:sldId id="271" r:id="rId23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Ольга Ольга" initials="ОО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50" autoAdjust="0"/>
    <p:restoredTop sz="94486"/>
  </p:normalViewPr>
  <p:slideViewPr>
    <p:cSldViewPr snapToGrid="0" snapToObjects="1">
      <p:cViewPr varScale="1">
        <p:scale>
          <a:sx n="110" d="100"/>
          <a:sy n="110" d="100"/>
        </p:scale>
        <p:origin x="207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11120F82-B015-E6BD-BFD1-D6006D330E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1E011E0-7F6E-E712-6D0F-434B38E4221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1DCF198-342A-6A46-8936-28C9BEA641F9}" type="datetimeFigureOut">
              <a:rPr lang="ru-RU" altLang="ru-RU"/>
              <a:pPr>
                <a:defRPr/>
              </a:pPr>
              <a:t>26.06.2025</a:t>
            </a:fld>
            <a:endParaRPr lang="ru-RU" alt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672584DF-9A10-76C9-E355-422F4111F55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90115DF0-CD79-6FFB-3AEE-4ECD4B1A1D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9364B8-2147-D318-0D70-268A1B4B86F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651A3C2-14EF-4EE8-2102-07EE55A7B3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3F76795-9F8F-5E4C-8EDD-E3C7194E6A0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96007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anose="020B0604020202020204" pitchFamily="34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anose="020B0604020202020204" pitchFamily="34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anose="020B0604020202020204" pitchFamily="34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anose="020B0604020202020204" pitchFamily="34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8657E89D-7CFD-4061-B4F2-4728AD26B29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ts val="25"/>
              </a:spcBef>
              <a:buClrTx/>
              <a:buFontTx/>
              <a:buNone/>
            </a:pPr>
            <a:fld id="{960C6C0D-DAAE-4AD6-A3E5-2779C87B5E22}" type="slidenum">
              <a:rPr lang="ru-RU" altLang="ru-RU" sz="1400"/>
              <a:pPr>
                <a:spcBef>
                  <a:spcPts val="25"/>
                </a:spcBef>
                <a:buClrTx/>
                <a:buFontTx/>
                <a:buNone/>
              </a:pPr>
              <a:t>6</a:t>
            </a:fld>
            <a:endParaRPr lang="ru-RU" altLang="ru-RU" sz="1400"/>
          </a:p>
        </p:txBody>
      </p:sp>
      <p:sp>
        <p:nvSpPr>
          <p:cNvPr id="22531" name="Rectangle 1">
            <a:extLst>
              <a:ext uri="{FF2B5EF4-FFF2-40B4-BE49-F238E27FC236}">
                <a16:creationId xmlns:a16="http://schemas.microsoft.com/office/drawing/2014/main" id="{1B9942CF-0CAF-4FBA-B8ED-DB9A3B1A9D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CC5356F8-5344-43C8-A700-F065A5DC94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48981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3F76795-9F8F-5E4C-8EDD-E3C7194E6A0C}" type="slidenum">
              <a:rPr lang="ru-RU" altLang="ru-RU" smtClean="0"/>
              <a:pPr>
                <a:defRPr/>
              </a:pPr>
              <a:t>10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6049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8657E89D-7CFD-4061-B4F2-4728AD26B29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ts val="25"/>
              </a:spcBef>
              <a:buClrTx/>
              <a:buFontTx/>
              <a:buNone/>
            </a:pPr>
            <a:fld id="{960C6C0D-DAAE-4AD6-A3E5-2779C87B5E22}" type="slidenum">
              <a:rPr lang="ru-RU" altLang="ru-RU" sz="1400"/>
              <a:pPr>
                <a:spcBef>
                  <a:spcPts val="25"/>
                </a:spcBef>
                <a:buClrTx/>
                <a:buFontTx/>
                <a:buNone/>
              </a:pPr>
              <a:t>11</a:t>
            </a:fld>
            <a:endParaRPr lang="ru-RU" altLang="ru-RU" sz="1400"/>
          </a:p>
        </p:txBody>
      </p:sp>
      <p:sp>
        <p:nvSpPr>
          <p:cNvPr id="22531" name="Rectangle 1">
            <a:extLst>
              <a:ext uri="{FF2B5EF4-FFF2-40B4-BE49-F238E27FC236}">
                <a16:creationId xmlns:a16="http://schemas.microsoft.com/office/drawing/2014/main" id="{1B9942CF-0CAF-4FBA-B8ED-DB9A3B1A9D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CC5356F8-5344-43C8-A700-F065A5DC94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86589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Образ слайда 1">
            <a:extLst>
              <a:ext uri="{FF2B5EF4-FFF2-40B4-BE49-F238E27FC236}">
                <a16:creationId xmlns:a16="http://schemas.microsoft.com/office/drawing/2014/main" id="{AB980FD0-019F-C170-3341-9A6CF1638B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6" name="Заметки 2">
            <a:extLst>
              <a:ext uri="{FF2B5EF4-FFF2-40B4-BE49-F238E27FC236}">
                <a16:creationId xmlns:a16="http://schemas.microsoft.com/office/drawing/2014/main" id="{5029A572-5525-A7D1-8AB2-B6D45EDC48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ru-RU" altLang="ru-RU">
              <a:cs typeface="Arial" panose="020B0604020202020204" pitchFamily="34" charset="0"/>
            </a:endParaRPr>
          </a:p>
        </p:txBody>
      </p:sp>
      <p:sp>
        <p:nvSpPr>
          <p:cNvPr id="41987" name="Номер слайда 3">
            <a:extLst>
              <a:ext uri="{FF2B5EF4-FFF2-40B4-BE49-F238E27FC236}">
                <a16:creationId xmlns:a16="http://schemas.microsoft.com/office/drawing/2014/main" id="{C0C0BEEB-260C-E674-1880-A85CC53DCD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9pPr>
          </a:lstStyle>
          <a:p>
            <a:fld id="{FC66E485-2D8A-B04B-99D6-3FB347D5ABA0}" type="slidenum">
              <a:rPr kumimoji="0" lang="ru-RU" altLang="ru-RU" sz="1200">
                <a:latin typeface="Calibri" panose="020F0502020204030204" pitchFamily="34" charset="0"/>
              </a:rPr>
              <a:pPr/>
              <a:t>13</a:t>
            </a:fld>
            <a:endParaRPr kumimoji="0" lang="ru-RU" altLang="ru-RU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8657E89D-7CFD-4061-B4F2-4728AD26B29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ts val="25"/>
              </a:spcBef>
              <a:buClrTx/>
              <a:buFontTx/>
              <a:buNone/>
            </a:pPr>
            <a:fld id="{960C6C0D-DAAE-4AD6-A3E5-2779C87B5E22}" type="slidenum">
              <a:rPr lang="ru-RU" altLang="ru-RU" sz="1400"/>
              <a:pPr>
                <a:spcBef>
                  <a:spcPts val="25"/>
                </a:spcBef>
                <a:buClrTx/>
                <a:buFontTx/>
                <a:buNone/>
              </a:pPr>
              <a:t>15</a:t>
            </a:fld>
            <a:endParaRPr lang="ru-RU" altLang="ru-RU" sz="1400"/>
          </a:p>
        </p:txBody>
      </p:sp>
      <p:sp>
        <p:nvSpPr>
          <p:cNvPr id="22531" name="Rectangle 1">
            <a:extLst>
              <a:ext uri="{FF2B5EF4-FFF2-40B4-BE49-F238E27FC236}">
                <a16:creationId xmlns:a16="http://schemas.microsoft.com/office/drawing/2014/main" id="{1B9942CF-0CAF-4FBA-B8ED-DB9A3B1A9D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CC5356F8-5344-43C8-A700-F065A5DC94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996E1F-93CF-9CA3-79FE-A2758AFB4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3DD9E-5F3B-BE4A-835D-1B143163923A}" type="datetimeFigureOut">
              <a:rPr lang="en-US" altLang="ru-RU"/>
              <a:pPr>
                <a:defRPr/>
              </a:pPr>
              <a:t>6/26/25</a:t>
            </a:fld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4454AA-DFB2-EE2D-CCE4-EB786D9F4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773AD9-A98F-FF39-37FB-9E98B3DFF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1A11A-A820-BB41-825F-07A591C4C3F0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69202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3E21F2-D5C9-8825-D1AE-693FC6E43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C739A-A106-3841-BECD-28CFC34B0B1C}" type="datetimeFigureOut">
              <a:rPr lang="en-US" altLang="ru-RU"/>
              <a:pPr>
                <a:defRPr/>
              </a:pPr>
              <a:t>6/26/25</a:t>
            </a:fld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6E2644-3DC1-DABE-D19D-404DE8677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EA6F52-9AB2-3950-ED50-FEB8F58D0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FF8A8-486E-6C4F-A549-C34AFF8B684F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19964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A8D042-A41C-6C98-B52E-CFDFF6103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98857-F608-8241-BBDC-FBBE06DA1A14}" type="datetimeFigureOut">
              <a:rPr lang="en-US" altLang="ru-RU"/>
              <a:pPr>
                <a:defRPr/>
              </a:pPr>
              <a:t>6/26/25</a:t>
            </a:fld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FD5D09-A2D2-E6E4-7B2F-C9D79533D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9EC16B-315E-2F11-FA98-11DE8D617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37C64-010E-4F41-B85C-7349A026242D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733147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B69B89-1C5C-DB06-3E03-BEE736431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FDA63-4148-9A4D-AF51-39CD9C296281}" type="datetimeFigureOut">
              <a:rPr lang="en-US" altLang="ru-RU"/>
              <a:pPr>
                <a:defRPr/>
              </a:pPr>
              <a:t>6/26/25</a:t>
            </a:fld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A50464-3991-50FE-6A1A-B92B4480B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489C0C-EAB4-A8C7-FC33-E24D8548E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0BDEB-66C3-8547-8038-F20DED006D5E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39830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41438D-F966-2CBA-ACD5-607FBC006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E614A-D979-E748-8BCC-DB9C5AF56B3E}" type="datetimeFigureOut">
              <a:rPr lang="en-US" altLang="ru-RU"/>
              <a:pPr>
                <a:defRPr/>
              </a:pPr>
              <a:t>6/26/25</a:t>
            </a:fld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8DEE71-D9A0-796C-6E55-980412D81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080083-AE2F-7DCC-4CF9-4DB6561BE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7E73E-127B-F242-A85F-9464AE013655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46927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E9515362-C0E4-C85A-E9C9-8F3A4025A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AE957-3E4A-2E40-85CE-305BDCDEA2FD}" type="datetimeFigureOut">
              <a:rPr lang="en-US" altLang="ru-RU"/>
              <a:pPr>
                <a:defRPr/>
              </a:pPr>
              <a:t>6/26/25</a:t>
            </a:fld>
            <a:endParaRPr lang="en-US" alt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8BF830A7-E0EF-D625-D576-BF765950B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EBDB398E-B837-463A-906F-737A07547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7EC2E-4A85-9C48-9A35-7263C26A3F2F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045064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:a16="http://schemas.microsoft.com/office/drawing/2014/main" id="{B9BF9B80-5376-A364-976E-E8E3A8807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CEA12-17D1-DB4A-865A-868A57C9EDB8}" type="datetimeFigureOut">
              <a:rPr lang="en-US" altLang="ru-RU"/>
              <a:pPr>
                <a:defRPr/>
              </a:pPr>
              <a:t>6/26/25</a:t>
            </a:fld>
            <a:endParaRPr lang="en-US" altLang="ru-RU"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id="{3D7984F4-C2D0-F468-F563-D3A327D32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787ED19B-2E7C-691F-120E-8CADDC574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89B28-B384-4443-8D8E-08812B1270AD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069548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:a16="http://schemas.microsoft.com/office/drawing/2014/main" id="{7C303A43-9C53-B96C-2FF9-DED04933A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EB878-5854-F641-AAC1-DD0437F093A0}" type="datetimeFigureOut">
              <a:rPr lang="en-US" altLang="ru-RU"/>
              <a:pPr>
                <a:defRPr/>
              </a:pPr>
              <a:t>6/26/25</a:t>
            </a:fld>
            <a:endParaRPr lang="en-US" altLang="ru-RU"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1924B240-128D-4464-C19C-EA623FFB9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A06F0EFA-DCB8-E48E-D333-3D70D79F6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0999D-C340-6B49-AB53-8B2638457A47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24254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id="{1EED228D-1C0A-19F1-43C9-6B35DADC6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74E0D-58BF-934C-9F52-C651EB7B1AD8}" type="datetimeFigureOut">
              <a:rPr lang="en-US" altLang="ru-RU"/>
              <a:pPr>
                <a:defRPr/>
              </a:pPr>
              <a:t>6/26/25</a:t>
            </a:fld>
            <a:endParaRPr lang="en-US" altLang="ru-RU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id="{EDD6A5F4-070C-A183-88FE-BFD381E12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id="{2680408B-EED8-7CB5-54DB-F7BCA10FF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77AA8-A366-A544-A8A4-3B7F57688996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68216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2B499B4A-0D39-9BB7-D2AF-909372EC5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84ADA-AD5F-4C4E-90AC-B7C880B3ED90}" type="datetimeFigureOut">
              <a:rPr lang="en-US" altLang="ru-RU"/>
              <a:pPr>
                <a:defRPr/>
              </a:pPr>
              <a:t>6/26/25</a:t>
            </a:fld>
            <a:endParaRPr lang="en-US" alt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2C137B34-55A4-597D-A96A-7C68ECB1D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DE921304-9A94-7067-B12D-DD0DDC564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E2C27-B00F-014E-BF04-26523D0C40F2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49035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11E65332-8F57-7AF9-1D81-46A4A52A4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3546D-784C-6F45-A910-3FDA233DAADA}" type="datetimeFigureOut">
              <a:rPr lang="en-US" altLang="ru-RU"/>
              <a:pPr>
                <a:defRPr/>
              </a:pPr>
              <a:t>6/26/25</a:t>
            </a:fld>
            <a:endParaRPr lang="en-US" alt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8C8206FA-3831-F292-AAEF-D48B6DEAB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26ADBC7D-70EA-7CDF-44C0-23A9D830B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EE1A8-1C8F-E14B-A80D-1DAEA72F6969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43018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D9C1AB62-4B11-BFF4-3000-3108E9CFC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9589AB32-22EF-B8EC-EC88-1C3F49A954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D459AA7-AB1E-BE44-4011-899B0A7215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9ECF16F-7110-994B-82C8-B1D2E24F4F13}" type="datetimeFigureOut">
              <a:rPr lang="en-US" altLang="ru-RU"/>
              <a:pPr>
                <a:defRPr/>
              </a:pPr>
              <a:t>6/26/25</a:t>
            </a:fld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93D7B8-CEBA-F4BB-5D60-1F1EEF306B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810F3D-1DCF-B0B7-A5FB-084B79FA9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DBF49AB-C132-8949-B5A2-696A6655D994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Название 1">
            <a:extLst>
              <a:ext uri="{FF2B5EF4-FFF2-40B4-BE49-F238E27FC236}">
                <a16:creationId xmlns:a16="http://schemas.microsoft.com/office/drawing/2014/main" id="{A4E13B10-9128-54BA-6260-1A5F45D1DE6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98512" y="1525107"/>
            <a:ext cx="8059334" cy="1903893"/>
          </a:xfrm>
        </p:spPr>
        <p:txBody>
          <a:bodyPr/>
          <a:lstStyle/>
          <a:p>
            <a:pPr eaLnBrk="1" hangingPunct="1">
              <a:buClr>
                <a:srgbClr val="6FB7D7"/>
              </a:buClr>
              <a:buFont typeface="Wingdings 2" pitchFamily="2" charset="2"/>
              <a:buNone/>
            </a:pPr>
            <a:r>
              <a:rPr lang="ru-RU" altLang="ru-RU" sz="3200" b="1" dirty="0">
                <a:latin typeface="+mn-lt"/>
                <a:cs typeface="Arial" panose="020B0604020202020204" pitchFamily="34" charset="0"/>
              </a:rPr>
              <a:t>Химико-токсикологическое исследование при острых отравлениях химической этиологии</a:t>
            </a:r>
            <a:endParaRPr lang="ru-RU" altLang="ru-RU" sz="36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14338" name="TextBox 6">
            <a:extLst>
              <a:ext uri="{FF2B5EF4-FFF2-40B4-BE49-F238E27FC236}">
                <a16:creationId xmlns:a16="http://schemas.microsoft.com/office/drawing/2014/main" id="{F3B2F195-1F08-6699-1C15-7DA1AEA241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4252216"/>
            <a:ext cx="86677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 b="1" dirty="0">
                <a:latin typeface="+mn-lt"/>
                <a:cs typeface="Arial" panose="020B0604020202020204" pitchFamily="34" charset="0"/>
              </a:rPr>
              <a:t>О.Л. Балабанова</a:t>
            </a:r>
          </a:p>
          <a:p>
            <a:pPr algn="ctr" eaLnBrk="1" hangingPunct="1"/>
            <a:r>
              <a:rPr lang="ru-RU" altLang="ru-RU" sz="2400" dirty="0">
                <a:latin typeface="+mn-lt"/>
                <a:cs typeface="Arial" panose="020B0604020202020204" pitchFamily="34" charset="0"/>
              </a:rPr>
              <a:t>к.м.н., старший научный сотрудник, зав. ХТЛ </a:t>
            </a:r>
            <a:br>
              <a:rPr lang="ru-RU" altLang="ru-RU" sz="2400" dirty="0">
                <a:latin typeface="+mn-lt"/>
                <a:cs typeface="Arial" panose="020B0604020202020204" pitchFamily="34" charset="0"/>
              </a:rPr>
            </a:br>
            <a:endParaRPr lang="ru-RU" altLang="ru-RU" sz="2400" dirty="0">
              <a:latin typeface="+mn-lt"/>
              <a:cs typeface="Arial" panose="020B0604020202020204" pitchFamily="34" charset="0"/>
            </a:endParaRPr>
          </a:p>
          <a:p>
            <a:pPr algn="ctr" eaLnBrk="1" hangingPunct="1"/>
            <a:r>
              <a:rPr lang="ru-RU" altLang="ru-RU" sz="2400" dirty="0">
                <a:latin typeface="+mn-lt"/>
                <a:cs typeface="Arial" panose="020B0604020202020204" pitchFamily="34" charset="0"/>
              </a:rPr>
              <a:t>26.06.2025 г.</a:t>
            </a:r>
            <a:endParaRPr lang="en-US" altLang="ru-RU" sz="2400" dirty="0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14339" name="Picture 3">
            <a:extLst>
              <a:ext uri="{FF2B5EF4-FFF2-40B4-BE49-F238E27FC236}">
                <a16:creationId xmlns:a16="http://schemas.microsoft.com/office/drawing/2014/main" id="{C372AC5C-5EDF-EC92-69AD-B2E734704B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186" y="150728"/>
            <a:ext cx="2736850" cy="83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AB39A9C-CEF5-4E98-86E5-E68331374A3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150728"/>
            <a:ext cx="1047337" cy="1102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4E7158B-4880-CF48-C1E7-8CDF33E58E7B}"/>
              </a:ext>
            </a:extLst>
          </p:cNvPr>
          <p:cNvSpPr/>
          <p:nvPr/>
        </p:nvSpPr>
        <p:spPr>
          <a:xfrm>
            <a:off x="1" y="103337"/>
            <a:ext cx="9144000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lnSpc>
                <a:spcPct val="90000"/>
              </a:lnSpc>
            </a:pPr>
            <a:r>
              <a:rPr kumimoji="1" lang="ru-RU" sz="3200" b="1" dirty="0">
                <a:latin typeface="+mj-lt"/>
                <a:ea typeface="+mj-ea"/>
                <a:cs typeface="+mj-cs"/>
              </a:rPr>
              <a:t>Диагностика отравлений (приказ МЗ РФ 203н). Определение наличия психоактивных веществ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0E7BC1-1C3D-4543-52D6-F427F93A9270}"/>
              </a:ext>
            </a:extLst>
          </p:cNvPr>
          <p:cNvSpPr txBox="1"/>
          <p:nvPr/>
        </p:nvSpPr>
        <p:spPr>
          <a:xfrm>
            <a:off x="296333" y="1256799"/>
            <a:ext cx="8576008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dirty="0">
                <a:latin typeface="+mn-lt"/>
              </a:rPr>
              <a:t>Выполнено определение наличия и уровня лекарственных препаратов и/или психоактивных веществ и/или их метаболитов в моче </a:t>
            </a:r>
            <a:r>
              <a:rPr lang="ru-RU" sz="2400" b="1" dirty="0">
                <a:latin typeface="+mn-lt"/>
              </a:rPr>
              <a:t>не позднее 24 </a:t>
            </a:r>
            <a:r>
              <a:rPr lang="ru-RU" sz="2400" dirty="0">
                <a:latin typeface="+mn-lt"/>
              </a:rPr>
              <a:t>часов от момента поступления в стационар</a:t>
            </a:r>
            <a:endParaRPr lang="ru-RU" sz="2000" dirty="0">
              <a:latin typeface="+mn-lt"/>
            </a:endParaRPr>
          </a:p>
          <a:p>
            <a:pPr algn="ctr"/>
            <a:r>
              <a:rPr lang="ru-RU" sz="3200" b="1" dirty="0"/>
              <a:t>В каких случаях?</a:t>
            </a:r>
            <a:endParaRPr lang="ru-RU" sz="2000" b="1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+mn-lt"/>
              </a:rPr>
              <a:t>при отравлении наркотиками и </a:t>
            </a:r>
            <a:r>
              <a:rPr lang="ru-RU" sz="2400" dirty="0" err="1">
                <a:latin typeface="+mn-lt"/>
              </a:rPr>
              <a:t>психодислептиками</a:t>
            </a:r>
            <a:r>
              <a:rPr lang="ru-RU" sz="2400" dirty="0">
                <a:latin typeface="+mn-lt"/>
              </a:rPr>
              <a:t> [галлюциногенами] </a:t>
            </a:r>
            <a:r>
              <a:rPr lang="ru-RU" sz="2400" b="1" dirty="0">
                <a:latin typeface="+mn-lt"/>
              </a:rPr>
              <a:t>ПРИ НАРУШЕНИИ СОЗНАНИЯ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+mn-lt"/>
              </a:rPr>
              <a:t>код по МКБ-10: Т40</a:t>
            </a:r>
            <a:endParaRPr lang="ru-RU" sz="2400" b="1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0" dirty="0">
                <a:effectLst/>
              </a:rPr>
              <a:t>при отравлении противосудорожными, седативными, снотворными и </a:t>
            </a:r>
            <a:r>
              <a:rPr lang="ru-RU" sz="2400" b="0" dirty="0" err="1">
                <a:effectLst/>
              </a:rPr>
              <a:t>противопаркинсоническими</a:t>
            </a:r>
            <a:r>
              <a:rPr lang="ru-RU" sz="2400" b="0" dirty="0">
                <a:effectLst/>
              </a:rPr>
              <a:t> средствами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400" b="0" dirty="0">
                <a:effectLst/>
              </a:rPr>
              <a:t>код по МКБ-10: </a:t>
            </a:r>
            <a:r>
              <a:rPr lang="ru-RU" sz="2400" b="0" u="none" strike="noStrike" dirty="0">
                <a:effectLst/>
              </a:rPr>
              <a:t>T42</a:t>
            </a:r>
            <a:endParaRPr lang="ru-RU" sz="2400" b="0" dirty="0">
              <a:effectLst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при </a:t>
            </a:r>
            <a:r>
              <a:rPr lang="ru-RU" sz="2400" b="0" dirty="0">
                <a:effectLst/>
              </a:rPr>
              <a:t>отравлении психотропными средствами, не классифицированных в других рубриках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400" b="0" dirty="0">
                <a:effectLst/>
              </a:rPr>
              <a:t>код по МКБ-10: </a:t>
            </a:r>
            <a:r>
              <a:rPr lang="ru-RU" sz="2400" b="0" u="none" strike="noStrike" dirty="0">
                <a:effectLst/>
              </a:rPr>
              <a:t>T43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58926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>
            <a:extLst>
              <a:ext uri="{FF2B5EF4-FFF2-40B4-BE49-F238E27FC236}">
                <a16:creationId xmlns:a16="http://schemas.microsoft.com/office/drawing/2014/main" id="{BDF7EF95-F62F-4B12-A76D-02EFD26DE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424"/>
            <a:ext cx="8708994" cy="10895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2800"/>
            </a:lvl1pPr>
          </a:lstStyle>
          <a:p>
            <a:pPr defTabSz="685800">
              <a:lnSpc>
                <a:spcPct val="90000"/>
              </a:lnSpc>
            </a:pPr>
            <a:r>
              <a:rPr kumimoji="1" lang="ru-RU" altLang="ru-RU" sz="3600" b="1" dirty="0">
                <a:latin typeface="+mj-lt"/>
                <a:ea typeface="+mj-ea"/>
                <a:cs typeface="+mj-cs"/>
              </a:rPr>
              <a:t>Количество оборудования для проведения подтверждающих ХТИ</a:t>
            </a:r>
          </a:p>
        </p:txBody>
      </p:sp>
      <p:pic>
        <p:nvPicPr>
          <p:cNvPr id="5" name="Рисунок 1">
            <a:extLst>
              <a:ext uri="{FF2B5EF4-FFF2-40B4-BE49-F238E27FC236}">
                <a16:creationId xmlns:a16="http://schemas.microsoft.com/office/drawing/2014/main" id="{F2BDD356-93A6-4548-AE58-1848FE0604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3324" y="1610254"/>
            <a:ext cx="3744240" cy="1747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3">
            <a:extLst>
              <a:ext uri="{FF2B5EF4-FFF2-40B4-BE49-F238E27FC236}">
                <a16:creationId xmlns:a16="http://schemas.microsoft.com/office/drawing/2014/main" id="{7BD9E655-6DD6-44D1-8804-7C24F2DA61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85" r="12333"/>
          <a:stretch/>
        </p:blipFill>
        <p:spPr bwMode="auto">
          <a:xfrm>
            <a:off x="5191566" y="3709199"/>
            <a:ext cx="2532185" cy="2422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1">
            <a:extLst>
              <a:ext uri="{FF2B5EF4-FFF2-40B4-BE49-F238E27FC236}">
                <a16:creationId xmlns:a16="http://schemas.microsoft.com/office/drawing/2014/main" id="{44A95F63-F303-4A47-87CF-E456D4D9E0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436" y="1467627"/>
            <a:ext cx="3537438" cy="210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F024AFC9-9160-4C23-BBCB-40B466290B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956" y="3848483"/>
            <a:ext cx="3564977" cy="254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3E27069-3194-BCF6-FC78-24FC6CE4CAF5}"/>
              </a:ext>
            </a:extLst>
          </p:cNvPr>
          <p:cNvSpPr txBox="1"/>
          <p:nvPr/>
        </p:nvSpPr>
        <p:spPr>
          <a:xfrm>
            <a:off x="481339" y="3509144"/>
            <a:ext cx="3287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/>
              <a:t>ГХ-МС 2 </a:t>
            </a:r>
            <a:r>
              <a:rPr lang="ru-RU" sz="2000" dirty="0" err="1"/>
              <a:t>шт</a:t>
            </a:r>
            <a:r>
              <a:rPr lang="ru-RU" sz="2000" dirty="0"/>
              <a:t> (2017 и 2019 </a:t>
            </a:r>
            <a:r>
              <a:rPr lang="ru-RU" sz="2000" dirty="0" err="1"/>
              <a:t>г.в</a:t>
            </a:r>
            <a:r>
              <a:rPr lang="ru-RU" sz="2000" dirty="0"/>
              <a:t>.)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9CE5C4-AC9E-8E7A-B8AB-9E9E0E5A94C0}"/>
              </a:ext>
            </a:extLst>
          </p:cNvPr>
          <p:cNvSpPr txBox="1"/>
          <p:nvPr/>
        </p:nvSpPr>
        <p:spPr>
          <a:xfrm>
            <a:off x="4937915" y="6131965"/>
            <a:ext cx="2815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/>
              <a:t>ГХ ДТП 1 </a:t>
            </a:r>
            <a:r>
              <a:rPr lang="ru-RU" sz="2000" dirty="0" err="1"/>
              <a:t>шт</a:t>
            </a:r>
            <a:r>
              <a:rPr lang="ru-RU" sz="2000" dirty="0"/>
              <a:t> </a:t>
            </a:r>
            <a:r>
              <a:rPr lang="ru-RU" sz="2400" b="1" dirty="0"/>
              <a:t>(2007 </a:t>
            </a:r>
            <a:r>
              <a:rPr lang="ru-RU" sz="2400" b="1" dirty="0" err="1"/>
              <a:t>г.в</a:t>
            </a:r>
            <a:r>
              <a:rPr lang="ru-RU" sz="2400" b="1" dirty="0"/>
              <a:t>.)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032824-40A2-3F59-82CF-FDF4D1B8ED2A}"/>
              </a:ext>
            </a:extLst>
          </p:cNvPr>
          <p:cNvSpPr txBox="1"/>
          <p:nvPr/>
        </p:nvSpPr>
        <p:spPr>
          <a:xfrm>
            <a:off x="5043324" y="3452280"/>
            <a:ext cx="33409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/>
              <a:t>ВЭЖХ-МС/МС 1 </a:t>
            </a:r>
            <a:r>
              <a:rPr lang="ru-RU" sz="2000" dirty="0" err="1"/>
              <a:t>шт</a:t>
            </a:r>
            <a:r>
              <a:rPr lang="ru-RU" sz="2000" dirty="0"/>
              <a:t> (2019 </a:t>
            </a:r>
            <a:r>
              <a:rPr lang="ru-RU" sz="2000" dirty="0" err="1"/>
              <a:t>г.в</a:t>
            </a:r>
            <a:r>
              <a:rPr lang="ru-RU" sz="2000" dirty="0"/>
              <a:t>.)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1D8304-13EB-5674-F0FA-E3EC88270E2E}"/>
              </a:ext>
            </a:extLst>
          </p:cNvPr>
          <p:cNvSpPr txBox="1"/>
          <p:nvPr/>
        </p:nvSpPr>
        <p:spPr>
          <a:xfrm>
            <a:off x="552895" y="6292820"/>
            <a:ext cx="37803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/>
              <a:t>Спектрофотометр 1 </a:t>
            </a:r>
            <a:r>
              <a:rPr lang="ru-RU" sz="2000" dirty="0" err="1"/>
              <a:t>шт</a:t>
            </a:r>
            <a:r>
              <a:rPr lang="ru-RU" sz="2000" dirty="0"/>
              <a:t> (2019 </a:t>
            </a:r>
            <a:r>
              <a:rPr lang="ru-RU" sz="2000" dirty="0" err="1"/>
              <a:t>г.в</a:t>
            </a:r>
            <a:r>
              <a:rPr lang="ru-RU" sz="2000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51705233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C9A663C9-DC45-A28B-BA4E-D1547896DA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404813"/>
            <a:ext cx="8991600" cy="381000"/>
          </a:xfrm>
        </p:spPr>
        <p:txBody>
          <a:bodyPr/>
          <a:lstStyle/>
          <a:p>
            <a:pPr algn="ctr"/>
            <a:r>
              <a:rPr kumimoji="1" lang="ru-RU" altLang="ru-RU" sz="3200" b="1" dirty="0"/>
              <a:t>Определение наркотических средств и лекарственных препаратов</a:t>
            </a:r>
          </a:p>
        </p:txBody>
      </p:sp>
      <p:sp>
        <p:nvSpPr>
          <p:cNvPr id="17410" name="Text Box 3">
            <a:extLst>
              <a:ext uri="{FF2B5EF4-FFF2-40B4-BE49-F238E27FC236}">
                <a16:creationId xmlns:a16="http://schemas.microsoft.com/office/drawing/2014/main" id="{50CC6094-6EDD-FF40-F862-CF6DD1142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5713" y="1325506"/>
            <a:ext cx="3429000" cy="37151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1" lang="ru-RU" altLang="ru-RU" b="1" dirty="0">
                <a:solidFill>
                  <a:srgbClr val="0033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Анализируемый образец - моча</a:t>
            </a:r>
          </a:p>
        </p:txBody>
      </p:sp>
      <p:sp>
        <p:nvSpPr>
          <p:cNvPr id="17411" name="Text Box 5">
            <a:extLst>
              <a:ext uri="{FF2B5EF4-FFF2-40B4-BE49-F238E27FC236}">
                <a16:creationId xmlns:a16="http://schemas.microsoft.com/office/drawing/2014/main" id="{4A4A719B-72F9-9DD4-4839-2A86A2F5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8513" y="2271713"/>
            <a:ext cx="180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kumimoji="1" lang="ru-RU" altLang="ru-RU" sz="1600" b="1">
              <a:solidFill>
                <a:schemeClr val="tx2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413" name="Text Box 13">
            <a:extLst>
              <a:ext uri="{FF2B5EF4-FFF2-40B4-BE49-F238E27FC236}">
                <a16:creationId xmlns:a16="http://schemas.microsoft.com/office/drawing/2014/main" id="{91FD2B9E-A745-A025-DE2C-FB7B2BD2C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047" y="2779898"/>
            <a:ext cx="2362200" cy="371475"/>
          </a:xfrm>
          <a:prstGeom prst="rect">
            <a:avLst/>
          </a:prstGeom>
          <a:solidFill>
            <a:srgbClr val="FFFFFF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ru-RU" altLang="ru-RU" b="1">
                <a:solidFill>
                  <a:srgbClr val="0033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ИХА (тест-полоски)</a:t>
            </a:r>
            <a:endParaRPr kumimoji="1" lang="ru-RU" altLang="ru-RU" sz="1600" b="1">
              <a:solidFill>
                <a:srgbClr val="003399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7903" name="Line 15">
            <a:extLst>
              <a:ext uri="{FF2B5EF4-FFF2-40B4-BE49-F238E27FC236}">
                <a16:creationId xmlns:a16="http://schemas.microsoft.com/office/drawing/2014/main" id="{8B76EE8E-1494-1980-07FD-FABC8EF225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84904" y="1924844"/>
            <a:ext cx="0" cy="693738"/>
          </a:xfrm>
          <a:prstGeom prst="line">
            <a:avLst/>
          </a:prstGeom>
          <a:ln w="38100">
            <a:headE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ru-RU">
              <a:ln>
                <a:solidFill>
                  <a:srgbClr val="800000"/>
                </a:solidFill>
              </a:ln>
              <a:latin typeface="Times New Roman" pitchFamily="18" charset="0"/>
            </a:endParaRPr>
          </a:p>
        </p:txBody>
      </p:sp>
      <p:sp>
        <p:nvSpPr>
          <p:cNvPr id="17416" name="Text Box 23">
            <a:extLst>
              <a:ext uri="{FF2B5EF4-FFF2-40B4-BE49-F238E27FC236}">
                <a16:creationId xmlns:a16="http://schemas.microsoft.com/office/drawing/2014/main" id="{6CB400EB-7B12-82CA-1C38-685659CFA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6208" y="5435054"/>
            <a:ext cx="6305550" cy="403225"/>
          </a:xfrm>
          <a:prstGeom prst="rect">
            <a:avLst/>
          </a:prstGeom>
          <a:solidFill>
            <a:schemeClr val="bg1"/>
          </a:solidFill>
          <a:ln w="31750">
            <a:solidFill>
              <a:srgbClr val="A5B592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kumimoji="1" lang="ru-RU" altLang="ru-RU" sz="2000" b="1">
                <a:solidFill>
                  <a:srgbClr val="0033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Подтверждающие методы: ГХМС и/или ЖХ-МС/МС</a:t>
            </a:r>
          </a:p>
        </p:txBody>
      </p:sp>
      <p:sp>
        <p:nvSpPr>
          <p:cNvPr id="17417" name="Rectangle 27">
            <a:extLst>
              <a:ext uri="{FF2B5EF4-FFF2-40B4-BE49-F238E27FC236}">
                <a16:creationId xmlns:a16="http://schemas.microsoft.com/office/drawing/2014/main" id="{C94DCAA5-7A60-887C-085D-AF3F7C45D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5431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kumimoji="1" lang="ru-RU" altLang="ru-RU">
              <a:latin typeface="News Gothic MT" panose="020B0503020103020203" pitchFamily="34" charset="0"/>
              <a:cs typeface="Arial" panose="020B0604020202020204" pitchFamily="34" charset="0"/>
            </a:endParaRPr>
          </a:p>
        </p:txBody>
      </p:sp>
      <p:sp>
        <p:nvSpPr>
          <p:cNvPr id="30" name="Line 7">
            <a:extLst>
              <a:ext uri="{FF2B5EF4-FFF2-40B4-BE49-F238E27FC236}">
                <a16:creationId xmlns:a16="http://schemas.microsoft.com/office/drawing/2014/main" id="{9D1D595F-2CAA-2EC3-5E7B-3175F146D3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48200" y="3308535"/>
            <a:ext cx="1385887" cy="590550"/>
          </a:xfrm>
          <a:prstGeom prst="line">
            <a:avLst/>
          </a:prstGeom>
          <a:ln w="38100">
            <a:headE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7423" name="Text Box 13">
            <a:extLst>
              <a:ext uri="{FF2B5EF4-FFF2-40B4-BE49-F238E27FC236}">
                <a16:creationId xmlns:a16="http://schemas.microsoft.com/office/drawing/2014/main" id="{EF69F806-8DAF-5A29-356B-8E0B5CF16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9488" y="4022024"/>
            <a:ext cx="2362200" cy="647700"/>
          </a:xfrm>
          <a:prstGeom prst="rect">
            <a:avLst/>
          </a:prstGeom>
          <a:solidFill>
            <a:srgbClr val="FFFFFF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ru-RU" altLang="ru-RU" b="1">
                <a:solidFill>
                  <a:srgbClr val="0033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Отрицательный результат</a:t>
            </a:r>
            <a:endParaRPr kumimoji="1" lang="ru-RU" altLang="ru-RU" sz="1600" b="1">
              <a:solidFill>
                <a:srgbClr val="003399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2" name="Line 7">
            <a:extLst>
              <a:ext uri="{FF2B5EF4-FFF2-40B4-BE49-F238E27FC236}">
                <a16:creationId xmlns:a16="http://schemas.microsoft.com/office/drawing/2014/main" id="{5709D973-4C96-B35D-8584-B5DF2F777D91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1596" y="3352893"/>
            <a:ext cx="1300162" cy="587375"/>
          </a:xfrm>
          <a:prstGeom prst="line">
            <a:avLst/>
          </a:prstGeom>
          <a:ln w="38100">
            <a:headE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7425" name="Text Box 13">
            <a:extLst>
              <a:ext uri="{FF2B5EF4-FFF2-40B4-BE49-F238E27FC236}">
                <a16:creationId xmlns:a16="http://schemas.microsoft.com/office/drawing/2014/main" id="{D7D3B4E5-BB00-D0E9-591F-9ABB344283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357" y="4038114"/>
            <a:ext cx="2362200" cy="649288"/>
          </a:xfrm>
          <a:prstGeom prst="rect">
            <a:avLst/>
          </a:prstGeom>
          <a:solidFill>
            <a:srgbClr val="FFFFFF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ru-RU" altLang="ru-RU" b="1">
                <a:solidFill>
                  <a:srgbClr val="0033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Положительный результат</a:t>
            </a:r>
            <a:endParaRPr kumimoji="1" lang="ru-RU" altLang="ru-RU" sz="1600" b="1">
              <a:solidFill>
                <a:srgbClr val="003399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4" name="Line 7">
            <a:extLst>
              <a:ext uri="{FF2B5EF4-FFF2-40B4-BE49-F238E27FC236}">
                <a16:creationId xmlns:a16="http://schemas.microsoft.com/office/drawing/2014/main" id="{7DC0DC63-2ABE-513E-99E3-0CF8C3156AB2}"/>
              </a:ext>
            </a:extLst>
          </p:cNvPr>
          <p:cNvSpPr>
            <a:spLocks noChangeShapeType="1"/>
          </p:cNvSpPr>
          <p:nvPr/>
        </p:nvSpPr>
        <p:spPr bwMode="auto">
          <a:xfrm>
            <a:off x="7515457" y="4796113"/>
            <a:ext cx="0" cy="547687"/>
          </a:xfrm>
          <a:prstGeom prst="line">
            <a:avLst/>
          </a:prstGeom>
          <a:ln w="38100">
            <a:headE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20" name="Text Box 3">
            <a:extLst>
              <a:ext uri="{FF2B5EF4-FFF2-40B4-BE49-F238E27FC236}">
                <a16:creationId xmlns:a16="http://schemas.microsoft.com/office/drawing/2014/main" id="{75DCBDC4-1F9A-48F9-AE74-48EFB5B8C7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340588"/>
            <a:ext cx="3691068" cy="37151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1" lang="ru-RU" altLang="ru-RU" b="1" dirty="0">
                <a:solidFill>
                  <a:srgbClr val="0033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Анализируемый образец - кровь</a:t>
            </a:r>
          </a:p>
        </p:txBody>
      </p:sp>
      <p:sp>
        <p:nvSpPr>
          <p:cNvPr id="21" name="Line 7">
            <a:extLst>
              <a:ext uri="{FF2B5EF4-FFF2-40B4-BE49-F238E27FC236}">
                <a16:creationId xmlns:a16="http://schemas.microsoft.com/office/drawing/2014/main" id="{9C5D16D8-AE39-4461-906C-2C842592F3E1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0588" y="4754817"/>
            <a:ext cx="0" cy="547687"/>
          </a:xfrm>
          <a:prstGeom prst="line">
            <a:avLst/>
          </a:prstGeom>
          <a:ln w="38100">
            <a:headE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22" name="Line 7">
            <a:extLst>
              <a:ext uri="{FF2B5EF4-FFF2-40B4-BE49-F238E27FC236}">
                <a16:creationId xmlns:a16="http://schemas.microsoft.com/office/drawing/2014/main" id="{3BE3A25D-A776-48DB-9B63-41814A61F644}"/>
              </a:ext>
            </a:extLst>
          </p:cNvPr>
          <p:cNvSpPr>
            <a:spLocks noChangeShapeType="1"/>
          </p:cNvSpPr>
          <p:nvPr/>
        </p:nvSpPr>
        <p:spPr bwMode="auto">
          <a:xfrm>
            <a:off x="1631271" y="1892301"/>
            <a:ext cx="1435541" cy="3444907"/>
          </a:xfrm>
          <a:prstGeom prst="line">
            <a:avLst/>
          </a:prstGeom>
          <a:ln w="38100">
            <a:headE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lIns="90000" tIns="46800" rIns="90000" bIns="46800">
            <a:spAutoFit/>
          </a:bodyPr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">
            <a:extLst>
              <a:ext uri="{FF2B5EF4-FFF2-40B4-BE49-F238E27FC236}">
                <a16:creationId xmlns:a16="http://schemas.microsoft.com/office/drawing/2014/main" id="{0E27E330-791E-97FC-7131-0A70ED8B01FA}"/>
              </a:ext>
            </a:extLst>
          </p:cNvPr>
          <p:cNvGrpSpPr>
            <a:grpSpLocks/>
          </p:cNvGrpSpPr>
          <p:nvPr/>
        </p:nvGrpSpPr>
        <p:grpSpPr bwMode="auto">
          <a:xfrm>
            <a:off x="2021461" y="1666876"/>
            <a:ext cx="439737" cy="1122362"/>
            <a:chOff x="3962400" y="1066800"/>
            <a:chExt cx="609600" cy="1600200"/>
          </a:xfrm>
        </p:grpSpPr>
        <p:sp>
          <p:nvSpPr>
            <p:cNvPr id="3" name="Скругленный прямоугольник 2">
              <a:extLst>
                <a:ext uri="{FF2B5EF4-FFF2-40B4-BE49-F238E27FC236}">
                  <a16:creationId xmlns:a16="http://schemas.microsoft.com/office/drawing/2014/main" id="{F6E3C027-95C2-AA88-0B36-1B360B10BB13}"/>
                </a:ext>
              </a:extLst>
            </p:cNvPr>
            <p:cNvSpPr/>
            <p:nvPr/>
          </p:nvSpPr>
          <p:spPr>
            <a:xfrm>
              <a:off x="3962400" y="1449308"/>
              <a:ext cx="609600" cy="1217692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ru-RU" sz="2000"/>
            </a:p>
          </p:txBody>
        </p: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AA78FDB4-A489-7948-F1FB-B2ED504174CD}"/>
                </a:ext>
              </a:extLst>
            </p:cNvPr>
            <p:cNvSpPr/>
            <p:nvPr/>
          </p:nvSpPr>
          <p:spPr>
            <a:xfrm>
              <a:off x="4039425" y="1066800"/>
              <a:ext cx="455551" cy="228599"/>
            </a:xfrm>
            <a:prstGeom prst="rect">
              <a:avLst/>
            </a:prstGeom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ru-RU" sz="2000"/>
            </a:p>
          </p:txBody>
        </p:sp>
        <p:cxnSp>
          <p:nvCxnSpPr>
            <p:cNvPr id="5" name="Прямая соединительная линия 4">
              <a:extLst>
                <a:ext uri="{FF2B5EF4-FFF2-40B4-BE49-F238E27FC236}">
                  <a16:creationId xmlns:a16="http://schemas.microsoft.com/office/drawing/2014/main" id="{7217B8B9-65FF-CC7F-F966-02E7F1FF8125}"/>
                </a:ext>
              </a:extLst>
            </p:cNvPr>
            <p:cNvCxnSpPr/>
            <p:nvPr/>
          </p:nvCxnSpPr>
          <p:spPr>
            <a:xfrm>
              <a:off x="4114249" y="1295399"/>
              <a:ext cx="0" cy="153909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>
              <a:extLst>
                <a:ext uri="{FF2B5EF4-FFF2-40B4-BE49-F238E27FC236}">
                  <a16:creationId xmlns:a16="http://schemas.microsoft.com/office/drawing/2014/main" id="{274A6F42-791A-ADD4-A856-93CC183E2375}"/>
                </a:ext>
              </a:extLst>
            </p:cNvPr>
            <p:cNvCxnSpPr/>
            <p:nvPr/>
          </p:nvCxnSpPr>
          <p:spPr>
            <a:xfrm>
              <a:off x="4420151" y="1295399"/>
              <a:ext cx="0" cy="153909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Скругленный прямоугольник 6">
              <a:extLst>
                <a:ext uri="{FF2B5EF4-FFF2-40B4-BE49-F238E27FC236}">
                  <a16:creationId xmlns:a16="http://schemas.microsoft.com/office/drawing/2014/main" id="{AF5D9B12-3D45-F0F4-FC8F-6B58FDF0310C}"/>
                </a:ext>
              </a:extLst>
            </p:cNvPr>
            <p:cNvSpPr/>
            <p:nvPr/>
          </p:nvSpPr>
          <p:spPr>
            <a:xfrm>
              <a:off x="3962400" y="1906509"/>
              <a:ext cx="609600" cy="760491"/>
            </a:xfrm>
            <a:prstGeom prst="roundRect">
              <a:avLst/>
            </a:prstGeom>
            <a:solidFill>
              <a:srgbClr val="9E9A00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ru-RU" sz="2000"/>
            </a:p>
          </p:txBody>
        </p:sp>
      </p:grpSp>
      <p:sp>
        <p:nvSpPr>
          <p:cNvPr id="40962" name="TextBox 13">
            <a:extLst>
              <a:ext uri="{FF2B5EF4-FFF2-40B4-BE49-F238E27FC236}">
                <a16:creationId xmlns:a16="http://schemas.microsoft.com/office/drawing/2014/main" id="{9E3CBA91-D454-D005-7BA2-FE8098327F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688" y="2143125"/>
            <a:ext cx="1076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kumimoji="0" lang="en-US" altLang="ru-RU" sz="1800" b="1">
                <a:latin typeface="Arial" panose="020B0604020202020204" pitchFamily="34" charset="0"/>
              </a:rPr>
              <a:t>+ </a:t>
            </a:r>
            <a:r>
              <a:rPr kumimoji="0" lang="ru-RU" altLang="ru-RU" sz="1800" b="1">
                <a:latin typeface="Arial" panose="020B0604020202020204" pitchFamily="34" charset="0"/>
              </a:rPr>
              <a:t>0.1 М Н2</a:t>
            </a:r>
            <a:r>
              <a:rPr kumimoji="0" lang="en-US" altLang="ru-RU" sz="1800" b="1">
                <a:latin typeface="Arial" panose="020B0604020202020204" pitchFamily="34" charset="0"/>
              </a:rPr>
              <a:t>SO4</a:t>
            </a:r>
            <a:endParaRPr kumimoji="0" lang="ru-RU" altLang="ru-RU" sz="1800" b="1">
              <a:latin typeface="Arial" panose="020B0604020202020204" pitchFamily="34" charset="0"/>
            </a:endParaRPr>
          </a:p>
        </p:txBody>
      </p:sp>
      <p:sp>
        <p:nvSpPr>
          <p:cNvPr id="40963" name="TextBox 14">
            <a:extLst>
              <a:ext uri="{FF2B5EF4-FFF2-40B4-BE49-F238E27FC236}">
                <a16:creationId xmlns:a16="http://schemas.microsoft.com/office/drawing/2014/main" id="{7BD9BE95-A7CA-EB62-39E2-CCA4FE0F1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373" y="158702"/>
            <a:ext cx="4870450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9pPr>
          </a:lstStyle>
          <a:p>
            <a:pPr algn="ctr" defTabSz="685800">
              <a:lnSpc>
                <a:spcPct val="90000"/>
              </a:lnSpc>
            </a:pPr>
            <a:r>
              <a:rPr lang="ru-RU" altLang="ru-RU" sz="3600" b="1" dirty="0" err="1">
                <a:latin typeface="+mj-lt"/>
                <a:ea typeface="+mj-ea"/>
                <a:cs typeface="+mj-cs"/>
              </a:rPr>
              <a:t>Пробоподготовка</a:t>
            </a:r>
            <a:endParaRPr lang="ru-RU" altLang="ru-RU" sz="3600" b="1" dirty="0">
              <a:latin typeface="+mj-lt"/>
              <a:ea typeface="+mj-ea"/>
              <a:cs typeface="+mj-cs"/>
            </a:endParaRPr>
          </a:p>
        </p:txBody>
      </p:sp>
      <p:grpSp>
        <p:nvGrpSpPr>
          <p:cNvPr id="8" name="Группа 2">
            <a:extLst>
              <a:ext uri="{FF2B5EF4-FFF2-40B4-BE49-F238E27FC236}">
                <a16:creationId xmlns:a16="http://schemas.microsoft.com/office/drawing/2014/main" id="{6049C8AB-7173-6D74-B606-815A34E0EBDB}"/>
              </a:ext>
            </a:extLst>
          </p:cNvPr>
          <p:cNvGrpSpPr>
            <a:grpSpLocks/>
          </p:cNvGrpSpPr>
          <p:nvPr/>
        </p:nvGrpSpPr>
        <p:grpSpPr bwMode="auto">
          <a:xfrm>
            <a:off x="1268691" y="3627438"/>
            <a:ext cx="439738" cy="1122362"/>
            <a:chOff x="3962400" y="1066800"/>
            <a:chExt cx="609600" cy="1600200"/>
          </a:xfrm>
        </p:grpSpPr>
        <p:sp>
          <p:nvSpPr>
            <p:cNvPr id="27" name="Скругленный прямоугольник 26">
              <a:extLst>
                <a:ext uri="{FF2B5EF4-FFF2-40B4-BE49-F238E27FC236}">
                  <a16:creationId xmlns:a16="http://schemas.microsoft.com/office/drawing/2014/main" id="{6F5493A5-FE9B-B03C-66F6-E072173D5FCD}"/>
                </a:ext>
              </a:extLst>
            </p:cNvPr>
            <p:cNvSpPr/>
            <p:nvPr/>
          </p:nvSpPr>
          <p:spPr>
            <a:xfrm>
              <a:off x="3962400" y="1449308"/>
              <a:ext cx="609600" cy="1217692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ru-RU" sz="2000"/>
            </a:p>
          </p:txBody>
        </p:sp>
        <p:sp>
          <p:nvSpPr>
            <p:cNvPr id="28" name="Прямоугольник 27">
              <a:extLst>
                <a:ext uri="{FF2B5EF4-FFF2-40B4-BE49-F238E27FC236}">
                  <a16:creationId xmlns:a16="http://schemas.microsoft.com/office/drawing/2014/main" id="{D4A6638A-BA7D-0EC1-88EE-78CEBB33DEB8}"/>
                </a:ext>
              </a:extLst>
            </p:cNvPr>
            <p:cNvSpPr/>
            <p:nvPr/>
          </p:nvSpPr>
          <p:spPr>
            <a:xfrm>
              <a:off x="4039426" y="1066800"/>
              <a:ext cx="455548" cy="228599"/>
            </a:xfrm>
            <a:prstGeom prst="rect">
              <a:avLst/>
            </a:prstGeom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ru-RU" sz="2000"/>
            </a:p>
          </p:txBody>
        </p:sp>
        <p:cxnSp>
          <p:nvCxnSpPr>
            <p:cNvPr id="29" name="Прямая соединительная линия 28">
              <a:extLst>
                <a:ext uri="{FF2B5EF4-FFF2-40B4-BE49-F238E27FC236}">
                  <a16:creationId xmlns:a16="http://schemas.microsoft.com/office/drawing/2014/main" id="{6EE618CC-CBC3-2834-35C5-E606364A6A7A}"/>
                </a:ext>
              </a:extLst>
            </p:cNvPr>
            <p:cNvCxnSpPr/>
            <p:nvPr/>
          </p:nvCxnSpPr>
          <p:spPr>
            <a:xfrm>
              <a:off x="4114250" y="1295399"/>
              <a:ext cx="0" cy="153909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>
              <a:extLst>
                <a:ext uri="{FF2B5EF4-FFF2-40B4-BE49-F238E27FC236}">
                  <a16:creationId xmlns:a16="http://schemas.microsoft.com/office/drawing/2014/main" id="{3BB102BA-40E0-8839-BDD5-2D8116B72B11}"/>
                </a:ext>
              </a:extLst>
            </p:cNvPr>
            <p:cNvCxnSpPr/>
            <p:nvPr/>
          </p:nvCxnSpPr>
          <p:spPr>
            <a:xfrm>
              <a:off x="4420150" y="1295399"/>
              <a:ext cx="0" cy="153909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Скругленный прямоугольник 30">
              <a:extLst>
                <a:ext uri="{FF2B5EF4-FFF2-40B4-BE49-F238E27FC236}">
                  <a16:creationId xmlns:a16="http://schemas.microsoft.com/office/drawing/2014/main" id="{46715355-B19E-F41A-8461-DAA462E34C64}"/>
                </a:ext>
              </a:extLst>
            </p:cNvPr>
            <p:cNvSpPr/>
            <p:nvPr/>
          </p:nvSpPr>
          <p:spPr>
            <a:xfrm>
              <a:off x="3962400" y="1906509"/>
              <a:ext cx="609600" cy="760491"/>
            </a:xfrm>
            <a:prstGeom prst="roundRect">
              <a:avLst/>
            </a:prstGeom>
            <a:solidFill>
              <a:srgbClr val="9E9A00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ru-RU" sz="2000"/>
            </a:p>
          </p:txBody>
        </p:sp>
      </p:grpSp>
      <p:sp>
        <p:nvSpPr>
          <p:cNvPr id="40967" name="TextBox 31">
            <a:extLst>
              <a:ext uri="{FF2B5EF4-FFF2-40B4-BE49-F238E27FC236}">
                <a16:creationId xmlns:a16="http://schemas.microsoft.com/office/drawing/2014/main" id="{EFA3AC1A-28B5-E5E4-2269-45F66A9CF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729" y="4672013"/>
            <a:ext cx="258603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kumimoji="0" lang="ru-RU" alt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Щелочной гидролиз </a:t>
            </a:r>
          </a:p>
        </p:txBody>
      </p:sp>
      <p:grpSp>
        <p:nvGrpSpPr>
          <p:cNvPr id="9" name="Группа 2">
            <a:extLst>
              <a:ext uri="{FF2B5EF4-FFF2-40B4-BE49-F238E27FC236}">
                <a16:creationId xmlns:a16="http://schemas.microsoft.com/office/drawing/2014/main" id="{E0F51F17-391E-484D-A7C3-268F8477462D}"/>
              </a:ext>
            </a:extLst>
          </p:cNvPr>
          <p:cNvGrpSpPr>
            <a:grpSpLocks/>
          </p:cNvGrpSpPr>
          <p:nvPr/>
        </p:nvGrpSpPr>
        <p:grpSpPr bwMode="auto">
          <a:xfrm>
            <a:off x="5710562" y="1480090"/>
            <a:ext cx="439738" cy="1122362"/>
            <a:chOff x="3962400" y="1066800"/>
            <a:chExt cx="609600" cy="1600200"/>
          </a:xfrm>
        </p:grpSpPr>
        <p:sp>
          <p:nvSpPr>
            <p:cNvPr id="25" name="Скругленный прямоугольник 24">
              <a:extLst>
                <a:ext uri="{FF2B5EF4-FFF2-40B4-BE49-F238E27FC236}">
                  <a16:creationId xmlns:a16="http://schemas.microsoft.com/office/drawing/2014/main" id="{7CA5428D-ABB9-3EBC-AA6D-7DD6A7603E75}"/>
                </a:ext>
              </a:extLst>
            </p:cNvPr>
            <p:cNvSpPr/>
            <p:nvPr/>
          </p:nvSpPr>
          <p:spPr>
            <a:xfrm>
              <a:off x="3962400" y="1449308"/>
              <a:ext cx="609600" cy="1217692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ru-RU" sz="2000"/>
            </a:p>
          </p:txBody>
        </p:sp>
        <p:sp>
          <p:nvSpPr>
            <p:cNvPr id="34" name="Прямоугольник 33">
              <a:extLst>
                <a:ext uri="{FF2B5EF4-FFF2-40B4-BE49-F238E27FC236}">
                  <a16:creationId xmlns:a16="http://schemas.microsoft.com/office/drawing/2014/main" id="{0B756CDE-02AB-D3FE-DA7F-A5FE932820A4}"/>
                </a:ext>
              </a:extLst>
            </p:cNvPr>
            <p:cNvSpPr/>
            <p:nvPr/>
          </p:nvSpPr>
          <p:spPr>
            <a:xfrm>
              <a:off x="4039426" y="1066800"/>
              <a:ext cx="455548" cy="228599"/>
            </a:xfrm>
            <a:prstGeom prst="rect">
              <a:avLst/>
            </a:prstGeom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ru-RU" sz="2000"/>
            </a:p>
          </p:txBody>
        </p:sp>
        <p:cxnSp>
          <p:nvCxnSpPr>
            <p:cNvPr id="35" name="Прямая соединительная линия 34">
              <a:extLst>
                <a:ext uri="{FF2B5EF4-FFF2-40B4-BE49-F238E27FC236}">
                  <a16:creationId xmlns:a16="http://schemas.microsoft.com/office/drawing/2014/main" id="{1B765E5B-89EC-FBCB-CB09-8ECDC67C7E28}"/>
                </a:ext>
              </a:extLst>
            </p:cNvPr>
            <p:cNvCxnSpPr/>
            <p:nvPr/>
          </p:nvCxnSpPr>
          <p:spPr>
            <a:xfrm>
              <a:off x="4114250" y="1295399"/>
              <a:ext cx="0" cy="153909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>
              <a:extLst>
                <a:ext uri="{FF2B5EF4-FFF2-40B4-BE49-F238E27FC236}">
                  <a16:creationId xmlns:a16="http://schemas.microsoft.com/office/drawing/2014/main" id="{12F8DAAF-97F8-2687-E862-58F168AEE3DB}"/>
                </a:ext>
              </a:extLst>
            </p:cNvPr>
            <p:cNvCxnSpPr/>
            <p:nvPr/>
          </p:nvCxnSpPr>
          <p:spPr>
            <a:xfrm>
              <a:off x="4420150" y="1295399"/>
              <a:ext cx="0" cy="153909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Скругленный прямоугольник 38">
              <a:extLst>
                <a:ext uri="{FF2B5EF4-FFF2-40B4-BE49-F238E27FC236}">
                  <a16:creationId xmlns:a16="http://schemas.microsoft.com/office/drawing/2014/main" id="{B5B2EF38-32C4-8D5E-AC03-21DFB8E9BA55}"/>
                </a:ext>
              </a:extLst>
            </p:cNvPr>
            <p:cNvSpPr/>
            <p:nvPr/>
          </p:nvSpPr>
          <p:spPr>
            <a:xfrm>
              <a:off x="3962400" y="1906509"/>
              <a:ext cx="609600" cy="760491"/>
            </a:xfrm>
            <a:prstGeom prst="roundRect">
              <a:avLst/>
            </a:prstGeom>
            <a:solidFill>
              <a:srgbClr val="9E9A00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ru-RU" sz="2000"/>
            </a:p>
          </p:txBody>
        </p:sp>
      </p:grpSp>
      <p:sp>
        <p:nvSpPr>
          <p:cNvPr id="40975" name="TextBox 7">
            <a:extLst>
              <a:ext uri="{FF2B5EF4-FFF2-40B4-BE49-F238E27FC236}">
                <a16:creationId xmlns:a16="http://schemas.microsoft.com/office/drawing/2014/main" id="{0E8565C4-A208-89C8-96F3-060993ABC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9680" y="2800484"/>
            <a:ext cx="23134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 dirty="0">
                <a:latin typeface="Arial" panose="020B0604020202020204" pitchFamily="34" charset="0"/>
              </a:rPr>
              <a:t>ЖЖЭ с Н2</a:t>
            </a:r>
            <a:r>
              <a:rPr lang="en-US" altLang="ru-RU" b="1" dirty="0">
                <a:latin typeface="Arial" panose="020B0604020202020204" pitchFamily="34" charset="0"/>
              </a:rPr>
              <a:t>SO4</a:t>
            </a:r>
            <a:endParaRPr lang="ru-RU" altLang="ru-RU" b="1" dirty="0">
              <a:latin typeface="Arial" panose="020B0604020202020204" pitchFamily="34" charset="0"/>
            </a:endParaRPr>
          </a:p>
        </p:txBody>
      </p:sp>
      <p:sp>
        <p:nvSpPr>
          <p:cNvPr id="40976" name="Прямоугольник 31">
            <a:extLst>
              <a:ext uri="{FF2B5EF4-FFF2-40B4-BE49-F238E27FC236}">
                <a16:creationId xmlns:a16="http://schemas.microsoft.com/office/drawing/2014/main" id="{96DE611F-5489-147B-43E0-B62E5D7EE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763" y="5634038"/>
            <a:ext cx="84550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000" b="1" dirty="0">
                <a:solidFill>
                  <a:srgbClr val="FF0000"/>
                </a:solidFill>
              </a:rPr>
              <a:t>Время, затраченное на проведение </a:t>
            </a:r>
            <a:r>
              <a:rPr lang="ru-RU" altLang="ru-RU" sz="2000" b="1" dirty="0" err="1">
                <a:solidFill>
                  <a:srgbClr val="FF0000"/>
                </a:solidFill>
              </a:rPr>
              <a:t>пробоподготовки</a:t>
            </a:r>
            <a:r>
              <a:rPr lang="ru-RU" altLang="ru-RU" sz="2000" b="1" dirty="0">
                <a:solidFill>
                  <a:srgbClr val="FF0000"/>
                </a:solidFill>
              </a:rPr>
              <a:t>, от 20 до 55 мин (ГХМС) </a:t>
            </a:r>
          </a:p>
        </p:txBody>
      </p:sp>
      <p:sp>
        <p:nvSpPr>
          <p:cNvPr id="36" name="TextBox 7">
            <a:extLst>
              <a:ext uri="{FF2B5EF4-FFF2-40B4-BE49-F238E27FC236}">
                <a16:creationId xmlns:a16="http://schemas.microsoft.com/office/drawing/2014/main" id="{620933B4-311D-4B3F-AC46-EA9494541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2239" y="2802504"/>
            <a:ext cx="24561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 dirty="0">
                <a:latin typeface="Arial" panose="020B0604020202020204" pitchFamily="34" charset="0"/>
              </a:rPr>
              <a:t>ЖЖЭ при рН=9</a:t>
            </a:r>
          </a:p>
        </p:txBody>
      </p:sp>
      <p:grpSp>
        <p:nvGrpSpPr>
          <p:cNvPr id="37" name="Группа 2">
            <a:extLst>
              <a:ext uri="{FF2B5EF4-FFF2-40B4-BE49-F238E27FC236}">
                <a16:creationId xmlns:a16="http://schemas.microsoft.com/office/drawing/2014/main" id="{F73C7FC1-F4D8-4957-9F0E-D134DF46B14D}"/>
              </a:ext>
            </a:extLst>
          </p:cNvPr>
          <p:cNvGrpSpPr>
            <a:grpSpLocks/>
          </p:cNvGrpSpPr>
          <p:nvPr/>
        </p:nvGrpSpPr>
        <p:grpSpPr bwMode="auto">
          <a:xfrm>
            <a:off x="3876590" y="3627438"/>
            <a:ext cx="439738" cy="1122362"/>
            <a:chOff x="3962400" y="1066800"/>
            <a:chExt cx="609600" cy="1600200"/>
          </a:xfrm>
        </p:grpSpPr>
        <p:sp>
          <p:nvSpPr>
            <p:cNvPr id="40" name="Скругленный прямоугольник 26">
              <a:extLst>
                <a:ext uri="{FF2B5EF4-FFF2-40B4-BE49-F238E27FC236}">
                  <a16:creationId xmlns:a16="http://schemas.microsoft.com/office/drawing/2014/main" id="{895083D9-9997-4B2C-AB0C-DEBD5706B8FB}"/>
                </a:ext>
              </a:extLst>
            </p:cNvPr>
            <p:cNvSpPr/>
            <p:nvPr/>
          </p:nvSpPr>
          <p:spPr>
            <a:xfrm>
              <a:off x="3962400" y="1449308"/>
              <a:ext cx="609600" cy="1217692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ru-RU" sz="2000"/>
            </a:p>
          </p:txBody>
        </p:sp>
        <p:sp>
          <p:nvSpPr>
            <p:cNvPr id="42" name="Прямоугольник 41">
              <a:extLst>
                <a:ext uri="{FF2B5EF4-FFF2-40B4-BE49-F238E27FC236}">
                  <a16:creationId xmlns:a16="http://schemas.microsoft.com/office/drawing/2014/main" id="{DB32ED7E-BC12-4625-973E-D56C1E5BD359}"/>
                </a:ext>
              </a:extLst>
            </p:cNvPr>
            <p:cNvSpPr/>
            <p:nvPr/>
          </p:nvSpPr>
          <p:spPr>
            <a:xfrm>
              <a:off x="4039426" y="1066800"/>
              <a:ext cx="455548" cy="228599"/>
            </a:xfrm>
            <a:prstGeom prst="rect">
              <a:avLst/>
            </a:prstGeom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ru-RU" sz="2000"/>
            </a:p>
          </p:txBody>
        </p:sp>
        <p:cxnSp>
          <p:nvCxnSpPr>
            <p:cNvPr id="43" name="Прямая соединительная линия 42">
              <a:extLst>
                <a:ext uri="{FF2B5EF4-FFF2-40B4-BE49-F238E27FC236}">
                  <a16:creationId xmlns:a16="http://schemas.microsoft.com/office/drawing/2014/main" id="{62C2A1AF-011B-4616-AFA8-2CF000E3EDD7}"/>
                </a:ext>
              </a:extLst>
            </p:cNvPr>
            <p:cNvCxnSpPr/>
            <p:nvPr/>
          </p:nvCxnSpPr>
          <p:spPr>
            <a:xfrm>
              <a:off x="4114250" y="1295399"/>
              <a:ext cx="0" cy="153909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>
              <a:extLst>
                <a:ext uri="{FF2B5EF4-FFF2-40B4-BE49-F238E27FC236}">
                  <a16:creationId xmlns:a16="http://schemas.microsoft.com/office/drawing/2014/main" id="{352A4CF9-7509-41AE-A845-4B30599A0F96}"/>
                </a:ext>
              </a:extLst>
            </p:cNvPr>
            <p:cNvCxnSpPr/>
            <p:nvPr/>
          </p:nvCxnSpPr>
          <p:spPr>
            <a:xfrm>
              <a:off x="4420150" y="1295399"/>
              <a:ext cx="0" cy="153909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Скругленный прямоугольник 30">
              <a:extLst>
                <a:ext uri="{FF2B5EF4-FFF2-40B4-BE49-F238E27FC236}">
                  <a16:creationId xmlns:a16="http://schemas.microsoft.com/office/drawing/2014/main" id="{97A8FAEA-D88B-4934-AAC0-426B0DE6CF3D}"/>
                </a:ext>
              </a:extLst>
            </p:cNvPr>
            <p:cNvSpPr/>
            <p:nvPr/>
          </p:nvSpPr>
          <p:spPr>
            <a:xfrm>
              <a:off x="3962400" y="1906509"/>
              <a:ext cx="609600" cy="760491"/>
            </a:xfrm>
            <a:prstGeom prst="roundRect">
              <a:avLst/>
            </a:prstGeom>
            <a:solidFill>
              <a:srgbClr val="9E9A00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ru-RU" sz="2000"/>
            </a:p>
          </p:txBody>
        </p:sp>
      </p:grpSp>
      <p:sp>
        <p:nvSpPr>
          <p:cNvPr id="46" name="TextBox 31">
            <a:extLst>
              <a:ext uri="{FF2B5EF4-FFF2-40B4-BE49-F238E27FC236}">
                <a16:creationId xmlns:a16="http://schemas.microsoft.com/office/drawing/2014/main" id="{0D4E0951-3A19-4612-9032-8D17F4766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0115" y="4707989"/>
            <a:ext cx="258603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kumimoji="0" lang="ru-RU" alt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Кислотный гидролиз </a:t>
            </a:r>
          </a:p>
        </p:txBody>
      </p:sp>
      <p:grpSp>
        <p:nvGrpSpPr>
          <p:cNvPr id="47" name="Группа 2">
            <a:extLst>
              <a:ext uri="{FF2B5EF4-FFF2-40B4-BE49-F238E27FC236}">
                <a16:creationId xmlns:a16="http://schemas.microsoft.com/office/drawing/2014/main" id="{DB5BB936-36B4-4EE0-98D7-6AECCC92E04F}"/>
              </a:ext>
            </a:extLst>
          </p:cNvPr>
          <p:cNvGrpSpPr>
            <a:grpSpLocks/>
          </p:cNvGrpSpPr>
          <p:nvPr/>
        </p:nvGrpSpPr>
        <p:grpSpPr bwMode="auto">
          <a:xfrm>
            <a:off x="6798823" y="3627438"/>
            <a:ext cx="439738" cy="1122362"/>
            <a:chOff x="3962400" y="1066800"/>
            <a:chExt cx="609600" cy="1600200"/>
          </a:xfrm>
        </p:grpSpPr>
        <p:sp>
          <p:nvSpPr>
            <p:cNvPr id="48" name="Скругленный прямоугольник 26">
              <a:extLst>
                <a:ext uri="{FF2B5EF4-FFF2-40B4-BE49-F238E27FC236}">
                  <a16:creationId xmlns:a16="http://schemas.microsoft.com/office/drawing/2014/main" id="{ECC64110-2A6D-48D2-AC56-076DD33AD75C}"/>
                </a:ext>
              </a:extLst>
            </p:cNvPr>
            <p:cNvSpPr/>
            <p:nvPr/>
          </p:nvSpPr>
          <p:spPr>
            <a:xfrm>
              <a:off x="3962400" y="1449308"/>
              <a:ext cx="609600" cy="1217692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ru-RU" sz="2000"/>
            </a:p>
          </p:txBody>
        </p:sp>
        <p:sp>
          <p:nvSpPr>
            <p:cNvPr id="49" name="Прямоугольник 48">
              <a:extLst>
                <a:ext uri="{FF2B5EF4-FFF2-40B4-BE49-F238E27FC236}">
                  <a16:creationId xmlns:a16="http://schemas.microsoft.com/office/drawing/2014/main" id="{2130D001-96C8-48CA-9E36-15520087C4A0}"/>
                </a:ext>
              </a:extLst>
            </p:cNvPr>
            <p:cNvSpPr/>
            <p:nvPr/>
          </p:nvSpPr>
          <p:spPr>
            <a:xfrm>
              <a:off x="4039426" y="1066800"/>
              <a:ext cx="455548" cy="228599"/>
            </a:xfrm>
            <a:prstGeom prst="rect">
              <a:avLst/>
            </a:prstGeom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ru-RU" sz="2000"/>
            </a:p>
          </p:txBody>
        </p:sp>
        <p:cxnSp>
          <p:nvCxnSpPr>
            <p:cNvPr id="50" name="Прямая соединительная линия 49">
              <a:extLst>
                <a:ext uri="{FF2B5EF4-FFF2-40B4-BE49-F238E27FC236}">
                  <a16:creationId xmlns:a16="http://schemas.microsoft.com/office/drawing/2014/main" id="{ADFC8A99-DCCE-4FAE-B44B-3BABCB458017}"/>
                </a:ext>
              </a:extLst>
            </p:cNvPr>
            <p:cNvCxnSpPr/>
            <p:nvPr/>
          </p:nvCxnSpPr>
          <p:spPr>
            <a:xfrm>
              <a:off x="4114250" y="1295399"/>
              <a:ext cx="0" cy="153909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>
              <a:extLst>
                <a:ext uri="{FF2B5EF4-FFF2-40B4-BE49-F238E27FC236}">
                  <a16:creationId xmlns:a16="http://schemas.microsoft.com/office/drawing/2014/main" id="{63A1413E-C5B4-478D-AC4C-D9A7A33B3556}"/>
                </a:ext>
              </a:extLst>
            </p:cNvPr>
            <p:cNvCxnSpPr/>
            <p:nvPr/>
          </p:nvCxnSpPr>
          <p:spPr>
            <a:xfrm>
              <a:off x="4420150" y="1295399"/>
              <a:ext cx="0" cy="153909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Скругленный прямоугольник 30">
              <a:extLst>
                <a:ext uri="{FF2B5EF4-FFF2-40B4-BE49-F238E27FC236}">
                  <a16:creationId xmlns:a16="http://schemas.microsoft.com/office/drawing/2014/main" id="{33A9F242-9205-4168-BE45-3133C17BF4A6}"/>
                </a:ext>
              </a:extLst>
            </p:cNvPr>
            <p:cNvSpPr/>
            <p:nvPr/>
          </p:nvSpPr>
          <p:spPr>
            <a:xfrm>
              <a:off x="3962400" y="1906509"/>
              <a:ext cx="609600" cy="760491"/>
            </a:xfrm>
            <a:prstGeom prst="roundRect">
              <a:avLst/>
            </a:prstGeom>
            <a:solidFill>
              <a:srgbClr val="9E9A00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ru-RU" sz="2000"/>
            </a:p>
          </p:txBody>
        </p:sp>
      </p:grpSp>
      <p:sp>
        <p:nvSpPr>
          <p:cNvPr id="53" name="TextBox 7">
            <a:extLst>
              <a:ext uri="{FF2B5EF4-FFF2-40B4-BE49-F238E27FC236}">
                <a16:creationId xmlns:a16="http://schemas.microsoft.com/office/drawing/2014/main" id="{5107A729-5051-47AA-859F-2D74238B2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0631" y="4892654"/>
            <a:ext cx="24561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 dirty="0">
                <a:latin typeface="Arial" panose="020B0604020202020204" pitchFamily="34" charset="0"/>
              </a:rPr>
              <a:t>ЖЖЭ при рН=4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C9A663C9-DC45-A28B-BA4E-D1547896DA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47567"/>
            <a:ext cx="8991600" cy="688974"/>
          </a:xfrm>
        </p:spPr>
        <p:txBody>
          <a:bodyPr/>
          <a:lstStyle/>
          <a:p>
            <a:pPr algn="ctr"/>
            <a:r>
              <a:rPr lang="ru-RU" altLang="ru-RU" sz="3200" b="1" dirty="0"/>
              <a:t>Газовая хромато-масс-спектрометрия</a:t>
            </a:r>
          </a:p>
        </p:txBody>
      </p:sp>
      <p:sp>
        <p:nvSpPr>
          <p:cNvPr id="17417" name="Rectangle 27">
            <a:extLst>
              <a:ext uri="{FF2B5EF4-FFF2-40B4-BE49-F238E27FC236}">
                <a16:creationId xmlns:a16="http://schemas.microsoft.com/office/drawing/2014/main" id="{C94DCAA5-7A60-887C-085D-AF3F7C45D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5431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kumimoji="1" lang="ru-RU" altLang="ru-RU">
              <a:latin typeface="News Gothic MT" panose="020B0503020103020203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1">
            <a:extLst>
              <a:ext uri="{FF2B5EF4-FFF2-40B4-BE49-F238E27FC236}">
                <a16:creationId xmlns:a16="http://schemas.microsoft.com/office/drawing/2014/main" id="{9ADE644E-BF8A-08E5-CECE-8DC21BB3B5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3281" y="957309"/>
            <a:ext cx="3537438" cy="210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31">
            <a:extLst>
              <a:ext uri="{FF2B5EF4-FFF2-40B4-BE49-F238E27FC236}">
                <a16:creationId xmlns:a16="http://schemas.microsoft.com/office/drawing/2014/main" id="{B9F51755-D033-4E41-9029-7C41A5006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221" y="2975997"/>
            <a:ext cx="8632794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News Gothic MT" panose="020B0503020103020203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kumimoji="0" lang="ru-RU" alt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Исследование 1 извлечения на ГХ-МС – 30 минут</a:t>
            </a:r>
          </a:p>
          <a:p>
            <a:pPr eaLnBrk="1" hangingPunct="1"/>
            <a:endParaRPr kumimoji="0" lang="ru-RU" altLang="ru-RU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/>
            <a:r>
              <a:rPr kumimoji="0" lang="ru-RU" alt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Полное исследование 1 пациента (извлечение и исследование на ГХМС) – 2,5 часа </a:t>
            </a:r>
          </a:p>
          <a:p>
            <a:pPr eaLnBrk="1" hangingPunct="1"/>
            <a:endParaRPr kumimoji="0" lang="ru-RU" altLang="ru-RU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/>
            <a:r>
              <a:rPr kumimoji="0" lang="ru-RU" alt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Ежесуточно поступает в среднем 40 пациентов, что составляет примерно100 извлечений или 50 часов работы ГХ-МС.</a:t>
            </a:r>
          </a:p>
          <a:p>
            <a:pPr eaLnBrk="1" hangingPunct="1"/>
            <a:endParaRPr kumimoji="0" lang="ru-RU" altLang="ru-RU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/>
            <a:r>
              <a:rPr kumimoji="0" lang="ru-RU" alt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Для выдачи результатов в течение 24 часов необходимо иметь не менее 3 ГХ-МС, а для выдачи результатов в течение 2-х часов – не менее 7 ГХ-МС</a:t>
            </a:r>
          </a:p>
        </p:txBody>
      </p:sp>
    </p:spTree>
    <p:extLst>
      <p:ext uri="{BB962C8B-B14F-4D97-AF65-F5344CB8AC3E}">
        <p14:creationId xmlns:p14="http://schemas.microsoft.com/office/powerpoint/2010/main" val="42589993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>
            <a:extLst>
              <a:ext uri="{FF2B5EF4-FFF2-40B4-BE49-F238E27FC236}">
                <a16:creationId xmlns:a16="http://schemas.microsoft.com/office/drawing/2014/main" id="{BDF7EF95-F62F-4B12-A76D-02EFD26DE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44" y="30424"/>
            <a:ext cx="9081856" cy="15696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2800"/>
            </a:lvl1pPr>
          </a:lstStyle>
          <a:p>
            <a:r>
              <a:rPr lang="ru-RU" altLang="ru-RU" sz="3200" b="1" dirty="0">
                <a:latin typeface="+mj-lt"/>
                <a:ea typeface="+mj-ea"/>
                <a:cs typeface="+mj-cs"/>
              </a:rPr>
              <a:t>Отсутствие количественных измерений при проведении подтверждающих ХТИ методами хромато-масс-спектрометрии (ХМС)</a:t>
            </a:r>
          </a:p>
        </p:txBody>
      </p:sp>
      <p:sp>
        <p:nvSpPr>
          <p:cNvPr id="21507" name="Text Box 2">
            <a:extLst>
              <a:ext uri="{FF2B5EF4-FFF2-40B4-BE49-F238E27FC236}">
                <a16:creationId xmlns:a16="http://schemas.microsoft.com/office/drawing/2014/main" id="{F3F1DA86-3B76-493C-8887-3EA2A24F6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647" y="2029565"/>
            <a:ext cx="8578850" cy="2293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spcBef>
                <a:spcPts val="1438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Bef>
                <a:spcPts val="1150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Bef>
                <a:spcPts val="87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Bef>
                <a:spcPts val="588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Bef>
                <a:spcPts val="300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300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300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300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300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15000"/>
              </a:lnSpc>
              <a:spcBef>
                <a:spcPts val="25"/>
              </a:spcBef>
              <a:spcAft>
                <a:spcPts val="1025"/>
              </a:spcAft>
              <a:buClrTx/>
              <a:buFontTx/>
              <a:buNone/>
            </a:pPr>
            <a:r>
              <a:rPr lang="ru-RU" altLang="ru-RU" sz="2400" dirty="0">
                <a:latin typeface="+mn-lt"/>
                <a:cs typeface="Times New Roman" panose="02020603050405020304" pitchFamily="18" charset="0"/>
              </a:rPr>
              <a:t>В РФ до сих пор не решен вопрос проведения количественных измерений анализируемых контролируемых веществ в биологических жидкостях при проведении подтверждающих ХТИ методами хромато-масс-спектрометрии (ХМС).</a:t>
            </a:r>
          </a:p>
          <a:p>
            <a:pPr eaLnBrk="1">
              <a:lnSpc>
                <a:spcPct val="115000"/>
              </a:lnSpc>
              <a:spcBef>
                <a:spcPts val="25"/>
              </a:spcBef>
              <a:spcAft>
                <a:spcPts val="1025"/>
              </a:spcAft>
              <a:buClrTx/>
              <a:buFontTx/>
              <a:buNone/>
            </a:pPr>
            <a:endParaRPr lang="ru-RU" altLang="ru-RU" sz="2400" dirty="0">
              <a:latin typeface="+mn-lt"/>
              <a:cs typeface="Times New Roman" panose="02020603050405020304" pitchFamily="18" charset="0"/>
            </a:endParaRPr>
          </a:p>
          <a:p>
            <a:pPr eaLnBrk="1">
              <a:lnSpc>
                <a:spcPct val="115000"/>
              </a:lnSpc>
              <a:spcBef>
                <a:spcPts val="25"/>
              </a:spcBef>
              <a:spcAft>
                <a:spcPts val="1025"/>
              </a:spcAft>
              <a:buClrTx/>
              <a:buFontTx/>
              <a:buNone/>
            </a:pPr>
            <a:r>
              <a:rPr lang="ru-RU" altLang="ru-RU" sz="2400" dirty="0">
                <a:latin typeface="+mn-lt"/>
                <a:cs typeface="Times New Roman" panose="02020603050405020304" pitchFamily="18" charset="0"/>
              </a:rPr>
              <a:t>Недоступность контрольных материалов (в т.ч. калибровочных), содержащих НС и ПВ в биологических жидкостях (моча, кровь).</a:t>
            </a:r>
          </a:p>
          <a:p>
            <a:pPr eaLnBrk="1">
              <a:lnSpc>
                <a:spcPct val="115000"/>
              </a:lnSpc>
              <a:spcBef>
                <a:spcPts val="25"/>
              </a:spcBef>
              <a:spcAft>
                <a:spcPts val="1025"/>
              </a:spcAft>
              <a:buClrTx/>
              <a:buFontTx/>
              <a:buNone/>
            </a:pPr>
            <a:endParaRPr lang="ru-RU" altLang="ru-RU" sz="2400" dirty="0">
              <a:latin typeface="+mn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4E7158B-4880-CF48-C1E7-8CDF33E58E7B}"/>
              </a:ext>
            </a:extLst>
          </p:cNvPr>
          <p:cNvSpPr/>
          <p:nvPr/>
        </p:nvSpPr>
        <p:spPr>
          <a:xfrm>
            <a:off x="259178" y="136003"/>
            <a:ext cx="85510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+mj-lt"/>
                <a:ea typeface="+mj-ea"/>
                <a:cs typeface="+mj-cs"/>
              </a:rPr>
              <a:t>Приказ МЗ РФ от 18.05.2021 №464н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DC3FA7-E108-41D3-A95A-9AB109333C0C}"/>
              </a:ext>
            </a:extLst>
          </p:cNvPr>
          <p:cNvSpPr txBox="1"/>
          <p:nvPr/>
        </p:nvSpPr>
        <p:spPr>
          <a:xfrm>
            <a:off x="704012" y="737145"/>
            <a:ext cx="7661429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2400" dirty="0"/>
          </a:p>
          <a:p>
            <a:r>
              <a:rPr lang="ru-RU" sz="2400" dirty="0"/>
              <a:t>Правила проведения лабораторных исследований устанавливают порядок организации и проведения лабораторных исследований, включая клинические лабораторные исследования и микробиологические исследования, в медицинских и иных организациях, осуществляющих медицинскую деятельность (далее - медицинская организация) </a:t>
            </a:r>
            <a:r>
              <a:rPr lang="ru-RU" sz="2400" b="1" dirty="0"/>
              <a:t>на основании лицензии, </a:t>
            </a:r>
            <a:r>
              <a:rPr lang="ru-RU" sz="2400" dirty="0"/>
              <a:t>предусматривающей выполнение работ (услуг) по </a:t>
            </a:r>
            <a:r>
              <a:rPr lang="ru-RU" sz="2400" b="1" dirty="0"/>
              <a:t>клинической лабораторной диагностике </a:t>
            </a:r>
            <a:r>
              <a:rPr lang="ru-RU" sz="2400" dirty="0"/>
              <a:t>и (или) лабораторной генетике и (или) медицинской микробиологии и (или) бактериологии и (или) вирусологии и (или) лабораторной микологии и (или) паразитологии и (или) лабораторной диагностике.</a:t>
            </a:r>
          </a:p>
        </p:txBody>
      </p:sp>
    </p:spTree>
    <p:extLst>
      <p:ext uri="{BB962C8B-B14F-4D97-AF65-F5344CB8AC3E}">
        <p14:creationId xmlns:p14="http://schemas.microsoft.com/office/powerpoint/2010/main" val="37340907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4E7158B-4880-CF48-C1E7-8CDF33E58E7B}"/>
              </a:ext>
            </a:extLst>
          </p:cNvPr>
          <p:cNvSpPr/>
          <p:nvPr/>
        </p:nvSpPr>
        <p:spPr>
          <a:xfrm>
            <a:off x="259178" y="136003"/>
            <a:ext cx="85510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+mj-lt"/>
                <a:ea typeface="+mj-ea"/>
                <a:cs typeface="+mj-cs"/>
              </a:rPr>
              <a:t>Приказ МЗ РФ от 18.05.2021 №464н </a:t>
            </a: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9F099661-5044-4B2F-B018-72D2CE7D1985}"/>
              </a:ext>
            </a:extLst>
          </p:cNvPr>
          <p:cNvGrpSpPr/>
          <p:nvPr/>
        </p:nvGrpSpPr>
        <p:grpSpPr>
          <a:xfrm>
            <a:off x="709549" y="1520867"/>
            <a:ext cx="6738294" cy="4245180"/>
            <a:chOff x="976403" y="1045911"/>
            <a:chExt cx="6001588" cy="3532271"/>
          </a:xfrm>
        </p:grpSpPr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0C0BA196-A55B-4D22-BB1D-3307890E549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76403" y="1463072"/>
              <a:ext cx="6001588" cy="3115110"/>
            </a:xfrm>
            <a:prstGeom prst="rect">
              <a:avLst/>
            </a:prstGeom>
          </p:spPr>
        </p:pic>
        <p:pic>
          <p:nvPicPr>
            <p:cNvPr id="9" name="Рисунок 8">
              <a:extLst>
                <a:ext uri="{FF2B5EF4-FFF2-40B4-BE49-F238E27FC236}">
                  <a16:creationId xmlns:a16="http://schemas.microsoft.com/office/drawing/2014/main" id="{78929F34-7B26-4198-A200-0A4685649E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62789" y="1045911"/>
              <a:ext cx="5906324" cy="504895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6269A45B-A0ED-4DC2-9B8D-766CA6B02814}"/>
              </a:ext>
            </a:extLst>
          </p:cNvPr>
          <p:cNvSpPr txBox="1"/>
          <p:nvPr/>
        </p:nvSpPr>
        <p:spPr>
          <a:xfrm>
            <a:off x="6367966" y="852802"/>
            <a:ext cx="2589603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dirty="0"/>
              <a:t>Базовое количество, </a:t>
            </a:r>
            <a:r>
              <a:rPr lang="ru-RU" sz="1400" dirty="0" err="1"/>
              <a:t>шт</a:t>
            </a:r>
            <a:endParaRPr lang="ru-RU" sz="1400" dirty="0"/>
          </a:p>
        </p:txBody>
      </p: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750A4D03-D2B8-45D1-9D51-DBE4318BC7F7}"/>
              </a:ext>
            </a:extLst>
          </p:cNvPr>
          <p:cNvCxnSpPr>
            <a:cxnSpLocks/>
          </p:cNvCxnSpPr>
          <p:nvPr/>
        </p:nvCxnSpPr>
        <p:spPr>
          <a:xfrm flipH="1">
            <a:off x="6951216" y="1194056"/>
            <a:ext cx="486659" cy="6302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83535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4E7158B-4880-CF48-C1E7-8CDF33E58E7B}"/>
              </a:ext>
            </a:extLst>
          </p:cNvPr>
          <p:cNvSpPr/>
          <p:nvPr/>
        </p:nvSpPr>
        <p:spPr>
          <a:xfrm>
            <a:off x="214903" y="103337"/>
            <a:ext cx="81817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+mj-lt"/>
                <a:ea typeface="+mj-ea"/>
                <a:cs typeface="+mj-cs"/>
              </a:rPr>
              <a:t>Выставление счетов по ОМС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072440" y="626557"/>
            <a:ext cx="2518913" cy="6814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Пациент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0770" y="2652621"/>
            <a:ext cx="2113472" cy="9877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Имеется ФИО, паспортные данные, полис ОМС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44870" y="2613804"/>
            <a:ext cx="2170982" cy="9230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Имеется ФИО, но нет паспортных данных и/или полиса ОМС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569234" y="3968151"/>
            <a:ext cx="2257245" cy="9316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Социальная служба ГБУ НИИ СП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14903" y="3968150"/>
            <a:ext cx="2019339" cy="82813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Выставляется по ОМС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459301" y="1578634"/>
            <a:ext cx="2872596" cy="4485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Гражданин РФ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264987" y="1578634"/>
            <a:ext cx="2872596" cy="4485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Иностранный гражданин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3165894" y="1308043"/>
            <a:ext cx="379562" cy="27059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264987" y="1308043"/>
            <a:ext cx="520460" cy="27059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1846053" y="2074652"/>
            <a:ext cx="388190" cy="47445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148642" y="2074652"/>
            <a:ext cx="258792" cy="47445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1112809" y="3640346"/>
            <a:ext cx="1" cy="32780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3528204" y="3601529"/>
            <a:ext cx="8626" cy="32780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Скругленный прямоугольник 24"/>
          <p:cNvSpPr/>
          <p:nvPr/>
        </p:nvSpPr>
        <p:spPr>
          <a:xfrm>
            <a:off x="214903" y="5451894"/>
            <a:ext cx="2129967" cy="6383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Идентифицирован ТФОМС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487282" y="5451894"/>
            <a:ext cx="2777705" cy="6211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/>
              <a:t>Неидентифицирован</a:t>
            </a:r>
            <a:r>
              <a:rPr lang="ru-RU" dirty="0"/>
              <a:t> ТФОМС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693432" y="3709357"/>
            <a:ext cx="3300756" cy="181154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Выставление счетов на стационары </a:t>
            </a:r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3657600" y="4917055"/>
            <a:ext cx="0" cy="55209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H="1">
            <a:off x="1459301" y="4917055"/>
            <a:ext cx="1818737" cy="53483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flipV="1">
            <a:off x="1112810" y="4796286"/>
            <a:ext cx="8627" cy="55209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cxnSpLocks/>
          </p:cNvCxnSpPr>
          <p:nvPr/>
        </p:nvCxnSpPr>
        <p:spPr>
          <a:xfrm>
            <a:off x="6896817" y="2074652"/>
            <a:ext cx="8626" cy="175036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cxnSpLocks/>
          </p:cNvCxnSpPr>
          <p:nvPr/>
        </p:nvCxnSpPr>
        <p:spPr>
          <a:xfrm flipV="1">
            <a:off x="5312433" y="5348377"/>
            <a:ext cx="726057" cy="46151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Скругленный прямоугольник 45"/>
          <p:cNvSpPr/>
          <p:nvPr/>
        </p:nvSpPr>
        <p:spPr>
          <a:xfrm>
            <a:off x="4648918" y="2656935"/>
            <a:ext cx="1234296" cy="8798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Нет ФИО </a:t>
            </a:r>
          </a:p>
          <a:p>
            <a:pPr algn="ctr"/>
            <a:r>
              <a:rPr lang="ru-RU" sz="1200" dirty="0"/>
              <a:t>(Неизвестный)</a:t>
            </a:r>
          </a:p>
        </p:txBody>
      </p:sp>
      <p:cxnSp>
        <p:nvCxnSpPr>
          <p:cNvPr id="48" name="Прямая со стрелкой 47"/>
          <p:cNvCxnSpPr/>
          <p:nvPr/>
        </p:nvCxnSpPr>
        <p:spPr>
          <a:xfrm>
            <a:off x="4073105" y="2074652"/>
            <a:ext cx="878457" cy="47445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>
            <a:cxnSpLocks/>
          </p:cNvCxnSpPr>
          <p:nvPr/>
        </p:nvCxnSpPr>
        <p:spPr>
          <a:xfrm>
            <a:off x="5365342" y="3581103"/>
            <a:ext cx="673148" cy="48782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Скругленный прямоугольник 27">
            <a:extLst>
              <a:ext uri="{FF2B5EF4-FFF2-40B4-BE49-F238E27FC236}">
                <a16:creationId xmlns:a16="http://schemas.microsoft.com/office/drawing/2014/main" id="{BFAA7B84-6D54-4498-BA38-7C69D15A2160}"/>
              </a:ext>
            </a:extLst>
          </p:cNvPr>
          <p:cNvSpPr/>
          <p:nvPr/>
        </p:nvSpPr>
        <p:spPr>
          <a:xfrm>
            <a:off x="6295559" y="5580968"/>
            <a:ext cx="2252299" cy="109012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Стационар: </a:t>
            </a:r>
            <a:r>
              <a:rPr lang="ru-RU" dirty="0" err="1"/>
              <a:t>иКом</a:t>
            </a:r>
            <a:r>
              <a:rPr lang="ru-RU" dirty="0"/>
              <a:t>, ДМС или на платной основе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3589267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273" y="583403"/>
            <a:ext cx="8775453" cy="57606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800" b="1" dirty="0"/>
              <a:t>Проблемы при проведение химико-токсикологических исследований в Санкт-Петербурге </a:t>
            </a:r>
            <a:br>
              <a:rPr lang="ru-RU" sz="2800" b="1" dirty="0"/>
            </a:br>
            <a:r>
              <a:rPr lang="ru-RU" sz="2800" b="1" dirty="0"/>
              <a:t> </a:t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20484" name="AutoShape 4" descr="image-10-03-23-02-47.hei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84273" y="1225689"/>
            <a:ext cx="856895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отсутствует Порядок оказания медицинской помощи при острых отравлениях химической этиологии в г. Санкт-Петербурге;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отсутствует Регламент оказания консультативной помощи при острых отравлениях химической этиологии в г. Санкт-Петербурге;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отсутствует Регламент проведения химико-токсикологических исследований при острых отравлениях химической этиологии в г. Санкт-Петербурге;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отсутствует порядок возмещения расходов ГБУ СПб НИИ СП им. И.И. </a:t>
            </a:r>
            <a:r>
              <a:rPr lang="ru-RU" sz="2400" dirty="0" err="1"/>
              <a:t>Джанелидзе</a:t>
            </a:r>
            <a:r>
              <a:rPr lang="ru-RU" sz="2400" dirty="0"/>
              <a:t> на проведение химико-токсикологических исследований для стационаров города Санкт-Петербурга.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4E7158B-4880-CF48-C1E7-8CDF33E58E7B}"/>
              </a:ext>
            </a:extLst>
          </p:cNvPr>
          <p:cNvSpPr/>
          <p:nvPr/>
        </p:nvSpPr>
        <p:spPr>
          <a:xfrm>
            <a:off x="259178" y="-6040"/>
            <a:ext cx="8181759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lnSpc>
                <a:spcPct val="90000"/>
              </a:lnSpc>
            </a:pPr>
            <a:r>
              <a:rPr kumimoji="1" lang="ru-RU" sz="3200" b="1" dirty="0">
                <a:latin typeface="+mj-lt"/>
                <a:ea typeface="+mj-ea"/>
                <a:cs typeface="+mj-cs"/>
              </a:rPr>
              <a:t>Нормативно-правовые акты в области организации химико-токсикологических исследований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0E7BC1-1C3D-4543-52D6-F427F93A9270}"/>
              </a:ext>
            </a:extLst>
          </p:cNvPr>
          <p:cNvSpPr txBox="1"/>
          <p:nvPr/>
        </p:nvSpPr>
        <p:spPr>
          <a:xfrm>
            <a:off x="259178" y="1591276"/>
            <a:ext cx="8490714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/>
              <a:t>Приказ Минздравсоцразвития РФ от 27.01.2006 №40 «Об организации проведения химико-токсикологических исследований при аналитической диагностике наличия в организме человека алкоголя, наркотических средств, психотропных и других токсических веществ»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Приказ МЗ РФ от 15.11.2012 №925н «Об утверждении порядка оказания медицинской помощи больным с острыми химическими отравлениями»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Приказ МЗ РФ от 18.12.2015 №933н </a:t>
            </a:r>
            <a:r>
              <a:rPr lang="ru-RU" sz="2000" dirty="0">
                <a:solidFill>
                  <a:srgbClr val="000000"/>
                </a:solidFill>
                <a:latin typeface="PT Sans" panose="020B0503020203020204" pitchFamily="34" charset="-52"/>
              </a:rPr>
              <a:t>«</a:t>
            </a:r>
            <a:r>
              <a:rPr lang="ru-RU" sz="2000" dirty="0"/>
              <a:t>О порядке проведения медицинского освидетельствования на состояние опьянения (алкогольного, наркотического или иного токсического)»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Приказ Минздрава России от 10.05.2017 №203н «Об утверждении критериев оценки качества медицинской помощи»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Приказ Минздрава России от 18.05.2021 №464н «Об утверждении правил проведения лабораторных исследований»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9649570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229600" cy="57606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ru-RU" sz="4000" b="1" dirty="0"/>
              <a:t>Предложения</a:t>
            </a:r>
            <a:br>
              <a:rPr lang="ru-RU" sz="4000" b="1" dirty="0"/>
            </a:br>
            <a:endParaRPr lang="ru-RU" sz="4000" b="1" dirty="0"/>
          </a:p>
        </p:txBody>
      </p:sp>
      <p:sp>
        <p:nvSpPr>
          <p:cNvPr id="20484" name="AutoShape 4" descr="image-10-03-23-02-47.hei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51520" y="836712"/>
            <a:ext cx="856895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/>
              <a:t>Разработка регламента проведения химико-токсикологических исследований при острых отравлениях химической этиологии в г. Санкт-Петербурге,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/>
              <a:t>Внесение изменений в действующие нормативно-правовые акты, в том числе изменения списка оснащения химико-токсикологической лаборатории,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Заключение договора между ГБУ СПб НИИ СП им. И.И. Джанелидзе и стационарами города для оплаты счетов за: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400" dirty="0"/>
              <a:t>иностранных граждан,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400" dirty="0"/>
              <a:t>лиц без паспортных данных и/или полиса ОМС, лиц,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400" dirty="0"/>
              <a:t>незарегистрированных в ТФОМС</a:t>
            </a:r>
            <a:r>
              <a:rPr lang="ru-RU" sz="2800" dirty="0"/>
              <a:t>,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229600" cy="57606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ru-RU" sz="4000" b="1" dirty="0"/>
              <a:t>Предложения</a:t>
            </a:r>
            <a:br>
              <a:rPr lang="ru-RU" sz="4000" b="1" dirty="0"/>
            </a:br>
            <a:endParaRPr lang="ru-RU" sz="4000" b="1" dirty="0"/>
          </a:p>
        </p:txBody>
      </p:sp>
      <p:sp>
        <p:nvSpPr>
          <p:cNvPr id="20484" name="AutoShape 4" descr="image-10-03-23-02-47.hei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8B9EB6-B27D-A489-C4F6-3A5D852E159F}"/>
              </a:ext>
            </a:extLst>
          </p:cNvPr>
          <p:cNvSpPr txBox="1"/>
          <p:nvPr/>
        </p:nvSpPr>
        <p:spPr>
          <a:xfrm>
            <a:off x="155575" y="1046341"/>
            <a:ext cx="852543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/>
              <a:t>Дооснащение лабораторий 3 уровня ГХ-МС и/или ВЭЖХ-МС/МС,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/>
              <a:t>Оснащение лабораторий 2 уровня, в стационаре которых располагается токсикологическое отделение, газовыми хроматографами с пламенно-ионизационным детектором (ГХ-ПИД) для определения уровня этилового спирта и др. спиртов, а также </a:t>
            </a:r>
            <a:r>
              <a:rPr lang="ru-RU" sz="2800" dirty="0" err="1"/>
              <a:t>иммунохроматографическим</a:t>
            </a:r>
            <a:r>
              <a:rPr lang="ru-RU" sz="2800" dirty="0"/>
              <a:t> анализатором с </a:t>
            </a:r>
            <a:r>
              <a:rPr lang="ru-RU" sz="2800" dirty="0" err="1"/>
              <a:t>иммунохроматографическими</a:t>
            </a:r>
            <a:r>
              <a:rPr lang="ru-RU" sz="2800" dirty="0"/>
              <a:t> тест-полосками для проведения предварительного экспресс анализа на наркотические средства и лекарственные вещества.</a:t>
            </a:r>
          </a:p>
        </p:txBody>
      </p:sp>
    </p:spTree>
    <p:extLst>
      <p:ext uri="{BB962C8B-B14F-4D97-AF65-F5344CB8AC3E}">
        <p14:creationId xmlns:p14="http://schemas.microsoft.com/office/powerpoint/2010/main" val="19762768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Прямоугольник 1">
            <a:extLst>
              <a:ext uri="{FF2B5EF4-FFF2-40B4-BE49-F238E27FC236}">
                <a16:creationId xmlns:a16="http://schemas.microsoft.com/office/drawing/2014/main" id="{C327335E-EE4F-FB9D-3E3C-7A877C9696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332" y="2002815"/>
            <a:ext cx="7270067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</a:p>
          <a:p>
            <a:pPr algn="ctr" eaLnBrk="1" hangingPunct="1"/>
            <a:endParaRPr lang="en-US" alt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endParaRPr lang="en-US" alt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endParaRPr lang="en-US" alt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endParaRPr lang="ru-RU" alt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Балабанова Ольга Леонидовна – к.м.н.,</a:t>
            </a:r>
          </a:p>
          <a:p>
            <a:pPr algn="ctr" eaLnBrk="1" hangingPunct="1"/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старший научный сотрудник, зав. ХТЛ</a:t>
            </a:r>
          </a:p>
          <a:p>
            <a:pPr algn="ctr" eaLnBrk="1" hangingPunct="1"/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тел. 8(921)555-71-50</a:t>
            </a:r>
          </a:p>
          <a:p>
            <a:pPr algn="ctr" eaLnBrk="1" hangingPunct="1"/>
            <a:r>
              <a:rPr lang="en-US" alt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O.L.YA@mail.ru</a:t>
            </a:r>
            <a:endParaRPr lang="ru-RU" altLang="ru-RU" sz="2800" dirty="0">
              <a:latin typeface="News Gothic MT" panose="020B0503020103020203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4E7158B-4880-CF48-C1E7-8CDF33E58E7B}"/>
              </a:ext>
            </a:extLst>
          </p:cNvPr>
          <p:cNvSpPr/>
          <p:nvPr/>
        </p:nvSpPr>
        <p:spPr>
          <a:xfrm>
            <a:off x="0" y="39887"/>
            <a:ext cx="8956706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lnSpc>
                <a:spcPct val="90000"/>
              </a:lnSpc>
            </a:pPr>
            <a:r>
              <a:rPr kumimoji="1" lang="ru-RU" sz="3200" b="1" dirty="0">
                <a:latin typeface="+mj-lt"/>
                <a:ea typeface="+mj-ea"/>
                <a:cs typeface="+mj-cs"/>
              </a:rPr>
              <a:t>Приказ Минздравсоцразвития РФ </a:t>
            </a:r>
          </a:p>
          <a:p>
            <a:pPr algn="ctr" defTabSz="685800">
              <a:lnSpc>
                <a:spcPct val="90000"/>
              </a:lnSpc>
            </a:pPr>
            <a:r>
              <a:rPr kumimoji="1" lang="ru-RU" sz="3200" b="1" dirty="0">
                <a:latin typeface="+mj-lt"/>
                <a:ea typeface="+mj-ea"/>
                <a:cs typeface="+mj-cs"/>
              </a:rPr>
              <a:t>от 27.01.2006 № 40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0E7BC1-1C3D-4543-52D6-F427F93A9270}"/>
              </a:ext>
            </a:extLst>
          </p:cNvPr>
          <p:cNvSpPr txBox="1"/>
          <p:nvPr/>
        </p:nvSpPr>
        <p:spPr>
          <a:xfrm>
            <a:off x="319563" y="1074509"/>
            <a:ext cx="849071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/>
              <a:t>Штаты ХТЛ укомплектовываются врачами, провизорами, специалистами с немедицинским образованием, допущенными к занятию должности </a:t>
            </a:r>
            <a:r>
              <a:rPr lang="ru-RU" sz="2000" b="1" dirty="0"/>
              <a:t>врача клинической лабораторной диагностики </a:t>
            </a:r>
            <a:r>
              <a:rPr lang="ru-RU" sz="2000" dirty="0"/>
              <a:t>в установленном порядке, имеющими сертификат по специальности «Клиническая лабораторная диагностика» и прошедшими дополнительную подготовку по аналитической токсикологии наркотических средств, психотропных и других токсических веществ.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9381841-9CFE-47B5-83E9-95BED2D767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178" y="3639957"/>
            <a:ext cx="4263608" cy="2593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5DE6D1DB-9721-437A-8D97-5D4721A08A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0518" y="3536723"/>
            <a:ext cx="3736470" cy="280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B92F03B-3496-47D8-8845-554E632B3272}"/>
              </a:ext>
            </a:extLst>
          </p:cNvPr>
          <p:cNvSpPr txBox="1"/>
          <p:nvPr/>
        </p:nvSpPr>
        <p:spPr>
          <a:xfrm>
            <a:off x="1369030" y="3211385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провизор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B844DB-343D-45C0-B289-6455B9BDA97C}"/>
              </a:ext>
            </a:extLst>
          </p:cNvPr>
          <p:cNvSpPr txBox="1"/>
          <p:nvPr/>
        </p:nvSpPr>
        <p:spPr>
          <a:xfrm>
            <a:off x="3434601" y="6419120"/>
            <a:ext cx="2087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Химик-эксперт МО</a:t>
            </a:r>
          </a:p>
        </p:txBody>
      </p:sp>
    </p:spTree>
    <p:extLst>
      <p:ext uri="{BB962C8B-B14F-4D97-AF65-F5344CB8AC3E}">
        <p14:creationId xmlns:p14="http://schemas.microsoft.com/office/powerpoint/2010/main" val="2009035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4E7158B-4880-CF48-C1E7-8CDF33E58E7B}"/>
              </a:ext>
            </a:extLst>
          </p:cNvPr>
          <p:cNvSpPr/>
          <p:nvPr/>
        </p:nvSpPr>
        <p:spPr>
          <a:xfrm>
            <a:off x="214903" y="91614"/>
            <a:ext cx="8181759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lnSpc>
                <a:spcPct val="90000"/>
              </a:lnSpc>
            </a:pPr>
            <a:r>
              <a:rPr kumimoji="1" lang="ru-RU" sz="3200" b="1" dirty="0">
                <a:latin typeface="+mj-lt"/>
                <a:ea typeface="+mj-ea"/>
                <a:cs typeface="+mj-cs"/>
              </a:rPr>
              <a:t>Отбор и транспортировка биологических образцов для диагностики отравлений</a:t>
            </a:r>
          </a:p>
        </p:txBody>
      </p:sp>
      <p:pic>
        <p:nvPicPr>
          <p:cNvPr id="1034" name="Picture 10">
            <a:extLst>
              <a:ext uri="{FF2B5EF4-FFF2-40B4-BE49-F238E27FC236}">
                <a16:creationId xmlns:a16="http://schemas.microsoft.com/office/drawing/2014/main" id="{81DBF424-A994-4B0D-864A-5E6956E58B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650" y="1714920"/>
            <a:ext cx="1489919" cy="1489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Пробирка вакуумная с К3-ЭДТА 4 мл 13х75 мм фиолетовый ПЭТФ 100 шт">
            <a:extLst>
              <a:ext uri="{FF2B5EF4-FFF2-40B4-BE49-F238E27FC236}">
                <a16:creationId xmlns:a16="http://schemas.microsoft.com/office/drawing/2014/main" id="{011E4355-9182-4536-AA5E-BDD4FA3B0E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51" y="1714920"/>
            <a:ext cx="1489918" cy="1489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15B772FC-2D0E-4DCC-95AF-A560E5420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52" y="3640585"/>
            <a:ext cx="2223117" cy="2223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>
            <a:extLst>
              <a:ext uri="{FF2B5EF4-FFF2-40B4-BE49-F238E27FC236}">
                <a16:creationId xmlns:a16="http://schemas.microsoft.com/office/drawing/2014/main" id="{9685B70B-2A61-4620-AC84-391E3D131E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51" r="15289"/>
          <a:stretch/>
        </p:blipFill>
        <p:spPr bwMode="auto">
          <a:xfrm>
            <a:off x="2567569" y="1202870"/>
            <a:ext cx="3476426" cy="5107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B37F8A58-9D2C-4B5B-85C6-120BA87E47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7357" y="1577176"/>
            <a:ext cx="1296277" cy="1851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620BC704-042B-46A3-8740-160F278A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3995" y="3640585"/>
            <a:ext cx="2592530" cy="1735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0920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4E7158B-4880-CF48-C1E7-8CDF33E58E7B}"/>
              </a:ext>
            </a:extLst>
          </p:cNvPr>
          <p:cNvSpPr/>
          <p:nvPr/>
        </p:nvSpPr>
        <p:spPr>
          <a:xfrm>
            <a:off x="259178" y="136003"/>
            <a:ext cx="8551099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lnSpc>
                <a:spcPct val="90000"/>
              </a:lnSpc>
            </a:pPr>
            <a:r>
              <a:rPr kumimoji="1" lang="ru-RU" sz="3600" b="1" dirty="0">
                <a:latin typeface="+mj-lt"/>
                <a:ea typeface="+mj-ea"/>
                <a:cs typeface="+mj-cs"/>
              </a:rPr>
              <a:t>Приказ МЗ РФ от 15.11.2012 №925н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0E7BC1-1C3D-4543-52D6-F427F93A9270}"/>
              </a:ext>
            </a:extLst>
          </p:cNvPr>
          <p:cNvSpPr txBox="1"/>
          <p:nvPr/>
        </p:nvSpPr>
        <p:spPr>
          <a:xfrm>
            <a:off x="289370" y="1543286"/>
            <a:ext cx="849071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0" i="0" dirty="0">
                <a:solidFill>
                  <a:srgbClr val="000000"/>
                </a:solidFill>
                <a:effectLst/>
                <a:latin typeface="+mn-lt"/>
              </a:rPr>
              <a:t>проведение качественного и 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+mn-lt"/>
              </a:rPr>
              <a:t>количественного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+mn-lt"/>
              </a:rPr>
              <a:t> исследования биологических объектов на наличие токсичных веществ с целью химико-токсикологической экспресс-диагностики 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+mn-lt"/>
              </a:rPr>
              <a:t>(не более 2-х часов) 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+mn-lt"/>
              </a:rPr>
              <a:t>острого химического отравления по направлениям деятельности Центра, других подразделений медицинской организации, в составе которой создан Центр, а также по направлениям деятельности иных медицинских организаций по согласованию с дежурным врачом-токсикологом Центра</a:t>
            </a:r>
            <a:endParaRPr lang="ru-RU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4343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>
            <a:extLst>
              <a:ext uri="{FF2B5EF4-FFF2-40B4-BE49-F238E27FC236}">
                <a16:creationId xmlns:a16="http://schemas.microsoft.com/office/drawing/2014/main" id="{BDF7EF95-F62F-4B12-A76D-02EFD26DE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675" y="139320"/>
            <a:ext cx="7416800" cy="9787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2800"/>
            </a:lvl1pPr>
          </a:lstStyle>
          <a:p>
            <a:pPr defTabSz="685800">
              <a:lnSpc>
                <a:spcPct val="90000"/>
              </a:lnSpc>
            </a:pPr>
            <a:r>
              <a:rPr kumimoji="1" lang="ru-RU" altLang="ru-RU" sz="3200" b="1" dirty="0">
                <a:latin typeface="+mj-lt"/>
                <a:ea typeface="+mj-ea"/>
                <a:cs typeface="+mj-cs"/>
              </a:rPr>
              <a:t>Количество оборудования для проведения ХТИ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3301EA94-D291-4A56-AFBC-234CA187E7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60824"/>
              </p:ext>
            </p:extLst>
          </p:nvPr>
        </p:nvGraphicFramePr>
        <p:xfrm>
          <a:off x="477729" y="1524327"/>
          <a:ext cx="7947179" cy="2535399"/>
        </p:xfrm>
        <a:graphic>
          <a:graphicData uri="http://schemas.openxmlformats.org/drawingml/2006/table">
            <a:tbl>
              <a:tblPr/>
              <a:tblGrid>
                <a:gridCol w="833619">
                  <a:extLst>
                    <a:ext uri="{9D8B030D-6E8A-4147-A177-3AD203B41FA5}">
                      <a16:colId xmlns:a16="http://schemas.microsoft.com/office/drawing/2014/main" val="1717679717"/>
                    </a:ext>
                  </a:extLst>
                </a:gridCol>
                <a:gridCol w="6166626">
                  <a:extLst>
                    <a:ext uri="{9D8B030D-6E8A-4147-A177-3AD203B41FA5}">
                      <a16:colId xmlns:a16="http://schemas.microsoft.com/office/drawing/2014/main" val="1698835698"/>
                    </a:ext>
                  </a:extLst>
                </a:gridCol>
                <a:gridCol w="946934">
                  <a:extLst>
                    <a:ext uri="{9D8B030D-6E8A-4147-A177-3AD203B41FA5}">
                      <a16:colId xmlns:a16="http://schemas.microsoft.com/office/drawing/2014/main" val="673589259"/>
                    </a:ext>
                  </a:extLst>
                </a:gridCol>
              </a:tblGrid>
              <a:tr h="300202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>
                          <a:effectLst/>
                        </a:rPr>
                        <a:t>23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>
                          <a:effectLst/>
                        </a:rPr>
                        <a:t>Газовый хроматограф с детектором по теплопроводности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>
                          <a:effectLst/>
                        </a:rPr>
                        <a:t>2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424787"/>
                  </a:ext>
                </a:extLst>
              </a:tr>
              <a:tr h="457000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>
                          <a:effectLst/>
                        </a:rPr>
                        <a:t>24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 dirty="0">
                          <a:effectLst/>
                        </a:rPr>
                        <a:t>Газовый хроматограф с детектором по ионизации пламени или детектором электронного захвата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>
                          <a:effectLst/>
                        </a:rPr>
                        <a:t>1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335909"/>
                  </a:ext>
                </a:extLst>
              </a:tr>
              <a:tr h="323051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>
                          <a:effectLst/>
                        </a:rPr>
                        <a:t>25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>
                          <a:effectLst/>
                        </a:rPr>
                        <a:t>Газовый хроматограф с детектором электронного захвата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>
                          <a:effectLst/>
                        </a:rPr>
                        <a:t>1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577020"/>
                  </a:ext>
                </a:extLst>
              </a:tr>
              <a:tr h="500859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>
                          <a:effectLst/>
                        </a:rPr>
                        <a:t>26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>
                          <a:effectLst/>
                        </a:rPr>
                        <a:t>Газовый хроматограф с азотно-фосфорным детектором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 dirty="0">
                          <a:effectLst/>
                        </a:rPr>
                        <a:t>1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91957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F67939D-38C4-41F6-BB4E-1FCD0E7FD50E}"/>
              </a:ext>
            </a:extLst>
          </p:cNvPr>
          <p:cNvSpPr txBox="1"/>
          <p:nvPr/>
        </p:nvSpPr>
        <p:spPr>
          <a:xfrm>
            <a:off x="2821555" y="4438836"/>
            <a:ext cx="314304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А ГДЕ ГХ-МС???</a:t>
            </a:r>
          </a:p>
          <a:p>
            <a:endParaRPr lang="ru-RU" sz="2800" b="1" dirty="0">
              <a:solidFill>
                <a:srgbClr val="FF0000"/>
              </a:solidFill>
            </a:endParaRPr>
          </a:p>
          <a:p>
            <a:r>
              <a:rPr lang="ru-RU" sz="2800" b="1" dirty="0">
                <a:solidFill>
                  <a:srgbClr val="FF0000"/>
                </a:solidFill>
              </a:rPr>
              <a:t>А ВЭЖХ-МС/МС???</a:t>
            </a:r>
          </a:p>
        </p:txBody>
      </p:sp>
    </p:spTree>
    <p:extLst>
      <p:ext uri="{BB962C8B-B14F-4D97-AF65-F5344CB8AC3E}">
        <p14:creationId xmlns:p14="http://schemas.microsoft.com/office/powerpoint/2010/main" val="5594992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50929" y="3368767"/>
            <a:ext cx="3941668" cy="179803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Химико-токсикологическая лаборатория СПб ГБУЗ «Городская наркологическая больница», Миргородская улица, 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570584" y="3368766"/>
            <a:ext cx="4422488" cy="179803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Химико-токсикологическая лаборатория Центра острых отравлений ГБУ «Санкт-Петербургский научно-исследовательский институт скорой помощи им. И.И. Джанелидзе»,</a:t>
            </a:r>
          </a:p>
          <a:p>
            <a:pPr algn="ctr"/>
            <a:r>
              <a:rPr lang="ru-RU" dirty="0"/>
              <a:t>Будапештская улица, 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65284" y="1206970"/>
            <a:ext cx="40637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dirty="0"/>
              <a:t>диагностика отравлений </a:t>
            </a:r>
          </a:p>
          <a:p>
            <a:r>
              <a:rPr lang="ru-RU" dirty="0"/>
              <a:t>(Приказ МЗ РФ от 18.11.2012 №925н и Приказ МЗ РФ от 10.05.2017 №203н)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4903" y="1206970"/>
            <a:ext cx="40637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dirty="0"/>
              <a:t>медицинское освидетельствование на состояние опьянения </a:t>
            </a:r>
          </a:p>
          <a:p>
            <a:r>
              <a:rPr lang="ru-RU" dirty="0"/>
              <a:t>(Приказ МЗ РФ от 18.12.2015 №933н)</a:t>
            </a: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6DD24D3E-6775-42C5-9FF2-17D51D214C7D}"/>
              </a:ext>
            </a:extLst>
          </p:cNvPr>
          <p:cNvCxnSpPr>
            <a:cxnSpLocks/>
          </p:cNvCxnSpPr>
          <p:nvPr/>
        </p:nvCxnSpPr>
        <p:spPr>
          <a:xfrm>
            <a:off x="1766657" y="2192784"/>
            <a:ext cx="0" cy="106532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F39732C3-0402-435A-8DD4-6E58C2161B47}"/>
              </a:ext>
            </a:extLst>
          </p:cNvPr>
          <p:cNvCxnSpPr>
            <a:cxnSpLocks/>
          </p:cNvCxnSpPr>
          <p:nvPr/>
        </p:nvCxnSpPr>
        <p:spPr>
          <a:xfrm>
            <a:off x="6670693" y="2130300"/>
            <a:ext cx="0" cy="112780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523FB9B2-11A0-44CB-9E5A-779CAB16C294}"/>
              </a:ext>
            </a:extLst>
          </p:cNvPr>
          <p:cNvCxnSpPr>
            <a:cxnSpLocks/>
          </p:cNvCxnSpPr>
          <p:nvPr/>
        </p:nvCxnSpPr>
        <p:spPr>
          <a:xfrm>
            <a:off x="2547891" y="2130300"/>
            <a:ext cx="3338004" cy="112780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Знак умножения 9">
            <a:extLst>
              <a:ext uri="{FF2B5EF4-FFF2-40B4-BE49-F238E27FC236}">
                <a16:creationId xmlns:a16="http://schemas.microsoft.com/office/drawing/2014/main" id="{CFB565AF-5B28-47B6-9A13-6F9D49219ADF}"/>
              </a:ext>
            </a:extLst>
          </p:cNvPr>
          <p:cNvSpPr/>
          <p:nvPr/>
        </p:nvSpPr>
        <p:spPr>
          <a:xfrm>
            <a:off x="3863202" y="2210932"/>
            <a:ext cx="707381" cy="914400"/>
          </a:xfrm>
          <a:prstGeom prst="mathMultiply">
            <a:avLst/>
          </a:prstGeom>
          <a:solidFill>
            <a:srgbClr val="FF0000"/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71021" y="-118593"/>
            <a:ext cx="9277165" cy="1325563"/>
          </a:xfrm>
        </p:spPr>
        <p:txBody>
          <a:bodyPr/>
          <a:lstStyle/>
          <a:p>
            <a:pPr algn="ctr"/>
            <a:r>
              <a:rPr kumimoji="1" lang="ru-RU" sz="3200" b="1" dirty="0"/>
              <a:t>Приказ МЗ РФ от 18.12.2015 №933н. </a:t>
            </a:r>
            <a:br>
              <a:rPr kumimoji="1" lang="ru-RU" sz="3200" b="1" dirty="0"/>
            </a:br>
            <a:r>
              <a:rPr kumimoji="1" lang="ru-RU" sz="3200" b="1" dirty="0"/>
              <a:t>Химико-токсикологические исследования в г. СПб</a:t>
            </a:r>
          </a:p>
        </p:txBody>
      </p:sp>
    </p:spTree>
    <p:extLst>
      <p:ext uri="{BB962C8B-B14F-4D97-AF65-F5344CB8AC3E}">
        <p14:creationId xmlns:p14="http://schemas.microsoft.com/office/powerpoint/2010/main" val="1810561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4E7158B-4880-CF48-C1E7-8CDF33E58E7B}"/>
              </a:ext>
            </a:extLst>
          </p:cNvPr>
          <p:cNvSpPr/>
          <p:nvPr/>
        </p:nvSpPr>
        <p:spPr>
          <a:xfrm>
            <a:off x="0" y="-6040"/>
            <a:ext cx="9046346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lnSpc>
                <a:spcPct val="90000"/>
              </a:lnSpc>
            </a:pPr>
            <a:r>
              <a:rPr kumimoji="1" lang="ru-RU" sz="3200" b="1" dirty="0">
                <a:latin typeface="+mj-lt"/>
                <a:ea typeface="+mj-ea"/>
                <a:cs typeface="+mj-cs"/>
              </a:rPr>
              <a:t>Диагностика отравлений (приказ МЗ РФ 203н). Исследование уровня этанола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0E7BC1-1C3D-4543-52D6-F427F93A9270}"/>
              </a:ext>
            </a:extLst>
          </p:cNvPr>
          <p:cNvSpPr txBox="1"/>
          <p:nvPr/>
        </p:nvSpPr>
        <p:spPr>
          <a:xfrm>
            <a:off x="319563" y="942204"/>
            <a:ext cx="8490714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dirty="0"/>
              <a:t>Выполнено исследование уровня этанола, метанола </a:t>
            </a:r>
            <a:r>
              <a:rPr lang="ru-RU" sz="2400" b="1" dirty="0"/>
              <a:t>в крови </a:t>
            </a:r>
            <a:r>
              <a:rPr lang="ru-RU" sz="2400" dirty="0"/>
              <a:t>(</a:t>
            </a:r>
            <a:r>
              <a:rPr lang="ru-RU" sz="2400" dirty="0">
                <a:solidFill>
                  <a:srgbClr val="FF0000"/>
                </a:solidFill>
              </a:rPr>
              <a:t>газо-жидкостная хроматография</a:t>
            </a:r>
            <a:r>
              <a:rPr lang="ru-RU" sz="2400" dirty="0"/>
              <a:t>) </a:t>
            </a:r>
            <a:r>
              <a:rPr lang="ru-RU" sz="2400" b="1" dirty="0"/>
              <a:t>не позднее 2-х часов</a:t>
            </a:r>
            <a:r>
              <a:rPr lang="ru-RU" sz="2400" dirty="0"/>
              <a:t> от момента поступления в стационар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Выполнено исследование уровня этанола, метанола </a:t>
            </a:r>
            <a:r>
              <a:rPr lang="ru-RU" sz="2400" b="1" dirty="0"/>
              <a:t>в моче </a:t>
            </a:r>
            <a:r>
              <a:rPr lang="ru-RU" sz="2400" dirty="0"/>
              <a:t>(</a:t>
            </a:r>
            <a:r>
              <a:rPr lang="ru-RU" sz="2400" dirty="0">
                <a:solidFill>
                  <a:srgbClr val="FF0000"/>
                </a:solidFill>
              </a:rPr>
              <a:t>газо-жидкостная хроматография</a:t>
            </a:r>
            <a:r>
              <a:rPr lang="ru-RU" sz="2400" dirty="0"/>
              <a:t>) </a:t>
            </a:r>
            <a:r>
              <a:rPr lang="ru-RU" sz="2400" b="1" dirty="0"/>
              <a:t>не позднее 2-х часов </a:t>
            </a:r>
            <a:r>
              <a:rPr lang="ru-RU" sz="2400" dirty="0"/>
              <a:t>от момента поступления в стационар</a:t>
            </a:r>
          </a:p>
          <a:p>
            <a:pPr algn="ctr"/>
            <a:r>
              <a:rPr lang="ru-RU" sz="3200" b="1" dirty="0"/>
              <a:t>В каких случаях?</a:t>
            </a:r>
            <a:endParaRPr lang="ru-RU" sz="3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при токсическом действии алкоголя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400" dirty="0"/>
              <a:t>код по МКБ - 10: Т51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при токсическом действии окиси углерода </a:t>
            </a:r>
            <a:r>
              <a:rPr lang="ru-RU" sz="2400" b="1" dirty="0"/>
              <a:t>ПРИ НАРУШЕНИИ СОЗНАНИЯ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400" dirty="0"/>
              <a:t>код по МКБ-10: Т58</a:t>
            </a:r>
            <a:endParaRPr lang="ru-RU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при отравлении наркотиками и </a:t>
            </a:r>
            <a:r>
              <a:rPr lang="ru-RU" sz="2400" dirty="0" err="1"/>
              <a:t>психодислептиками</a:t>
            </a:r>
            <a:r>
              <a:rPr lang="ru-RU" sz="2400" dirty="0"/>
              <a:t> [галлюциногенами] </a:t>
            </a:r>
            <a:r>
              <a:rPr lang="ru-RU" sz="2400" b="1" dirty="0"/>
              <a:t>ПРИ НАРУШЕНИИ СОЗНАНИЯ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400" dirty="0"/>
              <a:t>код по МКБ-10: Т40 </a:t>
            </a:r>
          </a:p>
        </p:txBody>
      </p:sp>
    </p:spTree>
    <p:extLst>
      <p:ext uri="{BB962C8B-B14F-4D97-AF65-F5344CB8AC3E}">
        <p14:creationId xmlns:p14="http://schemas.microsoft.com/office/powerpoint/2010/main" val="3580160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C9A663C9-DC45-A28B-BA4E-D1547896DA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99033"/>
            <a:ext cx="8991600" cy="381000"/>
          </a:xfrm>
        </p:spPr>
        <p:txBody>
          <a:bodyPr/>
          <a:lstStyle/>
          <a:p>
            <a:pPr algn="ctr"/>
            <a:r>
              <a:rPr kumimoji="1" lang="ru-RU" altLang="ru-RU" sz="3600" b="1" dirty="0"/>
              <a:t>Определение уровня этилового спирта</a:t>
            </a:r>
          </a:p>
        </p:txBody>
      </p:sp>
      <p:sp>
        <p:nvSpPr>
          <p:cNvPr id="17410" name="Text Box 3">
            <a:extLst>
              <a:ext uri="{FF2B5EF4-FFF2-40B4-BE49-F238E27FC236}">
                <a16:creationId xmlns:a16="http://schemas.microsoft.com/office/drawing/2014/main" id="{50CC6094-6EDD-FF40-F862-CF6DD1142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5424" y="1154643"/>
            <a:ext cx="3429000" cy="37151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1" lang="ru-RU" altLang="ru-RU" b="1" dirty="0">
                <a:solidFill>
                  <a:srgbClr val="0033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Этанол и его суррогаты</a:t>
            </a:r>
            <a:endParaRPr kumimoji="1" lang="ru-RU" altLang="ru-RU" b="1" dirty="0">
              <a:solidFill>
                <a:schemeClr val="tx2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411" name="Text Box 5">
            <a:extLst>
              <a:ext uri="{FF2B5EF4-FFF2-40B4-BE49-F238E27FC236}">
                <a16:creationId xmlns:a16="http://schemas.microsoft.com/office/drawing/2014/main" id="{4A4A719B-72F9-9DD4-4839-2A86A2F5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8513" y="2271713"/>
            <a:ext cx="180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kumimoji="1" lang="ru-RU" altLang="ru-RU" sz="1600" b="1">
              <a:solidFill>
                <a:schemeClr val="tx2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150" name="Line 7">
            <a:extLst>
              <a:ext uri="{FF2B5EF4-FFF2-40B4-BE49-F238E27FC236}">
                <a16:creationId xmlns:a16="http://schemas.microsoft.com/office/drawing/2014/main" id="{82C9B6AA-4981-61E9-BE0B-6DE72428D8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81200" y="1652588"/>
            <a:ext cx="1169988" cy="48101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lIns="90000" tIns="46800" rIns="90000" bIns="46800">
            <a:sp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7413" name="Text Box 13">
            <a:extLst>
              <a:ext uri="{FF2B5EF4-FFF2-40B4-BE49-F238E27FC236}">
                <a16:creationId xmlns:a16="http://schemas.microsoft.com/office/drawing/2014/main" id="{91FD2B9E-A745-A025-DE2C-FB7B2BD2C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3560763"/>
            <a:ext cx="2362200" cy="371475"/>
          </a:xfrm>
          <a:prstGeom prst="rect">
            <a:avLst/>
          </a:prstGeom>
          <a:solidFill>
            <a:srgbClr val="FFFFFF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ru-RU" altLang="ru-RU" b="1" dirty="0" err="1">
                <a:solidFill>
                  <a:srgbClr val="0033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Парофазный</a:t>
            </a:r>
            <a:r>
              <a:rPr kumimoji="1" lang="ru-RU" altLang="ru-RU" b="1" dirty="0">
                <a:solidFill>
                  <a:srgbClr val="0033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метод</a:t>
            </a:r>
            <a:endParaRPr kumimoji="1" lang="ru-RU" altLang="ru-RU" sz="1600" b="1" dirty="0">
              <a:solidFill>
                <a:srgbClr val="003399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7903" name="Line 15">
            <a:extLst>
              <a:ext uri="{FF2B5EF4-FFF2-40B4-BE49-F238E27FC236}">
                <a16:creationId xmlns:a16="http://schemas.microsoft.com/office/drawing/2014/main" id="{8B76EE8E-1494-1980-07FD-FABC8EF225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0213" y="2867025"/>
            <a:ext cx="0" cy="693738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ru-RU">
              <a:ln>
                <a:solidFill>
                  <a:srgbClr val="800000"/>
                </a:solidFill>
              </a:ln>
              <a:latin typeface="Times New Roman" pitchFamily="18" charset="0"/>
            </a:endParaRPr>
          </a:p>
        </p:txBody>
      </p:sp>
      <p:sp>
        <p:nvSpPr>
          <p:cNvPr id="17417" name="Rectangle 27">
            <a:extLst>
              <a:ext uri="{FF2B5EF4-FFF2-40B4-BE49-F238E27FC236}">
                <a16:creationId xmlns:a16="http://schemas.microsoft.com/office/drawing/2014/main" id="{C94DCAA5-7A60-887C-085D-AF3F7C45D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5431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kumimoji="1" lang="ru-RU" altLang="ru-RU">
              <a:latin typeface="News Gothic MT" panose="020B0503020103020203" pitchFamily="34" charset="0"/>
              <a:cs typeface="Arial" panose="020B0604020202020204" pitchFamily="34" charset="0"/>
            </a:endParaRPr>
          </a:p>
        </p:txBody>
      </p:sp>
      <p:sp>
        <p:nvSpPr>
          <p:cNvPr id="27" name="Line 7">
            <a:extLst>
              <a:ext uri="{FF2B5EF4-FFF2-40B4-BE49-F238E27FC236}">
                <a16:creationId xmlns:a16="http://schemas.microsoft.com/office/drawing/2014/main" id="{40D281B7-8D8E-B820-04C8-E2833D607AB6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399" y="1671638"/>
            <a:ext cx="1547813" cy="46196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lIns="90000" tIns="46800" rIns="90000" bIns="46800">
            <a:sp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7420" name="Text Box 12">
            <a:extLst>
              <a:ext uri="{FF2B5EF4-FFF2-40B4-BE49-F238E27FC236}">
                <a16:creationId xmlns:a16="http://schemas.microsoft.com/office/drawing/2014/main" id="{7CD718F9-5F3B-821A-E714-2823D9173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4138" y="2219325"/>
            <a:ext cx="3408362" cy="925511"/>
          </a:xfrm>
          <a:prstGeom prst="rect">
            <a:avLst/>
          </a:prstGeom>
          <a:solidFill>
            <a:srgbClr val="FFFFFF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1" lang="ru-RU" altLang="ru-RU" b="1" dirty="0">
                <a:solidFill>
                  <a:srgbClr val="0033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Газовая хроматография с пламенно-ионизационным детектором </a:t>
            </a:r>
            <a:endParaRPr kumimoji="1" lang="ru-RU" altLang="ru-RU" b="1" dirty="0">
              <a:solidFill>
                <a:schemeClr val="tx2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" name="Line 7">
            <a:extLst>
              <a:ext uri="{FF2B5EF4-FFF2-40B4-BE49-F238E27FC236}">
                <a16:creationId xmlns:a16="http://schemas.microsoft.com/office/drawing/2014/main" id="{9D1D595F-2CAA-2EC3-5E7B-3175F146D3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32287" y="4023518"/>
            <a:ext cx="1939925" cy="665957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lIns="90000" tIns="46800" rIns="90000" bIns="46800">
            <a:sp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7423" name="Text Box 13">
            <a:extLst>
              <a:ext uri="{FF2B5EF4-FFF2-40B4-BE49-F238E27FC236}">
                <a16:creationId xmlns:a16="http://schemas.microsoft.com/office/drawing/2014/main" id="{EF69F806-8DAF-5A29-356B-8E0B5CF16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4355" y="4773613"/>
            <a:ext cx="2589033" cy="371513"/>
          </a:xfrm>
          <a:prstGeom prst="rect">
            <a:avLst/>
          </a:prstGeom>
          <a:solidFill>
            <a:srgbClr val="FFFFFF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ru-RU" altLang="ru-RU" b="1" dirty="0">
                <a:solidFill>
                  <a:srgbClr val="0033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С </a:t>
            </a:r>
            <a:r>
              <a:rPr kumimoji="1" lang="ru-RU" altLang="ru-RU" b="1" dirty="0" err="1">
                <a:solidFill>
                  <a:srgbClr val="0033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термостатированием</a:t>
            </a:r>
            <a:endParaRPr kumimoji="1" lang="ru-RU" altLang="ru-RU" sz="1600" b="1" dirty="0">
              <a:solidFill>
                <a:srgbClr val="003399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2" name="Line 7">
            <a:extLst>
              <a:ext uri="{FF2B5EF4-FFF2-40B4-BE49-F238E27FC236}">
                <a16:creationId xmlns:a16="http://schemas.microsoft.com/office/drawing/2014/main" id="{5709D973-4C96-B35D-8584-B5DF2F777D91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0213" y="4023519"/>
            <a:ext cx="1300162" cy="66278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lIns="90000" tIns="46800" rIns="90000" bIns="46800">
            <a:sp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7425" name="Text Box 13">
            <a:extLst>
              <a:ext uri="{FF2B5EF4-FFF2-40B4-BE49-F238E27FC236}">
                <a16:creationId xmlns:a16="http://schemas.microsoft.com/office/drawing/2014/main" id="{D7D3B4E5-BB00-D0E9-591F-9ABB344283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2913" y="4773613"/>
            <a:ext cx="2864134" cy="371513"/>
          </a:xfrm>
          <a:prstGeom prst="rect">
            <a:avLst/>
          </a:prstGeom>
          <a:solidFill>
            <a:srgbClr val="FFFFFF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ru-RU" altLang="ru-RU" b="1" dirty="0">
                <a:solidFill>
                  <a:srgbClr val="0033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Без </a:t>
            </a:r>
            <a:r>
              <a:rPr kumimoji="1" lang="ru-RU" altLang="ru-RU" b="1" dirty="0" err="1">
                <a:solidFill>
                  <a:srgbClr val="0033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термостатирования</a:t>
            </a:r>
            <a:endParaRPr kumimoji="1" lang="ru-RU" altLang="ru-RU" sz="1600" b="1" dirty="0">
              <a:solidFill>
                <a:srgbClr val="003399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" name="Text Box 12">
            <a:extLst>
              <a:ext uri="{FF2B5EF4-FFF2-40B4-BE49-F238E27FC236}">
                <a16:creationId xmlns:a16="http://schemas.microsoft.com/office/drawing/2014/main" id="{E82B51E5-109F-F472-CF9E-49F499F74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" y="4023518"/>
            <a:ext cx="2133600" cy="648512"/>
          </a:xfrm>
          <a:prstGeom prst="rect">
            <a:avLst/>
          </a:prstGeom>
          <a:solidFill>
            <a:srgbClr val="FFFFFF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1" lang="ru-RU" altLang="ru-RU" b="1" dirty="0" err="1">
                <a:solidFill>
                  <a:srgbClr val="0033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Алкилнитритный</a:t>
            </a:r>
            <a:r>
              <a:rPr kumimoji="1" lang="ru-RU" altLang="ru-RU" b="1" dirty="0">
                <a:solidFill>
                  <a:srgbClr val="0033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метод</a:t>
            </a:r>
            <a:endParaRPr kumimoji="1" lang="ru-RU" altLang="ru-RU" b="1" dirty="0">
              <a:solidFill>
                <a:schemeClr val="tx2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" name="Text Box 13">
            <a:extLst>
              <a:ext uri="{FF2B5EF4-FFF2-40B4-BE49-F238E27FC236}">
                <a16:creationId xmlns:a16="http://schemas.microsoft.com/office/drawing/2014/main" id="{91FD2B9E-A745-A025-DE2C-FB7B2BD2C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366" y="2271713"/>
            <a:ext cx="2362200" cy="925511"/>
          </a:xfrm>
          <a:prstGeom prst="rect">
            <a:avLst/>
          </a:prstGeom>
          <a:solidFill>
            <a:srgbClr val="FFFFFF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1" lang="ru-RU" altLang="ru-RU" b="1" dirty="0">
                <a:solidFill>
                  <a:srgbClr val="0033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Газовая хроматография с ДТП </a:t>
            </a:r>
            <a:endParaRPr kumimoji="1" lang="ru-RU" altLang="ru-RU" b="1" dirty="0">
              <a:solidFill>
                <a:schemeClr val="tx2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2" name="Line 15">
            <a:extLst>
              <a:ext uri="{FF2B5EF4-FFF2-40B4-BE49-F238E27FC236}">
                <a16:creationId xmlns:a16="http://schemas.microsoft.com/office/drawing/2014/main" id="{8B76EE8E-1494-1980-07FD-FABC8EF225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4513" y="3282948"/>
            <a:ext cx="0" cy="693738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ru-RU">
              <a:ln>
                <a:solidFill>
                  <a:srgbClr val="800000"/>
                </a:solidFill>
              </a:ln>
              <a:latin typeface="Times New Roman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84C9D00-4D37-4EB5-BE0F-753CC8964622}"/>
              </a:ext>
            </a:extLst>
          </p:cNvPr>
          <p:cNvSpPr txBox="1"/>
          <p:nvPr/>
        </p:nvSpPr>
        <p:spPr>
          <a:xfrm>
            <a:off x="1492557" y="5524836"/>
            <a:ext cx="6311283" cy="461665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/>
              <a:t>газо-жидкостная хроматография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BDC6304-9DD4-4FD2-B2DA-7AABF4E1F059}"/>
              </a:ext>
            </a:extLst>
          </p:cNvPr>
          <p:cNvSpPr txBox="1"/>
          <p:nvPr/>
        </p:nvSpPr>
        <p:spPr>
          <a:xfrm>
            <a:off x="634119" y="6174751"/>
            <a:ext cx="8028161" cy="461665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/>
              <a:t>не позднее 2-х часов</a:t>
            </a:r>
            <a:r>
              <a:rPr lang="ru-RU" sz="2400" dirty="0"/>
              <a:t> от момента поступления в стационар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29253</TotalTime>
  <Words>1295</Words>
  <Application>Microsoft Macintosh PowerPoint</Application>
  <PresentationFormat>Экран (4:3)</PresentationFormat>
  <Paragraphs>151</Paragraphs>
  <Slides>22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News Gothic MT</vt:lpstr>
      <vt:lpstr>PT Sans</vt:lpstr>
      <vt:lpstr>Times New Roman</vt:lpstr>
      <vt:lpstr>Wingdings 2</vt:lpstr>
      <vt:lpstr>Тема Office</vt:lpstr>
      <vt:lpstr>Химико-токсикологическое исследование при острых отравлениях химической этиологии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Приказ МЗ РФ от 18.12.2015 №933н.  Химико-токсикологические исследования в г. СПб</vt:lpstr>
      <vt:lpstr>Презентация PowerPoint</vt:lpstr>
      <vt:lpstr>Определение уровня этилового спирта</vt:lpstr>
      <vt:lpstr>Презентация PowerPoint</vt:lpstr>
      <vt:lpstr>Презентация PowerPoint</vt:lpstr>
      <vt:lpstr>Определение наркотических средств и лекарственных препаратов</vt:lpstr>
      <vt:lpstr>Презентация PowerPoint</vt:lpstr>
      <vt:lpstr>Газовая хромато-масс-спектрометрия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Проблемы при проведение химико-токсикологических исследований в Санкт-Петербурге    </vt:lpstr>
      <vt:lpstr>Предложения </vt:lpstr>
      <vt:lpstr>Предложения </vt:lpstr>
      <vt:lpstr>Презентация PowerPoint</vt:lpstr>
    </vt:vector>
  </TitlesOfParts>
  <Company>ЛОНД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Гамма-оксибутират и производные фентанила: химико-токсикологическое подтверждение отравлений</dc:title>
  <dc:creator>Ольга Заикина</dc:creator>
  <cp:lastModifiedBy>Ольга Ольга</cp:lastModifiedBy>
  <cp:revision>361</cp:revision>
  <dcterms:created xsi:type="dcterms:W3CDTF">2016-04-05T11:15:20Z</dcterms:created>
  <dcterms:modified xsi:type="dcterms:W3CDTF">2025-06-26T08:36:49Z</dcterms:modified>
</cp:coreProperties>
</file>