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5" r:id="rId6"/>
    <p:sldId id="268" r:id="rId7"/>
    <p:sldId id="269" r:id="rId8"/>
    <p:sldId id="307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6717C-C936-49EF-B997-8022A5579F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12614B-DC4C-4ED1-B459-9BB814F9C254}">
      <dgm:prSet/>
      <dgm:spPr/>
      <dgm:t>
        <a:bodyPr/>
        <a:lstStyle/>
        <a:p>
          <a:r>
            <a:rPr lang="ru-RU"/>
            <a:t>Аналитическое оборудование </a:t>
          </a:r>
          <a:r>
            <a:rPr lang="ru-RU" b="1"/>
            <a:t>не является автоматическими анализаторами </a:t>
          </a:r>
          <a:r>
            <a:rPr lang="ru-RU"/>
            <a:t>и требует:</a:t>
          </a:r>
          <a:endParaRPr lang="en-US"/>
        </a:p>
      </dgm:t>
    </dgm:pt>
    <dgm:pt modelId="{A3FBBDB7-3646-48F1-A4F6-A41DB6970149}" type="parTrans" cxnId="{B0D1C0A4-2B49-4F47-88ED-6B2B21E2A064}">
      <dgm:prSet/>
      <dgm:spPr/>
      <dgm:t>
        <a:bodyPr/>
        <a:lstStyle/>
        <a:p>
          <a:endParaRPr lang="en-US"/>
        </a:p>
      </dgm:t>
    </dgm:pt>
    <dgm:pt modelId="{3E2B2CD7-B52E-4B14-8A29-994B97010207}" type="sibTrans" cxnId="{B0D1C0A4-2B49-4F47-88ED-6B2B21E2A064}">
      <dgm:prSet/>
      <dgm:spPr/>
      <dgm:t>
        <a:bodyPr/>
        <a:lstStyle/>
        <a:p>
          <a:endParaRPr lang="en-US"/>
        </a:p>
      </dgm:t>
    </dgm:pt>
    <dgm:pt modelId="{42F2A7D8-35D4-4B91-ACDE-E2066AB2F04B}">
      <dgm:prSet/>
      <dgm:spPr/>
      <dgm:t>
        <a:bodyPr/>
        <a:lstStyle/>
        <a:p>
          <a:r>
            <a:rPr lang="ru-RU"/>
            <a:t>высокой квалификации сотрудников для проведения подготовки объектов для анализа и оценки информации, полученной на приборах;</a:t>
          </a:r>
          <a:endParaRPr lang="en-US"/>
        </a:p>
      </dgm:t>
    </dgm:pt>
    <dgm:pt modelId="{933925C3-A109-4395-9A9C-319F2020DD28}" type="parTrans" cxnId="{FC2B9B0F-586F-4B51-BED9-179A2A03C9A8}">
      <dgm:prSet/>
      <dgm:spPr/>
      <dgm:t>
        <a:bodyPr/>
        <a:lstStyle/>
        <a:p>
          <a:endParaRPr lang="en-US"/>
        </a:p>
      </dgm:t>
    </dgm:pt>
    <dgm:pt modelId="{CAA0B9F5-9DED-4494-A3AB-BCF7CCBC4954}" type="sibTrans" cxnId="{FC2B9B0F-586F-4B51-BED9-179A2A03C9A8}">
      <dgm:prSet/>
      <dgm:spPr/>
      <dgm:t>
        <a:bodyPr/>
        <a:lstStyle/>
        <a:p>
          <a:endParaRPr lang="en-US"/>
        </a:p>
      </dgm:t>
    </dgm:pt>
    <dgm:pt modelId="{A1DC240B-8755-40DD-A0AE-A463BA9847D2}">
      <dgm:prSet/>
      <dgm:spPr/>
      <dgm:t>
        <a:bodyPr/>
        <a:lstStyle/>
        <a:p>
          <a:r>
            <a:rPr lang="ru-RU"/>
            <a:t>проведения  технического обслуживания оборудования (в части относящихся к компетенции пользователей);</a:t>
          </a:r>
          <a:endParaRPr lang="en-US"/>
        </a:p>
      </dgm:t>
    </dgm:pt>
    <dgm:pt modelId="{65C56755-0234-47E3-B654-3E065CCFCBCC}" type="parTrans" cxnId="{6886D3D1-D59C-4D48-B9AD-DE62DF08C3D0}">
      <dgm:prSet/>
      <dgm:spPr/>
      <dgm:t>
        <a:bodyPr/>
        <a:lstStyle/>
        <a:p>
          <a:endParaRPr lang="en-US"/>
        </a:p>
      </dgm:t>
    </dgm:pt>
    <dgm:pt modelId="{3FCF3405-A67D-4CF0-84D7-C036E8709C84}" type="sibTrans" cxnId="{6886D3D1-D59C-4D48-B9AD-DE62DF08C3D0}">
      <dgm:prSet/>
      <dgm:spPr/>
      <dgm:t>
        <a:bodyPr/>
        <a:lstStyle/>
        <a:p>
          <a:endParaRPr lang="en-US"/>
        </a:p>
      </dgm:t>
    </dgm:pt>
    <dgm:pt modelId="{80E1DAC5-30B5-4FCF-9A14-9DD2E7073EC5}">
      <dgm:prSet/>
      <dgm:spPr/>
      <dgm:t>
        <a:bodyPr/>
        <a:lstStyle/>
        <a:p>
          <a:r>
            <a:rPr lang="ru-RU"/>
            <a:t>наличия соответствующих технических условий в лабораториях (подводка различных газовых линий, кондиционирования помещений и т.д.). </a:t>
          </a:r>
          <a:endParaRPr lang="en-US"/>
        </a:p>
      </dgm:t>
    </dgm:pt>
    <dgm:pt modelId="{581F85D4-9852-4621-9452-894663F47088}" type="parTrans" cxnId="{2D07C4D1-4BA8-49DB-A32C-6F3525EDFEA6}">
      <dgm:prSet/>
      <dgm:spPr/>
      <dgm:t>
        <a:bodyPr/>
        <a:lstStyle/>
        <a:p>
          <a:endParaRPr lang="en-US"/>
        </a:p>
      </dgm:t>
    </dgm:pt>
    <dgm:pt modelId="{5918A198-A908-4001-9598-ABC8DFE61848}" type="sibTrans" cxnId="{2D07C4D1-4BA8-49DB-A32C-6F3525EDFEA6}">
      <dgm:prSet/>
      <dgm:spPr/>
      <dgm:t>
        <a:bodyPr/>
        <a:lstStyle/>
        <a:p>
          <a:endParaRPr lang="en-US"/>
        </a:p>
      </dgm:t>
    </dgm:pt>
    <dgm:pt modelId="{2E33D962-0E6E-4246-9AA3-3EE5031EAF05}" type="pres">
      <dgm:prSet presAssocID="{2236717C-C936-49EF-B997-8022A5579F9A}" presName="Name0" presStyleCnt="0">
        <dgm:presLayoutVars>
          <dgm:dir/>
          <dgm:animLvl val="lvl"/>
          <dgm:resizeHandles val="exact"/>
        </dgm:presLayoutVars>
      </dgm:prSet>
      <dgm:spPr/>
    </dgm:pt>
    <dgm:pt modelId="{99E0E81B-06F1-41C1-A46B-C912A2D45857}" type="pres">
      <dgm:prSet presAssocID="{D012614B-DC4C-4ED1-B459-9BB814F9C254}" presName="linNode" presStyleCnt="0"/>
      <dgm:spPr/>
    </dgm:pt>
    <dgm:pt modelId="{9BE656C3-0530-4AFA-9ECA-85AFC135C850}" type="pres">
      <dgm:prSet presAssocID="{D012614B-DC4C-4ED1-B459-9BB814F9C254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C561BD9-2EC6-45B0-8265-74CF30135245}" type="pres">
      <dgm:prSet presAssocID="{D012614B-DC4C-4ED1-B459-9BB814F9C254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005FA02-7928-4276-A3AB-0BA9B0A3271C}" type="presOf" srcId="{D012614B-DC4C-4ED1-B459-9BB814F9C254}" destId="{9BE656C3-0530-4AFA-9ECA-85AFC135C850}" srcOrd="0" destOrd="0" presId="urn:microsoft.com/office/officeart/2005/8/layout/vList5"/>
    <dgm:cxn modelId="{FC2B9B0F-586F-4B51-BED9-179A2A03C9A8}" srcId="{D012614B-DC4C-4ED1-B459-9BB814F9C254}" destId="{42F2A7D8-35D4-4B91-ACDE-E2066AB2F04B}" srcOrd="0" destOrd="0" parTransId="{933925C3-A109-4395-9A9C-319F2020DD28}" sibTransId="{CAA0B9F5-9DED-4494-A3AB-BCF7CCBC4954}"/>
    <dgm:cxn modelId="{A279458E-2902-4C97-9253-5431797115C2}" type="presOf" srcId="{2236717C-C936-49EF-B997-8022A5579F9A}" destId="{2E33D962-0E6E-4246-9AA3-3EE5031EAF05}" srcOrd="0" destOrd="0" presId="urn:microsoft.com/office/officeart/2005/8/layout/vList5"/>
    <dgm:cxn modelId="{B0D1C0A4-2B49-4F47-88ED-6B2B21E2A064}" srcId="{2236717C-C936-49EF-B997-8022A5579F9A}" destId="{D012614B-DC4C-4ED1-B459-9BB814F9C254}" srcOrd="0" destOrd="0" parTransId="{A3FBBDB7-3646-48F1-A4F6-A41DB6970149}" sibTransId="{3E2B2CD7-B52E-4B14-8A29-994B97010207}"/>
    <dgm:cxn modelId="{F8E1BCAC-6C1C-46F4-9583-04BF2F5061F6}" type="presOf" srcId="{42F2A7D8-35D4-4B91-ACDE-E2066AB2F04B}" destId="{AC561BD9-2EC6-45B0-8265-74CF30135245}" srcOrd="0" destOrd="0" presId="urn:microsoft.com/office/officeart/2005/8/layout/vList5"/>
    <dgm:cxn modelId="{2CE51DB2-E918-4043-837F-E40F80A9DA66}" type="presOf" srcId="{A1DC240B-8755-40DD-A0AE-A463BA9847D2}" destId="{AC561BD9-2EC6-45B0-8265-74CF30135245}" srcOrd="0" destOrd="1" presId="urn:microsoft.com/office/officeart/2005/8/layout/vList5"/>
    <dgm:cxn modelId="{2D07C4D1-4BA8-49DB-A32C-6F3525EDFEA6}" srcId="{D012614B-DC4C-4ED1-B459-9BB814F9C254}" destId="{80E1DAC5-30B5-4FCF-9A14-9DD2E7073EC5}" srcOrd="2" destOrd="0" parTransId="{581F85D4-9852-4621-9452-894663F47088}" sibTransId="{5918A198-A908-4001-9598-ABC8DFE61848}"/>
    <dgm:cxn modelId="{6886D3D1-D59C-4D48-B9AD-DE62DF08C3D0}" srcId="{D012614B-DC4C-4ED1-B459-9BB814F9C254}" destId="{A1DC240B-8755-40DD-A0AE-A463BA9847D2}" srcOrd="1" destOrd="0" parTransId="{65C56755-0234-47E3-B654-3E065CCFCBCC}" sibTransId="{3FCF3405-A67D-4CF0-84D7-C036E8709C84}"/>
    <dgm:cxn modelId="{8F7CFCE8-BB82-4442-8DA4-3ED9CEDAE673}" type="presOf" srcId="{80E1DAC5-30B5-4FCF-9A14-9DD2E7073EC5}" destId="{AC561BD9-2EC6-45B0-8265-74CF30135245}" srcOrd="0" destOrd="2" presId="urn:microsoft.com/office/officeart/2005/8/layout/vList5"/>
    <dgm:cxn modelId="{21D94209-F1CD-429F-A0D9-7C8E6D1DACE3}" type="presParOf" srcId="{2E33D962-0E6E-4246-9AA3-3EE5031EAF05}" destId="{99E0E81B-06F1-41C1-A46B-C912A2D45857}" srcOrd="0" destOrd="0" presId="urn:microsoft.com/office/officeart/2005/8/layout/vList5"/>
    <dgm:cxn modelId="{ADDC5A7A-3CBC-4BA5-842D-65BA666A18AB}" type="presParOf" srcId="{99E0E81B-06F1-41C1-A46B-C912A2D45857}" destId="{9BE656C3-0530-4AFA-9ECA-85AFC135C850}" srcOrd="0" destOrd="0" presId="urn:microsoft.com/office/officeart/2005/8/layout/vList5"/>
    <dgm:cxn modelId="{5E1324C8-966A-49DA-8063-C7EFC5052BA4}" type="presParOf" srcId="{99E0E81B-06F1-41C1-A46B-C912A2D45857}" destId="{AC561BD9-2EC6-45B0-8265-74CF301352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7ABCC-3CD2-4634-BDA9-2872B235F03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6E977DFB-6734-452A-88DB-070E5C1E4B3E}">
      <dgm:prSet/>
      <dgm:spPr/>
      <dgm:t>
        <a:bodyPr/>
        <a:lstStyle/>
        <a:p>
          <a:r>
            <a:rPr lang="ru-RU" dirty="0"/>
            <a:t>- время выполнения анализов – от 2-х часов</a:t>
          </a:r>
        </a:p>
        <a:p>
          <a:r>
            <a:rPr lang="ru-RU" dirty="0"/>
            <a:t>- круглосуточный режим работы лаборатории</a:t>
          </a:r>
        </a:p>
        <a:p>
          <a:endParaRPr lang="ru-RU" dirty="0"/>
        </a:p>
      </dgm:t>
    </dgm:pt>
    <dgm:pt modelId="{01A0F3D7-7850-408F-BE17-0AC059722703}" type="parTrans" cxnId="{11A89F01-EA31-45DC-BEE5-A3FF50C1DDC1}">
      <dgm:prSet/>
      <dgm:spPr/>
      <dgm:t>
        <a:bodyPr/>
        <a:lstStyle/>
        <a:p>
          <a:endParaRPr lang="ru-RU"/>
        </a:p>
      </dgm:t>
    </dgm:pt>
    <dgm:pt modelId="{4AD17B0F-3296-4065-B2A3-132739E88612}" type="sibTrans" cxnId="{11A89F01-EA31-45DC-BEE5-A3FF50C1DDC1}">
      <dgm:prSet/>
      <dgm:spPr/>
      <dgm:t>
        <a:bodyPr/>
        <a:lstStyle/>
        <a:p>
          <a:endParaRPr lang="ru-RU"/>
        </a:p>
      </dgm:t>
    </dgm:pt>
    <dgm:pt modelId="{982700D9-6BBD-4145-A90E-69D0C89033D2}">
      <dgm:prSet custT="1"/>
      <dgm:spPr/>
      <dgm:t>
        <a:bodyPr/>
        <a:lstStyle/>
        <a:p>
          <a:pPr algn="ctr"/>
          <a:endParaRPr lang="ru-RU" sz="1800" dirty="0"/>
        </a:p>
      </dgm:t>
    </dgm:pt>
    <dgm:pt modelId="{6F184DA6-6A9B-4184-AD79-71452775BF9B}" type="parTrans" cxnId="{B3EFC403-671C-4FC5-B95C-FF093CC02779}">
      <dgm:prSet/>
      <dgm:spPr/>
      <dgm:t>
        <a:bodyPr/>
        <a:lstStyle/>
        <a:p>
          <a:endParaRPr lang="ru-RU"/>
        </a:p>
      </dgm:t>
    </dgm:pt>
    <dgm:pt modelId="{2C6AD9C3-06B0-4AC1-94FA-6A26599527F5}" type="sibTrans" cxnId="{B3EFC403-671C-4FC5-B95C-FF093CC02779}">
      <dgm:prSet/>
      <dgm:spPr/>
      <dgm:t>
        <a:bodyPr/>
        <a:lstStyle/>
        <a:p>
          <a:endParaRPr lang="ru-RU"/>
        </a:p>
      </dgm:t>
    </dgm:pt>
    <dgm:pt modelId="{DC4D42F3-778F-4BE5-8D54-81F669788B83}" type="pres">
      <dgm:prSet presAssocID="{DB07ABCC-3CD2-4634-BDA9-2872B235F03E}" presName="outerComposite" presStyleCnt="0">
        <dgm:presLayoutVars>
          <dgm:chMax val="5"/>
          <dgm:dir/>
          <dgm:resizeHandles val="exact"/>
        </dgm:presLayoutVars>
      </dgm:prSet>
      <dgm:spPr/>
    </dgm:pt>
    <dgm:pt modelId="{894781EF-395C-458F-9D34-A59F91CC8E00}" type="pres">
      <dgm:prSet presAssocID="{DB07ABCC-3CD2-4634-BDA9-2872B235F03E}" presName="dummyMaxCanvas" presStyleCnt="0">
        <dgm:presLayoutVars/>
      </dgm:prSet>
      <dgm:spPr/>
    </dgm:pt>
    <dgm:pt modelId="{D0DF21E6-6E27-4471-BBB7-4FBEED87C2F6}" type="pres">
      <dgm:prSet presAssocID="{DB07ABCC-3CD2-4634-BDA9-2872B235F03E}" presName="TwoNodes_1" presStyleLbl="node1" presStyleIdx="0" presStyleCnt="2">
        <dgm:presLayoutVars>
          <dgm:bulletEnabled val="1"/>
        </dgm:presLayoutVars>
      </dgm:prSet>
      <dgm:spPr/>
    </dgm:pt>
    <dgm:pt modelId="{7BBF23DA-B7F9-4A9E-9C62-15A2A6B22AFD}" type="pres">
      <dgm:prSet presAssocID="{DB07ABCC-3CD2-4634-BDA9-2872B235F03E}" presName="TwoNodes_2" presStyleLbl="node1" presStyleIdx="1" presStyleCnt="2" custLinFactNeighborX="0" custLinFactNeighborY="19918">
        <dgm:presLayoutVars>
          <dgm:bulletEnabled val="1"/>
        </dgm:presLayoutVars>
      </dgm:prSet>
      <dgm:spPr/>
    </dgm:pt>
    <dgm:pt modelId="{0C8491ED-6E50-4FC2-A727-D02B6FF41688}" type="pres">
      <dgm:prSet presAssocID="{DB07ABCC-3CD2-4634-BDA9-2872B235F03E}" presName="TwoConn_1-2" presStyleLbl="fgAccFollowNode1" presStyleIdx="0" presStyleCnt="1">
        <dgm:presLayoutVars>
          <dgm:bulletEnabled val="1"/>
        </dgm:presLayoutVars>
      </dgm:prSet>
      <dgm:spPr/>
    </dgm:pt>
    <dgm:pt modelId="{20C5B74D-4827-4A24-B057-A26A87CE3312}" type="pres">
      <dgm:prSet presAssocID="{DB07ABCC-3CD2-4634-BDA9-2872B235F03E}" presName="TwoNodes_1_text" presStyleLbl="node1" presStyleIdx="1" presStyleCnt="2">
        <dgm:presLayoutVars>
          <dgm:bulletEnabled val="1"/>
        </dgm:presLayoutVars>
      </dgm:prSet>
      <dgm:spPr/>
    </dgm:pt>
    <dgm:pt modelId="{2E39FAC8-3BCA-46A5-8264-7DD990B96250}" type="pres">
      <dgm:prSet presAssocID="{DB07ABCC-3CD2-4634-BDA9-2872B235F03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11A89F01-EA31-45DC-BEE5-A3FF50C1DDC1}" srcId="{DB07ABCC-3CD2-4634-BDA9-2872B235F03E}" destId="{6E977DFB-6734-452A-88DB-070E5C1E4B3E}" srcOrd="0" destOrd="0" parTransId="{01A0F3D7-7850-408F-BE17-0AC059722703}" sibTransId="{4AD17B0F-3296-4065-B2A3-132739E88612}"/>
    <dgm:cxn modelId="{B3EFC403-671C-4FC5-B95C-FF093CC02779}" srcId="{DB07ABCC-3CD2-4634-BDA9-2872B235F03E}" destId="{982700D9-6BBD-4145-A90E-69D0C89033D2}" srcOrd="1" destOrd="0" parTransId="{6F184DA6-6A9B-4184-AD79-71452775BF9B}" sibTransId="{2C6AD9C3-06B0-4AC1-94FA-6A26599527F5}"/>
    <dgm:cxn modelId="{A5B3A85A-C3A7-46D6-B27B-945169234A99}" type="presOf" srcId="{4AD17B0F-3296-4065-B2A3-132739E88612}" destId="{0C8491ED-6E50-4FC2-A727-D02B6FF41688}" srcOrd="0" destOrd="0" presId="urn:microsoft.com/office/officeart/2005/8/layout/vProcess5"/>
    <dgm:cxn modelId="{6B11C17F-5CEB-4E96-B0AA-E4250EB9FD4B}" type="presOf" srcId="{982700D9-6BBD-4145-A90E-69D0C89033D2}" destId="{2E39FAC8-3BCA-46A5-8264-7DD990B96250}" srcOrd="1" destOrd="0" presId="urn:microsoft.com/office/officeart/2005/8/layout/vProcess5"/>
    <dgm:cxn modelId="{686C949C-0684-4C22-A2C3-B6272323CD79}" type="presOf" srcId="{6E977DFB-6734-452A-88DB-070E5C1E4B3E}" destId="{D0DF21E6-6E27-4471-BBB7-4FBEED87C2F6}" srcOrd="0" destOrd="0" presId="urn:microsoft.com/office/officeart/2005/8/layout/vProcess5"/>
    <dgm:cxn modelId="{2043699E-7096-49C4-80E9-A5AEA992C3CC}" type="presOf" srcId="{6E977DFB-6734-452A-88DB-070E5C1E4B3E}" destId="{20C5B74D-4827-4A24-B057-A26A87CE3312}" srcOrd="1" destOrd="0" presId="urn:microsoft.com/office/officeart/2005/8/layout/vProcess5"/>
    <dgm:cxn modelId="{A545D7E7-16F7-4BD3-B33F-48C406B20CE4}" type="presOf" srcId="{DB07ABCC-3CD2-4634-BDA9-2872B235F03E}" destId="{DC4D42F3-778F-4BE5-8D54-81F669788B83}" srcOrd="0" destOrd="0" presId="urn:microsoft.com/office/officeart/2005/8/layout/vProcess5"/>
    <dgm:cxn modelId="{D2690BF2-F113-4486-B298-7C5B725FEF33}" type="presOf" srcId="{982700D9-6BBD-4145-A90E-69D0C89033D2}" destId="{7BBF23DA-B7F9-4A9E-9C62-15A2A6B22AFD}" srcOrd="0" destOrd="0" presId="urn:microsoft.com/office/officeart/2005/8/layout/vProcess5"/>
    <dgm:cxn modelId="{28AF6FD6-30EB-485B-AC23-8AB1AC663722}" type="presParOf" srcId="{DC4D42F3-778F-4BE5-8D54-81F669788B83}" destId="{894781EF-395C-458F-9D34-A59F91CC8E00}" srcOrd="0" destOrd="0" presId="urn:microsoft.com/office/officeart/2005/8/layout/vProcess5"/>
    <dgm:cxn modelId="{7B939D12-0D3C-4D3D-9B43-532235D3D83E}" type="presParOf" srcId="{DC4D42F3-778F-4BE5-8D54-81F669788B83}" destId="{D0DF21E6-6E27-4471-BBB7-4FBEED87C2F6}" srcOrd="1" destOrd="0" presId="urn:microsoft.com/office/officeart/2005/8/layout/vProcess5"/>
    <dgm:cxn modelId="{F5C3FBAB-1049-4EDF-A941-FA37AA3676B1}" type="presParOf" srcId="{DC4D42F3-778F-4BE5-8D54-81F669788B83}" destId="{7BBF23DA-B7F9-4A9E-9C62-15A2A6B22AFD}" srcOrd="2" destOrd="0" presId="urn:microsoft.com/office/officeart/2005/8/layout/vProcess5"/>
    <dgm:cxn modelId="{A9FFF2A4-BC18-4053-9786-AFD32AA1446A}" type="presParOf" srcId="{DC4D42F3-778F-4BE5-8D54-81F669788B83}" destId="{0C8491ED-6E50-4FC2-A727-D02B6FF41688}" srcOrd="3" destOrd="0" presId="urn:microsoft.com/office/officeart/2005/8/layout/vProcess5"/>
    <dgm:cxn modelId="{07728A21-FEAD-4C9D-B525-C42FA41578FC}" type="presParOf" srcId="{DC4D42F3-778F-4BE5-8D54-81F669788B83}" destId="{20C5B74D-4827-4A24-B057-A26A87CE3312}" srcOrd="4" destOrd="0" presId="urn:microsoft.com/office/officeart/2005/8/layout/vProcess5"/>
    <dgm:cxn modelId="{4BED7133-B066-4C71-8674-6EA3CE7CEDA3}" type="presParOf" srcId="{DC4D42F3-778F-4BE5-8D54-81F669788B83}" destId="{2E39FAC8-3BCA-46A5-8264-7DD990B9625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61BD9-2EC6-45B0-8265-74CF30135245}">
      <dsp:nvSpPr>
        <dsp:cNvPr id="0" name=""/>
        <dsp:cNvSpPr/>
      </dsp:nvSpPr>
      <dsp:spPr>
        <a:xfrm rot="5400000">
          <a:off x="6144479" y="-2171865"/>
          <a:ext cx="1846659" cy="66520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высокой квалификации сотрудников для проведения подготовки объектов для анализа и оценки информации, полученной на приборах;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проведения  технического обслуживания оборудования (в части относящихся к компетенции пользователей);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наличия соответствующих технических условий в лабораториях (подводка различных газовых линий, кондиционирования помещений и т.д.). </a:t>
          </a:r>
          <a:endParaRPr lang="en-US" sz="1500" kern="1200"/>
        </a:p>
      </dsp:txBody>
      <dsp:txXfrm rot="-5400000">
        <a:off x="3741781" y="320979"/>
        <a:ext cx="6561909" cy="1666367"/>
      </dsp:txXfrm>
    </dsp:sp>
    <dsp:sp modelId="{9BE656C3-0530-4AFA-9ECA-85AFC135C850}">
      <dsp:nvSpPr>
        <dsp:cNvPr id="0" name=""/>
        <dsp:cNvSpPr/>
      </dsp:nvSpPr>
      <dsp:spPr>
        <a:xfrm>
          <a:off x="0" y="0"/>
          <a:ext cx="3741781" cy="2308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Аналитическое оборудование </a:t>
          </a:r>
          <a:r>
            <a:rPr lang="ru-RU" sz="2300" b="1" kern="1200"/>
            <a:t>не является автоматическими анализаторами </a:t>
          </a:r>
          <a:r>
            <a:rPr lang="ru-RU" sz="2300" kern="1200"/>
            <a:t>и требует:</a:t>
          </a:r>
          <a:endParaRPr lang="en-US" sz="2300" kern="1200"/>
        </a:p>
      </dsp:txBody>
      <dsp:txXfrm>
        <a:off x="112683" y="112683"/>
        <a:ext cx="3516415" cy="2082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F21E6-6E27-4471-BBB7-4FBEED87C2F6}">
      <dsp:nvSpPr>
        <dsp:cNvPr id="0" name=""/>
        <dsp:cNvSpPr/>
      </dsp:nvSpPr>
      <dsp:spPr>
        <a:xfrm>
          <a:off x="0" y="0"/>
          <a:ext cx="6908800" cy="1408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- время выполнения анализов – от 2-х часов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- круглосуточный режим работы лаборатории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41250" y="41250"/>
        <a:ext cx="5453144" cy="1325864"/>
      </dsp:txXfrm>
    </dsp:sp>
    <dsp:sp modelId="{7BBF23DA-B7F9-4A9E-9C62-15A2A6B22AFD}">
      <dsp:nvSpPr>
        <dsp:cNvPr id="0" name=""/>
        <dsp:cNvSpPr/>
      </dsp:nvSpPr>
      <dsp:spPr>
        <a:xfrm>
          <a:off x="1219199" y="1721334"/>
          <a:ext cx="6908800" cy="1408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260449" y="1762584"/>
        <a:ext cx="4691663" cy="1325864"/>
      </dsp:txXfrm>
    </dsp:sp>
    <dsp:sp modelId="{0C8491ED-6E50-4FC2-A727-D02B6FF41688}">
      <dsp:nvSpPr>
        <dsp:cNvPr id="0" name=""/>
        <dsp:cNvSpPr/>
      </dsp:nvSpPr>
      <dsp:spPr>
        <a:xfrm>
          <a:off x="5993363" y="1107131"/>
          <a:ext cx="915436" cy="915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199336" y="1107131"/>
        <a:ext cx="503490" cy="688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5238-4ED6-49AF-86BA-AB942B47E84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8A3C3-2F92-4617-8BAA-DF3CD579F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8A3C3-2F92-4617-8BAA-DF3CD579F7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5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3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9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5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7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4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9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9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9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1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6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8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BDA2A1-9C2A-4A75-A846-A773FF05527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B90F42-56F2-42B5-BF01-793C98965B3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v-gorbacheva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84154-0B6D-07A4-5723-66B7782F0FC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66800" y="1482595"/>
            <a:ext cx="10058400" cy="155416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Судебно-химическая экспертиза при острых химических отравлениях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93D5C-194D-CE5C-987C-22582E0D5839}"/>
              </a:ext>
            </a:extLst>
          </p:cNvPr>
          <p:cNvSpPr txBox="1"/>
          <p:nvPr/>
        </p:nvSpPr>
        <p:spPr>
          <a:xfrm>
            <a:off x="6796727" y="4044099"/>
            <a:ext cx="5118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Гл. внештатный специалист по аналитической и судебно-медицинской токсикологии</a:t>
            </a:r>
          </a:p>
          <a:p>
            <a:endParaRPr lang="ru-RU" b="1" dirty="0"/>
          </a:p>
          <a:p>
            <a:r>
              <a:rPr lang="ru-RU" b="1" dirty="0"/>
              <a:t>канд. фарм. наук Горбачева Татьяна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425585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8668C8-8C69-3296-14FB-C42FB1305D35}"/>
              </a:ext>
            </a:extLst>
          </p:cNvPr>
          <p:cNvSpPr txBox="1"/>
          <p:nvPr/>
        </p:nvSpPr>
        <p:spPr>
          <a:xfrm>
            <a:off x="424206" y="424206"/>
            <a:ext cx="112461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Возможности химико-токсикологических лабораторий по определению токсикантов и достоверность результатов анализов зависит: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/>
              <a:t>Правильности забора объектов</a:t>
            </a:r>
          </a:p>
          <a:p>
            <a:pPr marL="457200" indent="-457200">
              <a:buAutoNum type="arabicPeriod"/>
            </a:pPr>
            <a:r>
              <a:rPr lang="ru-RU" sz="2400" dirty="0"/>
              <a:t>Времени доставки объектов в лабораторию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Оснащенности лабораторий современным аналитическим оборудованием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Наличия обновляемых библиотек масс-спектров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Возможности повышения квалификации сотрудников лабораторий</a:t>
            </a:r>
          </a:p>
        </p:txBody>
      </p:sp>
    </p:spTree>
    <p:extLst>
      <p:ext uri="{BB962C8B-B14F-4D97-AF65-F5344CB8AC3E}">
        <p14:creationId xmlns:p14="http://schemas.microsoft.com/office/powerpoint/2010/main" val="255581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29E2B-B6C8-A427-603D-79B59F6FA64C}"/>
              </a:ext>
            </a:extLst>
          </p:cNvPr>
          <p:cNvSpPr txBox="1"/>
          <p:nvPr/>
        </p:nvSpPr>
        <p:spPr>
          <a:xfrm>
            <a:off x="867266" y="2479249"/>
            <a:ext cx="994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7030A0"/>
                </a:solidFill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54AC3-581B-261F-1490-2E384C273D54}"/>
              </a:ext>
            </a:extLst>
          </p:cNvPr>
          <p:cNvSpPr txBox="1"/>
          <p:nvPr/>
        </p:nvSpPr>
        <p:spPr>
          <a:xfrm>
            <a:off x="7164371" y="4562574"/>
            <a:ext cx="462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Горбачева Татьяна Васильевна</a:t>
            </a:r>
          </a:p>
          <a:p>
            <a:r>
              <a:rPr lang="en-US" sz="2400" dirty="0"/>
              <a:t>e-mail</a:t>
            </a:r>
            <a:r>
              <a:rPr lang="ru-RU" sz="2400" dirty="0"/>
              <a:t>: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tv-gorbacheva@yandex.ru</a:t>
            </a:r>
            <a:endParaRPr lang="en-US" sz="2400" dirty="0"/>
          </a:p>
          <a:p>
            <a:r>
              <a:rPr lang="ru-RU" sz="2400" dirty="0"/>
              <a:t>тел. 8-921-999-14-24</a:t>
            </a:r>
          </a:p>
        </p:txBody>
      </p:sp>
    </p:spTree>
    <p:extLst>
      <p:ext uri="{BB962C8B-B14F-4D97-AF65-F5344CB8AC3E}">
        <p14:creationId xmlns:p14="http://schemas.microsoft.com/office/powerpoint/2010/main" val="46784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F4BD3E-0EC0-963D-E40A-72E01B476C35}"/>
              </a:ext>
            </a:extLst>
          </p:cNvPr>
          <p:cNvSpPr txBox="1"/>
          <p:nvPr/>
        </p:nvSpPr>
        <p:spPr>
          <a:xfrm>
            <a:off x="491765" y="2309565"/>
            <a:ext cx="10972800" cy="299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	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Химико-токсикологический анализ (ХТА)</a:t>
            </a:r>
            <a:r>
              <a:rPr lang="ru-RU" sz="2000" dirty="0"/>
              <a:t> – это совокупность научно обоснованных методов, применяемых на практике для выделения, обнаружения и количественного определения токсических веществ </a:t>
            </a:r>
            <a:r>
              <a:rPr lang="ru-RU" sz="2000" b="1" i="1" dirty="0">
                <a:solidFill>
                  <a:srgbClr val="FF0000"/>
                </a:solidFill>
              </a:rPr>
              <a:t>(экзогенных)</a:t>
            </a:r>
            <a:r>
              <a:rPr lang="ru-RU" sz="2000" dirty="0"/>
              <a:t> и их метаболитов, главным образом, в органах и биологических жидкостях организма человека, а также в фармацевтических препаратах, пищевых продуктах, напитках, окружающей человека среде и предметах с интерпретацией полученных результатов.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9E81A-46FE-6191-9502-BE6935CB4998}"/>
              </a:ext>
            </a:extLst>
          </p:cNvPr>
          <p:cNvSpPr txBox="1"/>
          <p:nvPr/>
        </p:nvSpPr>
        <p:spPr>
          <a:xfrm>
            <a:off x="491765" y="896265"/>
            <a:ext cx="11208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	Лабораторные исследования при диагностике отравлений (острых, хронических, смертельных ) относятся к области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химико-токсикологического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175561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C7D2FF-21C8-4DFF-5F10-AF08D6ACDBAB}"/>
              </a:ext>
            </a:extLst>
          </p:cNvPr>
          <p:cNvSpPr txBox="1"/>
          <p:nvPr/>
        </p:nvSpPr>
        <p:spPr>
          <a:xfrm>
            <a:off x="842128" y="294289"/>
            <a:ext cx="108031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Особенности химико-токсикологических исследований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000" dirty="0"/>
              <a:t>Биологические объекты исследования ХТИ (кровь, моча, слюна) – </a:t>
            </a:r>
            <a:r>
              <a:rPr lang="ru-RU" sz="2000" b="1" dirty="0">
                <a:solidFill>
                  <a:srgbClr val="FF0000"/>
                </a:solidFill>
              </a:rPr>
              <a:t>НЕВОСПОЛНИМЫ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r>
              <a:rPr lang="ru-RU" sz="2000" dirty="0"/>
              <a:t>2. Токсиканты могут как образовываться, так и разрушаться при хранении отобранных проб - </a:t>
            </a:r>
            <a:r>
              <a:rPr lang="ru-RU" sz="2000" b="1" dirty="0">
                <a:solidFill>
                  <a:srgbClr val="FF0000"/>
                </a:solidFill>
              </a:rPr>
              <a:t>лимит времени для проведения ХТИ</a:t>
            </a:r>
            <a:endParaRPr lang="ru-RU" sz="2000" dirty="0"/>
          </a:p>
          <a:p>
            <a:endParaRPr lang="ru-RU" dirty="0"/>
          </a:p>
          <a:p>
            <a:r>
              <a:rPr lang="ru-RU" dirty="0"/>
              <a:t>3. Неограниченный спектр токсикантов, обладающих разными физико-химическими свойствами: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933FF-EC3B-054A-D722-A14A72FB1C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62" y="2953943"/>
            <a:ext cx="1576052" cy="10544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BFC965-8395-E815-FB37-E9D190BA2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31" y="2981682"/>
            <a:ext cx="1576052" cy="104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9C38F4-BF28-45B6-62CC-FB403FBFC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996" y="2928397"/>
            <a:ext cx="1466615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5F5FEE-08A6-6404-BC8D-0B8F7B6B6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478" y="4737816"/>
            <a:ext cx="1576053" cy="10496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0BC275-7EE0-B7AE-19C3-574B75B618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1048" y="4737816"/>
            <a:ext cx="1668535" cy="104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F79A78-C0E4-D527-09DD-B0F799F54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523" y="2981682"/>
            <a:ext cx="1607607" cy="104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8F9873-FB3B-7FC2-B838-EADFC116C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53" y="4743509"/>
            <a:ext cx="1352169" cy="1044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868B40-2406-18B5-196D-95E08BDC78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3258" y="4743509"/>
            <a:ext cx="1550872" cy="104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05CF23-73A6-B677-DC2C-E85212102A4F}"/>
              </a:ext>
            </a:extLst>
          </p:cNvPr>
          <p:cNvSpPr txBox="1"/>
          <p:nvPr/>
        </p:nvSpPr>
        <p:spPr>
          <a:xfrm>
            <a:off x="889262" y="4050023"/>
            <a:ext cx="166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Лекарственные препараты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FAFB2C-A276-B777-5630-7653509A5152}"/>
              </a:ext>
            </a:extLst>
          </p:cNvPr>
          <p:cNvSpPr txBox="1"/>
          <p:nvPr/>
        </p:nvSpPr>
        <p:spPr>
          <a:xfrm>
            <a:off x="3550996" y="4119716"/>
            <a:ext cx="146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Наркотик</a:t>
            </a:r>
            <a:r>
              <a:rPr lang="ru-RU" dirty="0"/>
              <a:t>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768AE-BF2D-B086-6911-14807BFA7D97}"/>
              </a:ext>
            </a:extLst>
          </p:cNvPr>
          <p:cNvSpPr txBox="1"/>
          <p:nvPr/>
        </p:nvSpPr>
        <p:spPr>
          <a:xfrm>
            <a:off x="6492968" y="4119716"/>
            <a:ext cx="1466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Алкоголь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8EFB2-9309-AD86-9C4F-15C136BD0CD8}"/>
              </a:ext>
            </a:extLst>
          </p:cNvPr>
          <p:cNvSpPr txBox="1"/>
          <p:nvPr/>
        </p:nvSpPr>
        <p:spPr>
          <a:xfrm>
            <a:off x="9093258" y="4175637"/>
            <a:ext cx="1743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Продукты горения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613E53-9CF0-901F-44C0-F49B6EA982A6}"/>
              </a:ext>
            </a:extLst>
          </p:cNvPr>
          <p:cNvSpPr txBox="1"/>
          <p:nvPr/>
        </p:nvSpPr>
        <p:spPr>
          <a:xfrm>
            <a:off x="900153" y="5894962"/>
            <a:ext cx="135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Бытовая химия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13FC7F-2DF7-C684-5531-651B79C166E8}"/>
              </a:ext>
            </a:extLst>
          </p:cNvPr>
          <p:cNvSpPr txBox="1"/>
          <p:nvPr/>
        </p:nvSpPr>
        <p:spPr>
          <a:xfrm>
            <a:off x="3155478" y="5894962"/>
            <a:ext cx="1659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Ядохимикаты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F9A50E-B270-6992-515E-A384B7FB53C7}"/>
              </a:ext>
            </a:extLst>
          </p:cNvPr>
          <p:cNvSpPr txBox="1"/>
          <p:nvPr/>
        </p:nvSpPr>
        <p:spPr>
          <a:xfrm>
            <a:off x="6251482" y="5830529"/>
            <a:ext cx="184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Ядовитые растения и животные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FF590-831D-7371-7AC6-D4A269B1375A}"/>
              </a:ext>
            </a:extLst>
          </p:cNvPr>
          <p:cNvSpPr txBox="1"/>
          <p:nvPr/>
        </p:nvSpPr>
        <p:spPr>
          <a:xfrm>
            <a:off x="9010276" y="5867616"/>
            <a:ext cx="166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Бытовой и угарный газ</a:t>
            </a:r>
          </a:p>
        </p:txBody>
      </p:sp>
    </p:spTree>
    <p:extLst>
      <p:ext uri="{BB962C8B-B14F-4D97-AF65-F5344CB8AC3E}">
        <p14:creationId xmlns:p14="http://schemas.microsoft.com/office/powerpoint/2010/main" val="112054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0B59D0-05F4-A446-0294-9DA667311626}"/>
              </a:ext>
            </a:extLst>
          </p:cNvPr>
          <p:cNvSpPr txBox="1"/>
          <p:nvPr/>
        </p:nvSpPr>
        <p:spPr>
          <a:xfrm>
            <a:off x="314324" y="128418"/>
            <a:ext cx="11553825" cy="112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В настоящее время </a:t>
            </a:r>
            <a:r>
              <a:rPr lang="ru-RU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 существует универсального метода пробоподготовки и универсального аналитического метода (прибора)</a:t>
            </a: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позволяющего идентифицировать все виды токсикантов при анализе одной пробы одним методом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C476FC8D-2C4A-B182-4EB9-83DF940F38B4}"/>
              </a:ext>
            </a:extLst>
          </p:cNvPr>
          <p:cNvSpPr/>
          <p:nvPr/>
        </p:nvSpPr>
        <p:spPr>
          <a:xfrm>
            <a:off x="5509345" y="1254175"/>
            <a:ext cx="401782" cy="8398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54DB9-67C1-A498-A310-3BA0DF5981A3}"/>
              </a:ext>
            </a:extLst>
          </p:cNvPr>
          <p:cNvSpPr txBox="1"/>
          <p:nvPr/>
        </p:nvSpPr>
        <p:spPr>
          <a:xfrm>
            <a:off x="314324" y="2223288"/>
            <a:ext cx="10791825" cy="148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ХТИ с целью определения широкого спектра токсикантов лаборатория должна быть оснащена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различным аналитическим оборудованием и оборудованием для пробоподготовки: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масс-спектрометрами (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одноквадрупольными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и тандемными), газовыми и жидкостными хроматографами, спектрометрами для определения металлов.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0E3D7B-EEE7-CCF5-AF52-18A43163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13" y="4080213"/>
            <a:ext cx="2348446" cy="17737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07C7E2-21C4-384E-679B-0E29FDB03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227" y="3980462"/>
            <a:ext cx="1785800" cy="17942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C13BAB-AD52-077E-DB7F-962B3F87F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010" y="4080213"/>
            <a:ext cx="2836348" cy="15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0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617B9C-0058-86D3-FA45-87D4DEBD93CD}"/>
              </a:ext>
            </a:extLst>
          </p:cNvPr>
          <p:cNvSpPr txBox="1"/>
          <p:nvPr/>
        </p:nvSpPr>
        <p:spPr>
          <a:xfrm>
            <a:off x="1083690" y="3721424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E832A-8A60-C92A-0C9F-FFED3F20D01F}"/>
              </a:ext>
            </a:extLst>
          </p:cNvPr>
          <p:cNvSpPr txBox="1"/>
          <p:nvPr/>
        </p:nvSpPr>
        <p:spPr>
          <a:xfrm>
            <a:off x="1083689" y="2883224"/>
            <a:ext cx="1052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 </a:t>
            </a:r>
            <a:r>
              <a:rPr lang="ru-RU" dirty="0">
                <a:cs typeface="Times New Roman" panose="02020603050405020304" pitchFamily="18" charset="0"/>
              </a:rPr>
              <a:t>Единственным методом не требующим сложного аналитического оборудования является –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иммунохроматографический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 анализ (ИХА).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8B22BC-7F82-3467-61DF-486678F3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918" y="3529555"/>
            <a:ext cx="3470373" cy="24467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20A2C0-D48E-F6F5-8E5A-637D8A715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727" y="3686060"/>
            <a:ext cx="3255546" cy="2133785"/>
          </a:xfrm>
          <a:prstGeom prst="rect">
            <a:avLst/>
          </a:prstGeom>
        </p:spPr>
      </p:pic>
      <p:graphicFrame>
        <p:nvGraphicFramePr>
          <p:cNvPr id="8" name="TextBox 1">
            <a:extLst>
              <a:ext uri="{FF2B5EF4-FFF2-40B4-BE49-F238E27FC236}">
                <a16:creationId xmlns:a16="http://schemas.microsoft.com/office/drawing/2014/main" id="{95D247A3-9BA9-5BB1-4BEA-5176E3B26C22}"/>
              </a:ext>
            </a:extLst>
          </p:cNvPr>
          <p:cNvGraphicFramePr/>
          <p:nvPr/>
        </p:nvGraphicFramePr>
        <p:xfrm>
          <a:off x="1083689" y="212701"/>
          <a:ext cx="10393837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6437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D522A6-1C75-E492-76B0-1B6BA24A621E}"/>
              </a:ext>
            </a:extLst>
          </p:cNvPr>
          <p:cNvSpPr txBox="1"/>
          <p:nvPr/>
        </p:nvSpPr>
        <p:spPr>
          <a:xfrm>
            <a:off x="619126" y="238125"/>
            <a:ext cx="629602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Достоинства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иммунохроматографического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метода: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­- высокая чувствительность;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специфичность (групповая),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-простота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экспрессность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исполнения;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отсутствие специальной подготовки проб.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Ограничения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иммунохроматографического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метода: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перекрестная реактивность (кросс-реактивность)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способность антител вступать в реакции не только 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антигегом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/иммуногеном, индуцировавшим его образование, но и с другими соединениями. Таким образом, с одной стороны появляется возможность обнаружения структурно родственных соединений, с другой – кросс-реактивность является причиной получения ложноположительных результатов.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ограниченный перечень токсикантов, для которых разработаны ИХА-тесты.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E8A69-8CAA-1C21-2383-4685761B838D}"/>
              </a:ext>
            </a:extLst>
          </p:cNvPr>
          <p:cNvSpPr txBox="1"/>
          <p:nvPr/>
        </p:nvSpPr>
        <p:spPr>
          <a:xfrm>
            <a:off x="7753350" y="3228975"/>
            <a:ext cx="406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Ограниченное применение для диагностики отравлений неизвестными токсикантами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58E23-14A0-DC36-8A02-034A3F968307}"/>
              </a:ext>
            </a:extLst>
          </p:cNvPr>
          <p:cNvSpPr txBox="1"/>
          <p:nvPr/>
        </p:nvSpPr>
        <p:spPr>
          <a:xfrm>
            <a:off x="7753350" y="933450"/>
            <a:ext cx="406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Положительный результат должен быть подтвержден аналитическими (физико-химическими) методами</a:t>
            </a:r>
          </a:p>
        </p:txBody>
      </p:sp>
    </p:spTree>
    <p:extLst>
      <p:ext uri="{BB962C8B-B14F-4D97-AF65-F5344CB8AC3E}">
        <p14:creationId xmlns:p14="http://schemas.microsoft.com/office/powerpoint/2010/main" val="75449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572D4-EC8D-2991-A7A8-7EF0F4D124B0}"/>
              </a:ext>
            </a:extLst>
          </p:cNvPr>
          <p:cNvSpPr txBox="1"/>
          <p:nvPr/>
        </p:nvSpPr>
        <p:spPr>
          <a:xfrm>
            <a:off x="367645" y="169682"/>
            <a:ext cx="1167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Три профильные лаборатории в Санкт-Петербурге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BEF62A6-EB82-7FC9-6AFF-65943B3DA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37475"/>
              </p:ext>
            </p:extLst>
          </p:nvPr>
        </p:nvGraphicFramePr>
        <p:xfrm>
          <a:off x="367645" y="539014"/>
          <a:ext cx="11283884" cy="574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971">
                  <a:extLst>
                    <a:ext uri="{9D8B030D-6E8A-4147-A177-3AD203B41FA5}">
                      <a16:colId xmlns:a16="http://schemas.microsoft.com/office/drawing/2014/main" val="3081538927"/>
                    </a:ext>
                  </a:extLst>
                </a:gridCol>
                <a:gridCol w="2820971">
                  <a:extLst>
                    <a:ext uri="{9D8B030D-6E8A-4147-A177-3AD203B41FA5}">
                      <a16:colId xmlns:a16="http://schemas.microsoft.com/office/drawing/2014/main" val="4186211244"/>
                    </a:ext>
                  </a:extLst>
                </a:gridCol>
                <a:gridCol w="2820971">
                  <a:extLst>
                    <a:ext uri="{9D8B030D-6E8A-4147-A177-3AD203B41FA5}">
                      <a16:colId xmlns:a16="http://schemas.microsoft.com/office/drawing/2014/main" val="909947225"/>
                    </a:ext>
                  </a:extLst>
                </a:gridCol>
                <a:gridCol w="2820971">
                  <a:extLst>
                    <a:ext uri="{9D8B030D-6E8A-4147-A177-3AD203B41FA5}">
                      <a16:colId xmlns:a16="http://schemas.microsoft.com/office/drawing/2014/main" val="601352484"/>
                    </a:ext>
                  </a:extLst>
                </a:gridCol>
              </a:tblGrid>
              <a:tr h="100543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Основной профиль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Режим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Анализы для ЛПУ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186512"/>
                  </a:ext>
                </a:extLst>
              </a:tr>
              <a:tr h="1384933">
                <a:tc>
                  <a:txBody>
                    <a:bodyPr/>
                    <a:lstStyle/>
                    <a:p>
                      <a:r>
                        <a:rPr lang="ru-RU" dirty="0"/>
                        <a:t>ХТЛ СПб ГБУЗ «Городская наркологическая больница»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ХТИ при освидетельствованиях на состояние опьянения- Приказ МЗ РФ от 18.12.2025 г. № 933 ( наркотики и психотропные вещества)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8.00 до 20.00</a:t>
                      </a:r>
                    </a:p>
                    <a:p>
                      <a:r>
                        <a:rPr lang="ru-RU" dirty="0"/>
                        <a:t>Выходные – суббота, воскресенье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ДГКБ №5 им. Н. Ф. Филатова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13290"/>
                  </a:ext>
                </a:extLst>
              </a:tr>
              <a:tr h="721151">
                <a:tc>
                  <a:txBody>
                    <a:bodyPr/>
                    <a:lstStyle/>
                    <a:p>
                      <a:r>
                        <a:rPr lang="ru-RU" dirty="0"/>
                        <a:t>ХТЛ ГБУ СПб НИИ СП</a:t>
                      </a:r>
                    </a:p>
                    <a:p>
                      <a:r>
                        <a:rPr lang="ru-RU" dirty="0"/>
                        <a:t>им. И.И. Джанелидзе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ХТИ для пациентов с отравлениями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Круглосуточно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78308"/>
                  </a:ext>
                </a:extLst>
              </a:tr>
              <a:tr h="1384933">
                <a:tc>
                  <a:txBody>
                    <a:bodyPr/>
                    <a:lstStyle/>
                    <a:p>
                      <a:r>
                        <a:rPr lang="ru-RU" dirty="0"/>
                        <a:t>Судебно-химическое отделение СПб ГБУЗ «Бюро судебно-медицинской экспертизы»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Судебно-химическая экспертиза Приказ МЗ РФ  - Приказ МЗ РФ от 25.09.2023 № 491 (все виды токсикантов и все виды объектов)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9.00 до 15.00</a:t>
                      </a:r>
                    </a:p>
                    <a:p>
                      <a:r>
                        <a:rPr lang="ru-RU" dirty="0"/>
                        <a:t>Выходные – суббота, воскресенье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СПб ГБУЗ «ГМБ № 2»; ВЦЭРМ МЧС России, ФГБУ СЗОНКЦ им. Л.Г. Соколова, СЗГМУ им. И.И. Мечникова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3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79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A3CE3-7E07-1552-1F5A-62637816B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BFEC7D-8462-F3EE-5E3E-F7C798D59F35}"/>
              </a:ext>
            </a:extLst>
          </p:cNvPr>
          <p:cNvSpPr txBox="1"/>
          <p:nvPr/>
        </p:nvSpPr>
        <p:spPr>
          <a:xfrm>
            <a:off x="0" y="159026"/>
            <a:ext cx="120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судебно-химических экспертиз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9E9C521F-88ED-649F-F7DF-C0732AA6DBC7}"/>
              </a:ext>
            </a:extLst>
          </p:cNvPr>
          <p:cNvSpPr/>
          <p:nvPr/>
        </p:nvSpPr>
        <p:spPr>
          <a:xfrm>
            <a:off x="3017519" y="2664823"/>
            <a:ext cx="4306291" cy="18259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объектов исследования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89697-7D6A-A94D-B69F-35BEC58080A1}"/>
              </a:ext>
            </a:extLst>
          </p:cNvPr>
          <p:cNvSpPr txBox="1"/>
          <p:nvPr/>
        </p:nvSpPr>
        <p:spPr>
          <a:xfrm>
            <a:off x="191670" y="926068"/>
            <a:ext cx="29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Биологические жидкости и ткани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312E5-58C7-553A-52AF-DCA343428934}"/>
              </a:ext>
            </a:extLst>
          </p:cNvPr>
          <p:cNvSpPr txBox="1"/>
          <p:nvPr/>
        </p:nvSpPr>
        <p:spPr>
          <a:xfrm>
            <a:off x="7600009" y="860330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Волосы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0EB39-0FAA-3EB8-7E48-3EF4AD206BA2}"/>
              </a:ext>
            </a:extLst>
          </p:cNvPr>
          <p:cNvSpPr txBox="1"/>
          <p:nvPr/>
        </p:nvSpPr>
        <p:spPr>
          <a:xfrm>
            <a:off x="4240696" y="620691"/>
            <a:ext cx="348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Сухие пятна крови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A143ED2-4F6A-E5F9-6B04-DFD7507F8B6C}"/>
              </a:ext>
            </a:extLst>
          </p:cNvPr>
          <p:cNvSpPr/>
          <p:nvPr/>
        </p:nvSpPr>
        <p:spPr>
          <a:xfrm>
            <a:off x="1652953" y="1295400"/>
            <a:ext cx="45719" cy="58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11BAC6-7324-8E93-B157-587A5F7B85D5}"/>
              </a:ext>
            </a:extLst>
          </p:cNvPr>
          <p:cNvSpPr txBox="1"/>
          <p:nvPr/>
        </p:nvSpPr>
        <p:spPr>
          <a:xfrm>
            <a:off x="640628" y="3429000"/>
            <a:ext cx="220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18FEA2-9040-897E-C685-F6B7C0487A97}"/>
              </a:ext>
            </a:extLst>
          </p:cNvPr>
          <p:cNvSpPr txBox="1"/>
          <p:nvPr/>
        </p:nvSpPr>
        <p:spPr>
          <a:xfrm>
            <a:off x="10099964" y="1664732"/>
            <a:ext cx="197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Ногти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9A9117-DFA0-5843-6BFE-F8CAC0B77F5D}"/>
              </a:ext>
            </a:extLst>
          </p:cNvPr>
          <p:cNvSpPr txBox="1"/>
          <p:nvPr/>
        </p:nvSpPr>
        <p:spPr>
          <a:xfrm>
            <a:off x="8104910" y="3853649"/>
            <a:ext cx="374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Смывы с кожи и слизистых оболочек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867087-E4EF-1D9F-A4EA-6D693CAF90C8}"/>
              </a:ext>
            </a:extLst>
          </p:cNvPr>
          <p:cNvSpPr txBox="1"/>
          <p:nvPr/>
        </p:nvSpPr>
        <p:spPr>
          <a:xfrm>
            <a:off x="3782291" y="4428150"/>
            <a:ext cx="296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Небиологические объекты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82C5F8-968E-C592-BF64-E386D46D9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24" t="5466" r="9595" b="14181"/>
          <a:stretch/>
        </p:blipFill>
        <p:spPr>
          <a:xfrm>
            <a:off x="191670" y="1537963"/>
            <a:ext cx="2736828" cy="18037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FF6702-A4E4-50EF-430F-8B8010D79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4011567" y="1165858"/>
            <a:ext cx="2736828" cy="14370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EEA21E-8FE1-624E-9EA1-64981426D5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1097" y="1418096"/>
            <a:ext cx="2385699" cy="12467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02A175-5133-C223-FF58-51D8E11F02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407" y="2227302"/>
            <a:ext cx="2318923" cy="15710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80437B2-AF55-28FB-7370-C334A4EA9F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89" y="3824770"/>
            <a:ext cx="1690256" cy="240892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AE155FD-5E53-51FB-A5D5-0E14CEE3D3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2292" y="4752441"/>
            <a:ext cx="2966103" cy="15402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05E8B5-219E-237F-F19E-125794FB31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3946" y="4490743"/>
            <a:ext cx="2981625" cy="18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C5776-BABF-81C5-3E6A-A253E0D90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AADFF90-7E88-8A11-D943-36451462A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782867"/>
              </p:ext>
            </p:extLst>
          </p:nvPr>
        </p:nvGraphicFramePr>
        <p:xfrm>
          <a:off x="1786903" y="1681344"/>
          <a:ext cx="8128000" cy="312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EB5C03-62D7-80E5-8BD8-DFBC2BD41536}"/>
              </a:ext>
            </a:extLst>
          </p:cNvPr>
          <p:cNvSpPr txBox="1"/>
          <p:nvPr/>
        </p:nvSpPr>
        <p:spPr>
          <a:xfrm>
            <a:off x="886120" y="348792"/>
            <a:ext cx="10312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Основные требования к ХТИ для пациентов ЛПУ</a:t>
            </a:r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5A13B-479B-B41F-5BA8-0E0AC031FF9D}"/>
              </a:ext>
            </a:extLst>
          </p:cNvPr>
          <p:cNvSpPr txBox="1"/>
          <p:nvPr/>
        </p:nvSpPr>
        <p:spPr>
          <a:xfrm>
            <a:off x="3261674" y="3864990"/>
            <a:ext cx="654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ХТЛ ГБУ СПб НИИ СП им. И.И. Джанелидзе </a:t>
            </a:r>
          </a:p>
        </p:txBody>
      </p:sp>
    </p:spTree>
    <p:extLst>
      <p:ext uri="{BB962C8B-B14F-4D97-AF65-F5344CB8AC3E}">
        <p14:creationId xmlns:p14="http://schemas.microsoft.com/office/powerpoint/2010/main" val="50765790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478</TotalTime>
  <Words>673</Words>
  <Application>Microsoft Office PowerPoint</Application>
  <PresentationFormat>Широкоэкранный</PresentationFormat>
  <Paragraphs>87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Aptos</vt:lpstr>
      <vt:lpstr>Calibri</vt:lpstr>
      <vt:lpstr>Calibri Light</vt:lpstr>
      <vt:lpstr>Times New Roman</vt:lpstr>
      <vt:lpstr>Ретро</vt:lpstr>
      <vt:lpstr>Судебно-химическая экспертиза при острых химических отравлениях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Горбачева Татьяна Васильевна</dc:creator>
  <cp:lastModifiedBy>Горбачева Татьяна Васильевна</cp:lastModifiedBy>
  <cp:revision>8</cp:revision>
  <dcterms:created xsi:type="dcterms:W3CDTF">2025-06-05T08:35:10Z</dcterms:created>
  <dcterms:modified xsi:type="dcterms:W3CDTF">2025-06-25T09:44:39Z</dcterms:modified>
</cp:coreProperties>
</file>