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8" r:id="rId5"/>
    <p:sldId id="259" r:id="rId6"/>
    <p:sldId id="266" r:id="rId7"/>
    <p:sldId id="268" r:id="rId8"/>
    <p:sldId id="265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5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7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20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299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83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804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271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38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169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485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61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418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387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740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201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957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622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080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027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436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427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35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183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097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24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235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7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30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69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17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92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52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3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73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61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88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Организация токсикологической помощи пациентам с острыми отравлениями в  СПБ ГБУЗ  Детская городская клиническая  больница  №5 им. Н.Ф. Филатова г. Санкт-Петербург.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781006"/>
            <a:ext cx="10055629" cy="81761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Врач педиатр токсиколог , врач высшей категории,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калинина</a:t>
            </a:r>
            <a:r>
              <a:rPr lang="ru-RU" sz="1800" dirty="0" smtClean="0">
                <a:solidFill>
                  <a:schemeClr val="tx1"/>
                </a:solidFill>
              </a:rPr>
              <a:t> Юлия </a:t>
            </a:r>
            <a:r>
              <a:rPr lang="ru-RU" sz="1800" dirty="0" err="1" smtClean="0">
                <a:solidFill>
                  <a:schemeClr val="tx1"/>
                </a:solidFill>
              </a:rPr>
              <a:t>шаукатовна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413500-22B2-44C0-8213-96310F7FC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0"/>
            <a:ext cx="4371701" cy="171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2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9054"/>
          </a:xfrm>
        </p:spPr>
        <p:txBody>
          <a:bodyPr/>
          <a:lstStyle/>
          <a:p>
            <a:pPr algn="ctr"/>
            <a:r>
              <a:rPr lang="ru-RU" b="1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Структура подразделения </a:t>
            </a:r>
            <a:endParaRPr lang="ru-RU" b="1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93F227-456A-2FBD-BD0B-72A7EF97B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000" y="0"/>
            <a:ext cx="1800000" cy="1800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СПб ГБУЗ ДГКБ №5  им Н.Ф. Филатова –единственное детское учреждение здравоохранения во всем Северо-Западном федеральном округе, оказывающее помощь детскому населению от 0 до 18 лет , по токсикологическому профилю.  С апреля 2022 года, 10 токсикологических коек  входит в состав 19 хирургического отделения, так же коечный фонд входит в состав отделения реанимации и интенсивной </a:t>
            </a:r>
            <a:r>
              <a:rPr lang="ru-RU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терапии.  Прием </a:t>
            </a:r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осуществляет  1 –врач –педиатр–токсиколог , в ОАРИТ 2 врача анестезиолога –реаниматолога, дополнительно </a:t>
            </a:r>
            <a:r>
              <a:rPr lang="ru-RU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консультанат</a:t>
            </a:r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психиатр из ЦВЛ Детская </a:t>
            </a:r>
            <a:r>
              <a:rPr lang="ru-RU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пихиатрия</a:t>
            </a:r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им С.С. Мнухина , </a:t>
            </a:r>
            <a:r>
              <a:rPr lang="ru-RU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психологи. </a:t>
            </a:r>
            <a:endParaRPr lang="ru-RU" sz="2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06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219" y="0"/>
            <a:ext cx="1548381" cy="1384663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16106" y="1721225"/>
            <a:ext cx="9969906" cy="4600716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В отделении оказывается  специализированая круглосуточная  токсикологическая помощь пациентам пострадавших при острых отравлениях различной этиологии, включает :</a:t>
            </a:r>
          </a:p>
          <a:p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•	Наркотические вещества</a:t>
            </a:r>
          </a:p>
          <a:p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•	Алкоголь </a:t>
            </a:r>
          </a:p>
          <a:p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•	Лекарственные вещества </a:t>
            </a:r>
          </a:p>
          <a:p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•	</a:t>
            </a:r>
            <a:r>
              <a:rPr lang="ru-R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Психостимуляторы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•	Бытовая химия </a:t>
            </a:r>
          </a:p>
          <a:p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•	Ядовитыми растениями и животными </a:t>
            </a:r>
          </a:p>
          <a:p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•	Отравление угарным газом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63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Маршрутизация </a:t>
            </a:r>
            <a:r>
              <a:rPr lang="ru-RU" sz="36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оказания мед. помощи пациентов.</a:t>
            </a:r>
            <a:endParaRPr lang="ru-RU" sz="3600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29" y="1798477"/>
            <a:ext cx="10604352" cy="4467852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>
                <a:solidFill>
                  <a:schemeClr val="tx1"/>
                </a:solidFill>
              </a:rPr>
              <a:t>В зависимости от тяжести состояния  пациенты госпитализируются либо в отделение реанимации и интенсивной терапии, где проводится экстренная  </a:t>
            </a:r>
            <a:r>
              <a:rPr lang="ru-RU" sz="4400" b="1" dirty="0" err="1">
                <a:solidFill>
                  <a:schemeClr val="tx1"/>
                </a:solidFill>
              </a:rPr>
              <a:t>детоксикация</a:t>
            </a:r>
            <a:r>
              <a:rPr lang="ru-RU" sz="4400" b="1" dirty="0">
                <a:solidFill>
                  <a:schemeClr val="tx1"/>
                </a:solidFill>
              </a:rPr>
              <a:t> организма: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b="1" dirty="0" err="1" smtClean="0">
                <a:solidFill>
                  <a:schemeClr val="tx1"/>
                </a:solidFill>
              </a:rPr>
              <a:t>энтеросорбция</a:t>
            </a:r>
            <a:r>
              <a:rPr lang="ru-RU" sz="4400" b="1" dirty="0">
                <a:solidFill>
                  <a:schemeClr val="tx1"/>
                </a:solidFill>
              </a:rPr>
              <a:t>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b="1" dirty="0">
                <a:solidFill>
                  <a:schemeClr val="tx1"/>
                </a:solidFill>
              </a:rPr>
              <a:t>гемодиализ,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b="1" dirty="0" err="1">
                <a:solidFill>
                  <a:schemeClr val="tx1"/>
                </a:solidFill>
              </a:rPr>
              <a:t>плазмоферез</a:t>
            </a:r>
            <a:r>
              <a:rPr lang="ru-RU" sz="4400" b="1" dirty="0">
                <a:solidFill>
                  <a:schemeClr val="tx1"/>
                </a:solidFill>
              </a:rPr>
              <a:t>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b="1" dirty="0" err="1">
                <a:solidFill>
                  <a:schemeClr val="tx1"/>
                </a:solidFill>
              </a:rPr>
              <a:t>гемосорбция</a:t>
            </a:r>
            <a:r>
              <a:rPr lang="ru-RU" sz="4400" b="1" dirty="0">
                <a:solidFill>
                  <a:schemeClr val="tx1"/>
                </a:solidFill>
              </a:rPr>
              <a:t>, </a:t>
            </a:r>
          </a:p>
          <a:p>
            <a:r>
              <a:rPr lang="ru-RU" sz="4400" b="1" dirty="0">
                <a:solidFill>
                  <a:schemeClr val="tx1"/>
                </a:solidFill>
              </a:rPr>
              <a:t>либо в отделение с профильными токсикологическими койками , где находятся пациенты с легким  и средней степени тяжести состояния , а так же пациенты из реанимации на долечивание. При отравлениях угарным газом направляются в отделение ГБО. Для консультации в некоторых экстренных и неотложных случаях , проводится  Телемедицина с Федеральным медицинским  центром  им . Н.И. Пирогова г. Москва. </a:t>
            </a:r>
          </a:p>
          <a:p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0"/>
            <a:ext cx="179847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9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506" y="47258"/>
            <a:ext cx="1798476" cy="17984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tx1"/>
                </a:solidFill>
              </a:rPr>
              <a:t>Нормотивно</a:t>
            </a:r>
            <a:r>
              <a:rPr lang="ru-RU" sz="3600" b="1" dirty="0" smtClean="0">
                <a:solidFill>
                  <a:schemeClr val="tx1"/>
                </a:solidFill>
              </a:rPr>
              <a:t>-правовая </a:t>
            </a:r>
            <a:r>
              <a:rPr lang="ru-RU" sz="3600" b="1" dirty="0">
                <a:solidFill>
                  <a:schemeClr val="tx1"/>
                </a:solidFill>
              </a:rPr>
              <a:t>база. </a:t>
            </a:r>
            <a:br>
              <a:rPr lang="ru-RU" sz="3600" b="1" dirty="0">
                <a:solidFill>
                  <a:schemeClr val="tx1"/>
                </a:solidFill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Оказание </a:t>
            </a:r>
            <a:r>
              <a:rPr lang="ru-RU" sz="2400" b="1" dirty="0">
                <a:solidFill>
                  <a:schemeClr val="tx1"/>
                </a:solidFill>
              </a:rPr>
              <a:t>медицинской помощи токсикологическим пациентам  </a:t>
            </a:r>
            <a:r>
              <a:rPr lang="ru-RU" sz="2400" b="1" dirty="0" smtClean="0">
                <a:solidFill>
                  <a:schemeClr val="tx1"/>
                </a:solidFill>
              </a:rPr>
              <a:t>в </a:t>
            </a:r>
            <a:r>
              <a:rPr lang="ru-RU" sz="2400" b="1" dirty="0">
                <a:solidFill>
                  <a:schemeClr val="tx1"/>
                </a:solidFill>
              </a:rPr>
              <a:t>соответствии с </a:t>
            </a:r>
            <a:r>
              <a:rPr lang="ru-RU" sz="2400" b="1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Федеральным </a:t>
            </a:r>
            <a:r>
              <a:rPr lang="ru-RU" sz="2400" b="1" dirty="0">
                <a:solidFill>
                  <a:schemeClr val="tx1"/>
                </a:solidFill>
              </a:rPr>
              <a:t>законом РФ  п. 9 и п. 10 ст.20 от 21.11.2011 г 323 ФЗ  «Медицинское вмешательство необходимо по экстренным показаниям для устранения угрозы жизни».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Приказ </a:t>
            </a:r>
            <a:r>
              <a:rPr lang="ru-RU" sz="2400" b="1" dirty="0">
                <a:solidFill>
                  <a:schemeClr val="tx1"/>
                </a:solidFill>
              </a:rPr>
              <a:t>Министерства здравоохранения РФ от 15 ноября 2012 г. N 925н "Об утверждении Порядка оказания медицинской помощи больным с острыми химическими отравлениями</a:t>
            </a:r>
            <a:r>
              <a:rPr lang="ru-RU" sz="2400" b="1" dirty="0" smtClean="0">
                <a:solidFill>
                  <a:schemeClr val="tx1"/>
                </a:solidFill>
              </a:rPr>
              <a:t>".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В </a:t>
            </a:r>
            <a:r>
              <a:rPr lang="ru-RU" sz="2400" b="1" dirty="0">
                <a:solidFill>
                  <a:schemeClr val="tx1"/>
                </a:solidFill>
              </a:rPr>
              <a:t>случае  психиатрической помощи статья 29 ФЗ «О психиатрической помощи и гарантиях прав граждан при ее оказании». Дети  до 14 лет , берется письменное согласие законных представителей, на консультацию психиатра. </a:t>
            </a:r>
          </a:p>
        </p:txBody>
      </p:sp>
    </p:spTree>
    <p:extLst>
      <p:ext uri="{BB962C8B-B14F-4D97-AF65-F5344CB8AC3E}">
        <p14:creationId xmlns:p14="http://schemas.microsoft.com/office/powerpoint/2010/main" val="21775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Лабораторная диагностика </a:t>
            </a:r>
            <a:endParaRPr lang="ru-RU" sz="4400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7128" y="2023962"/>
            <a:ext cx="10300448" cy="3845131"/>
          </a:xfrm>
        </p:spPr>
        <p:txBody>
          <a:bodyPr>
            <a:normAutofit/>
          </a:bodyPr>
          <a:lstStyle/>
          <a:p>
            <a:pPr marL="1471400" lvl="8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Биологические </a:t>
            </a:r>
            <a:r>
              <a:rPr lang="ru-RU" sz="2800" b="1" dirty="0">
                <a:solidFill>
                  <a:schemeClr val="tx1"/>
                </a:solidFill>
              </a:rPr>
              <a:t>образцы (Токсико-химический анализ мочи ) проводится  для подтверждения диагноза , направляются  в специализированные  лаборатории Санкт –Петербурга:</a:t>
            </a:r>
          </a:p>
          <a:p>
            <a:pPr lvl="8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</a:rPr>
              <a:t>Химико-токсикологическая </a:t>
            </a:r>
            <a:r>
              <a:rPr lang="ru-RU" sz="2800" b="1" dirty="0">
                <a:solidFill>
                  <a:schemeClr val="tx1"/>
                </a:solidFill>
              </a:rPr>
              <a:t>лаборатория ГБУ СПБ НИИ СП им.  И.И. </a:t>
            </a:r>
            <a:r>
              <a:rPr lang="ru-RU" sz="2800" b="1" dirty="0" err="1">
                <a:solidFill>
                  <a:schemeClr val="tx1"/>
                </a:solidFill>
              </a:rPr>
              <a:t>Джанелидзе</a:t>
            </a:r>
            <a:endParaRPr lang="ru-RU" sz="2800" b="1" dirty="0">
              <a:solidFill>
                <a:schemeClr val="tx1"/>
              </a:solidFill>
            </a:endParaRPr>
          </a:p>
          <a:p>
            <a:pPr lvl="8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</a:rPr>
              <a:t>Химико-токсикологическая </a:t>
            </a:r>
            <a:r>
              <a:rPr lang="ru-RU" sz="2800" b="1" dirty="0">
                <a:solidFill>
                  <a:schemeClr val="tx1"/>
                </a:solidFill>
              </a:rPr>
              <a:t>лаборатория ул. Миргородская д 3 Я</a:t>
            </a:r>
          </a:p>
          <a:p>
            <a:pPr lvl="8">
              <a:buFont typeface="Wingdings" panose="05000000000000000000" pitchFamily="2" charset="2"/>
              <a:buChar char="§"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524" y="0"/>
            <a:ext cx="179847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45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6000" dirty="0" smtClean="0">
                <a:solidFill>
                  <a:schemeClr val="tx1"/>
                </a:solidFill>
              </a:rPr>
              <a:t>Спасибо за внимание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127" y="112743"/>
            <a:ext cx="179847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1949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2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390</Words>
  <Application>Microsoft Office PowerPoint</Application>
  <PresentationFormat>Широкоэкранный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Calibri</vt:lpstr>
      <vt:lpstr>Calibri Light</vt:lpstr>
      <vt:lpstr>Times New Roman</vt:lpstr>
      <vt:lpstr>Wingdings</vt:lpstr>
      <vt:lpstr>Ретро</vt:lpstr>
      <vt:lpstr>1_Ретро</vt:lpstr>
      <vt:lpstr>2_Ретро</vt:lpstr>
      <vt:lpstr>Организация токсикологической помощи пациентам с острыми отравлениями в  СПБ ГБУЗ  Детская городская клиническая  больница  №5 им. Н.Ф. Филатова г. Санкт-Петербург. </vt:lpstr>
      <vt:lpstr>Структура подразделения </vt:lpstr>
      <vt:lpstr>Презентация PowerPoint</vt:lpstr>
      <vt:lpstr>Маршрутизация оказания мед. помощи пациентов.</vt:lpstr>
      <vt:lpstr>Нормотивно-правовая база.  </vt:lpstr>
      <vt:lpstr>Лабораторная диагностика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Заворот желчного пузыря у ребенка 9 лет</dc:title>
  <dc:creator>Мария</dc:creator>
  <cp:lastModifiedBy>makmerzy@outlook.com</cp:lastModifiedBy>
  <cp:revision>21</cp:revision>
  <dcterms:created xsi:type="dcterms:W3CDTF">2025-02-06T18:26:19Z</dcterms:created>
  <dcterms:modified xsi:type="dcterms:W3CDTF">2025-06-09T17:41:36Z</dcterms:modified>
</cp:coreProperties>
</file>