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614" r:id="rId3"/>
    <p:sldId id="519" r:id="rId4"/>
    <p:sldId id="520" r:id="rId5"/>
    <p:sldId id="544" r:id="rId6"/>
    <p:sldId id="527" r:id="rId7"/>
    <p:sldId id="532" r:id="rId8"/>
    <p:sldId id="533" r:id="rId9"/>
    <p:sldId id="535" r:id="rId10"/>
    <p:sldId id="536" r:id="rId11"/>
    <p:sldId id="261" r:id="rId12"/>
    <p:sldId id="258" r:id="rId13"/>
    <p:sldId id="262" r:id="rId14"/>
    <p:sldId id="615" r:id="rId15"/>
    <p:sldId id="54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51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\www\&#1050;&#1083;&#1080;&#1085;&#1080;&#1082;&#1072;\&#1054;&#1090;&#1076;&#1077;&#1083;%20&#1082;&#1083;&#1080;&#1085;&#1080;&#1095;&#1077;&#1089;&#1082;&#1086;&#1081;%20&#1090;&#1086;&#1082;&#1089;&#1080;&#1082;&#1086;&#1083;&#1086;&#1075;&#1080;&#1080;\&#1064;&#1080;&#1082;&#1072;&#1083;&#1086;&#1074;&#1072;\&#1076;&#1086;&#1082;&#1083;&#1072;&#1076;&#1099;\&#1089;&#1090;&#1072;&#1090;&#1080;&#1089;&#1090;&#1080;&#1082;&#1072;%202019-2023%20&#1075;&#1075;\&#1090;&#1072;&#1073;&#1083;&#1080;&#1094;&#1072;%202019-2023%20&#1075;&#1075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\www\&#1050;&#1083;&#1080;&#1085;&#1080;&#1082;&#1072;\&#1054;&#1090;&#1076;&#1077;&#1083;%20&#1082;&#1083;&#1080;&#1085;&#1080;&#1095;&#1077;&#1089;&#1082;&#1086;&#1081;%20&#1090;&#1086;&#1082;&#1089;&#1080;&#1082;&#1086;&#1083;&#1086;&#1075;&#1080;&#1080;\&#1064;&#1080;&#1082;&#1072;&#1083;&#1086;&#1074;&#1072;\&#1056;&#1086;&#1089;&#1087;&#1086;&#1090;&#1088;&#1077;&#1073;&#1085;&#1072;&#1076;&#1079;&#1086;&#1088;\&#1092;12-23_2024%20&#1075;&#1086;&#1076;_&#1059;&#1087;&#1088;&#1072;&#1074;&#1083;&#1077;&#1085;&#1080;&#1077;%20&#1056;&#1055;&#1053;%20&#1087;&#1086;%20&#1057;&#1055;&#1073;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\www\&#1050;&#1083;&#1080;&#1085;&#1080;&#1082;&#1072;\&#1054;&#1090;&#1076;&#1077;&#1083;%20&#1082;&#1083;&#1080;&#1085;&#1080;&#1095;&#1077;&#1089;&#1082;&#1086;&#1081;%20&#1090;&#1086;&#1082;&#1089;&#1080;&#1082;&#1086;&#1083;&#1086;&#1075;&#1080;&#1080;\&#1064;&#1080;&#1082;&#1072;&#1083;&#1086;&#1074;&#1072;\&#1056;&#1086;&#1089;&#1087;&#1086;&#1090;&#1088;&#1077;&#1073;&#1085;&#1072;&#1076;&#1079;&#1086;&#1088;\&#1092;12-23_2024%20&#1075;&#1086;&#1076;_&#1059;&#1087;&#1088;&#1072;&#1074;&#1083;&#1077;&#1085;&#1080;&#1077;%20&#1056;&#1055;&#1053;%20&#1087;&#1086;%20&#1057;&#1055;&#1073;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Лист1!$AL$15</c:f>
              <c:strCache>
                <c:ptCount val="1"/>
                <c:pt idx="0">
                  <c:v>выписано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Лист1!$AM$14:$AQ$14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Лист1!$AM$15:$AQ$15</c:f>
              <c:numCache>
                <c:formatCode>General</c:formatCode>
                <c:ptCount val="5"/>
                <c:pt idx="0">
                  <c:v>13738</c:v>
                </c:pt>
                <c:pt idx="1">
                  <c:v>11204</c:v>
                </c:pt>
                <c:pt idx="2">
                  <c:v>10074</c:v>
                </c:pt>
                <c:pt idx="3">
                  <c:v>9337</c:v>
                </c:pt>
                <c:pt idx="4">
                  <c:v>9175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BB-4CFE-B5AD-364BAC2FAE19}"/>
            </c:ext>
          </c:extLst>
        </c:ser>
        <c:ser>
          <c:idx val="1"/>
          <c:order val="1"/>
          <c:tx>
            <c:strRef>
              <c:f>Лист1!$AL$16</c:f>
              <c:strCache>
                <c:ptCount val="1"/>
                <c:pt idx="0">
                  <c:v>с летальным исходом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Лист1!$AM$14:$AQ$14</c:f>
              <c:strCache>
                <c:ptCount val="5"/>
                <c:pt idx="0">
                  <c:v>2020 год</c:v>
                </c:pt>
                <c:pt idx="1">
                  <c:v>2021 год</c:v>
                </c:pt>
                <c:pt idx="2">
                  <c:v>2022 год</c:v>
                </c:pt>
                <c:pt idx="3">
                  <c:v>2023 год</c:v>
                </c:pt>
                <c:pt idx="4">
                  <c:v>2024 год</c:v>
                </c:pt>
              </c:strCache>
            </c:strRef>
          </c:cat>
          <c:val>
            <c:numRef>
              <c:f>Лист1!$AM$16:$AQ$16</c:f>
              <c:numCache>
                <c:formatCode>General</c:formatCode>
                <c:ptCount val="5"/>
                <c:pt idx="0">
                  <c:v>1005</c:v>
                </c:pt>
                <c:pt idx="1">
                  <c:v>1019</c:v>
                </c:pt>
                <c:pt idx="2">
                  <c:v>857</c:v>
                </c:pt>
                <c:pt idx="3">
                  <c:v>937</c:v>
                </c:pt>
                <c:pt idx="4">
                  <c:v>835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BB-4CFE-B5AD-364BAC2FAE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39807232"/>
        <c:axId val="339808896"/>
      </c:barChart>
      <c:catAx>
        <c:axId val="339807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9808896"/>
        <c:crosses val="autoZero"/>
        <c:auto val="1"/>
        <c:lblAlgn val="ctr"/>
        <c:lblOffset val="100"/>
        <c:noMultiLvlLbl val="0"/>
      </c:catAx>
      <c:valAx>
        <c:axId val="33980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9807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Структура острых отравлений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FA01-4EB4-83D9-BF33765F8AC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FA01-4EB4-83D9-BF33765F8AC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FA01-4EB4-83D9-BF33765F8AC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FA01-4EB4-83D9-BF33765F8AC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структура!$A$27:$A$30</c:f>
              <c:strCache>
                <c:ptCount val="4"/>
                <c:pt idx="0">
                  <c:v>отравления спиртосодержащей продукцией</c:v>
                </c:pt>
                <c:pt idx="1">
                  <c:v>наркотическими веществами</c:v>
                </c:pt>
                <c:pt idx="2">
                  <c:v>лекарственными препаратами</c:v>
                </c:pt>
                <c:pt idx="3">
                  <c:v>другими мониторируемыми видами</c:v>
                </c:pt>
              </c:strCache>
            </c:strRef>
          </c:cat>
          <c:val>
            <c:numRef>
              <c:f>структура!$B$27:$B$30</c:f>
              <c:numCache>
                <c:formatCode>General</c:formatCode>
                <c:ptCount val="4"/>
                <c:pt idx="0">
                  <c:v>2030</c:v>
                </c:pt>
                <c:pt idx="1">
                  <c:v>5122</c:v>
                </c:pt>
                <c:pt idx="2">
                  <c:v>2020</c:v>
                </c:pt>
                <c:pt idx="3">
                  <c:v>838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A01-4EB4-83D9-BF33765F8AC2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Структура летальных исходов от острых отравлений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53B9-4533-9049-10184663322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53B9-4533-9049-10184663322B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53B9-4533-9049-10184663322B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53B9-4533-9049-10184663322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структура!$A$37:$A$40</c:f>
              <c:strCache>
                <c:ptCount val="4"/>
                <c:pt idx="0">
                  <c:v>отравления спиртосодержащей продукцией</c:v>
                </c:pt>
                <c:pt idx="1">
                  <c:v>наркотическими веществами</c:v>
                </c:pt>
                <c:pt idx="2">
                  <c:v>лекарственными препаратами</c:v>
                </c:pt>
                <c:pt idx="3">
                  <c:v>другими мониторируемыми видами</c:v>
                </c:pt>
              </c:strCache>
            </c:strRef>
          </c:cat>
          <c:val>
            <c:numRef>
              <c:f>структура!$B$37:$B$40</c:f>
              <c:numCache>
                <c:formatCode>General</c:formatCode>
                <c:ptCount val="4"/>
                <c:pt idx="0">
                  <c:v>189</c:v>
                </c:pt>
                <c:pt idx="1">
                  <c:v>493</c:v>
                </c:pt>
                <c:pt idx="2">
                  <c:v>31</c:v>
                </c:pt>
                <c:pt idx="3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3B9-4533-9049-10184663322B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0B074-64B5-4814-928C-66BDB4D80E2A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F1BBE-61AF-44B8-8BB9-026DE50366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018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12F055-C7C2-4F9E-A65D-473AF89A3D2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784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820F3D-65A8-4F98-81DE-E07756F3F69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000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ABBE0-3B1E-22FA-AA55-3D570D8B2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864D40-5284-3D4B-1666-9B64E5783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B1E5E1-AD4D-0803-9A61-EC330A57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1597EF-B15E-0486-B9DF-D744FBEC4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26EB6D-A063-A17B-5D82-E541C5832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21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1637E-22C1-6A23-B485-E9CD95576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2D06714-FDC4-2CAD-04F6-7256E53C46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931691-766A-1B7D-5D36-947C075D3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1410C4-32C5-CEEB-F73E-25D66D2DA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EA5803-D2B1-0192-6277-698BC942F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51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94857FB-282B-E04F-4EA7-89AFA1E98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3CECB4-E2EE-FD37-CA8B-591F7423B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FBD88A-4251-1F45-ABA1-797B6B196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E7AB7B-7EB4-5BCA-A676-55826C339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41BB86-6EDE-4025-872F-A948491BF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749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961A04-A4C5-76BB-1C44-091ED4CEB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5EC02E-4266-E267-9B2B-0632C2171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AB5103-EE5D-CFEA-A279-DB927C816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250B99-E716-5730-B727-0B9E7050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ECA64D-86BE-A8ED-3704-19263D83B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093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E1A25-45C3-5F61-50E7-1CAE45DEB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559322-2C9F-D8EB-8681-219C3E916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BA8ECB-C90B-B71D-2C1E-439CD5EBC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C0E58E-46B8-D42D-2017-CBA03EA30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54A669-A9F9-1271-AFC5-C07C223F3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88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0CB379-EF6F-D41B-D75C-C5D4B53E1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7A5421-8D4E-19D3-ADCC-139D5D6488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7B0FA8-D131-E7CA-95FE-56783A654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D9C7F4-6B35-6A7A-FF0B-8399166F9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5D11F4-DDAF-932C-2AC3-B73EAF158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84BAB1-039D-6023-51C9-F76F3DBD2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76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C7534-3E2E-4BD9-2BAD-AA809C261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D6FE9D-3ED9-F067-813C-5A4C83B81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F079DD-6ED4-B19C-B85A-76166A22E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5E770D5-B64A-BDE8-F129-84F0AECB78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F6543E9-8E8E-8410-89E0-48B3D85C80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680869D-8D50-0333-B84B-7D2362054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E373750-85A7-4DCA-0510-EC0754764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7A4BF6F-D48C-EC63-A38E-91A056A63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256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ED8219-A334-26E4-1741-0302DCD8B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124BBC-B65D-F6D4-53BA-214C1C206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50C7D70-D963-4D00-85D2-4D2822D97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6E3EA74-002D-0796-9402-C60CA7D54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15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8D40F28-45C2-ADF5-9841-ACBE77704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CBD62EA-E1F8-746E-7D0B-65A291CA1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B04E70-3F4C-6404-4374-FAB2F1A9F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75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9D5EF8-A0A5-7165-7842-79056B52F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51D387-BC97-EB30-C1E8-EC1D1EE71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92EA26-6762-11B7-3BB1-4D680DA73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6515365-F2AB-929E-756B-D62B3B405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DCCD60-D801-3358-976C-26340088F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AFEC9A-3D19-F684-34CF-691578F13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277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13E015-219F-9B9B-AC47-3B148A591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0859E24-06E7-6897-8159-E195E22354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2A3AEF-F0B5-7333-F17C-A5D22944A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7317232-A683-9AB6-BE74-27E7E38D5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EEDDF7-54EA-A9EC-6A3A-AD39E22CE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742BAA-183B-3920-08EB-2E2B2D06B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72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E6A2DB-997A-BC31-7975-8B3DAD86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1CC98C-1948-7891-C2BC-AF68FCF3E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AFD18B-EB32-0003-1C2C-B3CDA15FF0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80E385-DFCF-4B3D-B6AB-BB28F5F4BAAE}" type="datetimeFigureOut">
              <a:rPr lang="ru-RU" smtClean="0"/>
              <a:t>26.06.2025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E83D7A-245C-67FF-7A59-BD18F420F7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ABD69F-47FD-0557-DE6C-EC20D5B74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97CC52-7A92-40C4-88A8-BE08BB34F5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41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313935-3E13-69E8-5CC6-DCE75489F5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Организация токсикологической помощи взрослому населению Санкт-Петербурга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A45410A-997B-6C5D-8179-5E1D87976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60838"/>
            <a:ext cx="9144000" cy="1655762"/>
          </a:xfrm>
        </p:spPr>
        <p:txBody>
          <a:bodyPr>
            <a:norm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д.м.н. А.Н. Лодягин</a:t>
            </a:r>
          </a:p>
          <a:p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Санкт-Петербург, 2025 год</a:t>
            </a:r>
          </a:p>
        </p:txBody>
      </p:sp>
    </p:spTree>
    <p:extLst>
      <p:ext uri="{BB962C8B-B14F-4D97-AF65-F5344CB8AC3E}">
        <p14:creationId xmlns:p14="http://schemas.microsoft.com/office/powerpoint/2010/main" val="3028790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2636F4-C2C6-B0D6-5EB4-03D168B3F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Клинические рекомендации утвержденные МЗ РФ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6D6604-ABE6-4798-63BB-869E288593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399" y="1825625"/>
            <a:ext cx="11726333" cy="491384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«Токсическое действие окиси углерода. Токсическое действие других газов, дымов и паров» (по МКБ-10 Т58, Т59)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 «Токсическое действие разъедающих веществ» (код МКБ-10 Т54)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 «Токсическое действие галогенпроизводных алифатических и ароматических углеводородов» (код МКБ-10 Т53)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«Отравления производным амфетамина, синтетическими </a:t>
            </a:r>
            <a:r>
              <a:rPr lang="ru-RU" dirty="0" err="1"/>
              <a:t>катинонами</a:t>
            </a:r>
            <a:r>
              <a:rPr lang="ru-RU" dirty="0"/>
              <a:t> и прекурсорами ГОМК» (код МКБ-10 Т40.6, Т40.9)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 «Острые отравления </a:t>
            </a:r>
            <a:r>
              <a:rPr lang="ru-RU" dirty="0" err="1"/>
              <a:t>неопиоидными</a:t>
            </a:r>
            <a:r>
              <a:rPr lang="ru-RU" dirty="0"/>
              <a:t> анальгезирующими, жаропонижающими и противоревматическими средствами» (код МКБ-10 Т39)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 «Отравления бензодиазепинами» (код МКБ-10 Т42.4)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 «Отравление производными барбитуровой кислоты (барбитуратами)» (код МКБ-10 Т42.3)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«Отравление психотропными средствами, не классифицированное в других рубриках» (код МКБ-10 Т43)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«Токсическое действие метанола и этиленгликоля» (код МКБ-10 Т51.1а, Т52.3)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«Острые отравления опиоидными наркотическими веществами» (код МКБ-10 Т40)</a:t>
            </a:r>
          </a:p>
        </p:txBody>
      </p:sp>
    </p:spTree>
    <p:extLst>
      <p:ext uri="{BB962C8B-B14F-4D97-AF65-F5344CB8AC3E}">
        <p14:creationId xmlns:p14="http://schemas.microsoft.com/office/powerpoint/2010/main" val="2535662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Показатели работы койки </a:t>
            </a:r>
            <a:br>
              <a:rPr lang="ru-RU" dirty="0"/>
            </a:br>
            <a:r>
              <a:rPr lang="ru-RU" dirty="0"/>
              <a:t>Центра острых отравлений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982088"/>
              </p:ext>
            </p:extLst>
          </p:nvPr>
        </p:nvGraphicFramePr>
        <p:xfrm>
          <a:off x="846993" y="1870619"/>
          <a:ext cx="10506807" cy="4697668"/>
        </p:xfrm>
        <a:graphic>
          <a:graphicData uri="http://schemas.openxmlformats.org/drawingml/2006/table">
            <a:tbl>
              <a:tblPr>
                <a:tableStyleId>{46F890A9-2807-4EBB-B81D-B2AA78EC7F39}</a:tableStyleId>
              </a:tblPr>
              <a:tblGrid>
                <a:gridCol w="4383984">
                  <a:extLst>
                    <a:ext uri="{9D8B030D-6E8A-4147-A177-3AD203B41FA5}">
                      <a16:colId xmlns:a16="http://schemas.microsoft.com/office/drawing/2014/main" val="1317755963"/>
                    </a:ext>
                  </a:extLst>
                </a:gridCol>
                <a:gridCol w="2513414">
                  <a:extLst>
                    <a:ext uri="{9D8B030D-6E8A-4147-A177-3AD203B41FA5}">
                      <a16:colId xmlns:a16="http://schemas.microsoft.com/office/drawing/2014/main" val="3532092509"/>
                    </a:ext>
                  </a:extLst>
                </a:gridCol>
                <a:gridCol w="1881109">
                  <a:extLst>
                    <a:ext uri="{9D8B030D-6E8A-4147-A177-3AD203B41FA5}">
                      <a16:colId xmlns:a16="http://schemas.microsoft.com/office/drawing/2014/main" val="2172374944"/>
                    </a:ext>
                  </a:extLst>
                </a:gridCol>
                <a:gridCol w="1728300">
                  <a:extLst>
                    <a:ext uri="{9D8B030D-6E8A-4147-A177-3AD203B41FA5}">
                      <a16:colId xmlns:a16="http://schemas.microsoft.com/office/drawing/2014/main" val="4011410364"/>
                    </a:ext>
                  </a:extLst>
                </a:gridCol>
              </a:tblGrid>
              <a:tr h="369223"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Средний койко-день</a:t>
                      </a:r>
                      <a:endParaRPr lang="ru-RU" sz="20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Оборот койки</a:t>
                      </a:r>
                      <a:endParaRPr lang="ru-RU" sz="2000" b="1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Работа койки </a:t>
                      </a:r>
                      <a:endParaRPr lang="ru-RU" sz="2000" b="1" i="0" u="none" strike="noStrike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336203"/>
                  </a:ext>
                </a:extLst>
              </a:tr>
              <a:tr h="409891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</a:rPr>
                        <a:t>2022 год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1713189"/>
                  </a:ext>
                </a:extLst>
              </a:tr>
              <a:tr h="34430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effectLst/>
                        </a:rPr>
                        <a:t>ОРиТ</a:t>
                      </a:r>
                      <a:r>
                        <a:rPr lang="ru-RU" sz="2000" u="none" strike="noStrike" dirty="0">
                          <a:effectLst/>
                        </a:rPr>
                        <a:t> №11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6,7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15,7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104,8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739368"/>
                  </a:ext>
                </a:extLst>
              </a:tr>
              <a:tr h="34430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Отделение острых отравлений №1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1,7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176,1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299,6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082792"/>
                  </a:ext>
                </a:extLst>
              </a:tr>
              <a:tr h="34430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Отделение острых отравлений №2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1,6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169,4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263,7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018423"/>
                  </a:ext>
                </a:extLst>
              </a:tr>
              <a:tr h="409891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</a:rPr>
                        <a:t>2023 год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69829219"/>
                  </a:ext>
                </a:extLst>
              </a:tr>
              <a:tr h="34430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 err="1">
                          <a:effectLst/>
                        </a:rPr>
                        <a:t>ОРиТ</a:t>
                      </a:r>
                      <a:r>
                        <a:rPr lang="ru-RU" sz="2000" u="none" strike="noStrike" dirty="0">
                          <a:effectLst/>
                        </a:rPr>
                        <a:t> №11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10,3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14,2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146,1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316495"/>
                  </a:ext>
                </a:extLst>
              </a:tr>
              <a:tr h="34430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Отделение острых отравлений №1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1,6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175,9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283,9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087602"/>
                  </a:ext>
                </a:extLst>
              </a:tr>
              <a:tr h="34430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Отделение острых отравлений №2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1,6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174,7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276,4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72064"/>
                  </a:ext>
                </a:extLst>
              </a:tr>
              <a:tr h="409891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ru-RU" sz="2000" u="none" strike="noStrike" dirty="0">
                          <a:effectLst/>
                        </a:rPr>
                        <a:t>2024 год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>
                          <a:effectLst/>
                        </a:rPr>
                        <a:t> 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73086102"/>
                  </a:ext>
                </a:extLst>
              </a:tr>
              <a:tr h="34430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ОРиТ №11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11,4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15,1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171,2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544933"/>
                  </a:ext>
                </a:extLst>
              </a:tr>
              <a:tr h="34430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>
                          <a:effectLst/>
                        </a:rPr>
                        <a:t>Отделение острых отравлений №1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1,7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176,3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301,8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021922"/>
                  </a:ext>
                </a:extLst>
              </a:tr>
              <a:tr h="344308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u="none" strike="noStrike" dirty="0">
                          <a:effectLst/>
                        </a:rPr>
                        <a:t>Отделение острых отравлений №2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>
                          <a:effectLst/>
                        </a:rPr>
                        <a:t>1,7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175,1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u="none" strike="noStrike" dirty="0">
                          <a:effectLst/>
                        </a:rPr>
                        <a:t>305,4</a:t>
                      </a:r>
                      <a:endParaRPr lang="ru-RU" sz="20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102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494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991" y="262860"/>
            <a:ext cx="52519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Медико-техническое задание по объекту: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«Проектирование капитального ремонта помещений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Центра острых отравлений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ГБУ «Санкт-Петербургский научно-исследовательский институт скорой помощи им. И.И. Джанелидзе»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смета на проектирование капремонта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Подана заявка в КЗ СПб на выделение финансирования проектно-изыскательных работ</a:t>
            </a:r>
          </a:p>
          <a:p>
            <a:pPr algn="ctr">
              <a:spcAft>
                <a:spcPts val="0"/>
              </a:spcAft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3"/>
          <p:cNvPicPr>
            <a:picLocks noChangeAspect="1"/>
          </p:cNvPicPr>
          <p:nvPr/>
        </p:nvPicPr>
        <p:blipFill rotWithShape="1">
          <a:blip r:embed="rId3"/>
          <a:srcRect l="61766" t="43446" r="1406" b="10175"/>
          <a:stretch/>
        </p:blipFill>
        <p:spPr>
          <a:xfrm>
            <a:off x="0" y="3887755"/>
            <a:ext cx="6768353" cy="2858934"/>
          </a:xfrm>
          <a:prstGeom prst="rect">
            <a:avLst/>
          </a:prstGeom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4"/>
          <a:srcRect l="65140" t="12417" r="1992" b="8829"/>
          <a:stretch/>
        </p:blipFill>
        <p:spPr>
          <a:xfrm>
            <a:off x="5341929" y="580101"/>
            <a:ext cx="6710255" cy="542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928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Жалобы пациентов и их родственников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 2024 годы 24 жалобы от пациентов</a:t>
            </a:r>
          </a:p>
          <a:p>
            <a:pPr lvl="1"/>
            <a:r>
              <a:rPr lang="ru-RU" dirty="0"/>
              <a:t>на персонал</a:t>
            </a:r>
          </a:p>
          <a:p>
            <a:pPr lvl="1"/>
            <a:r>
              <a:rPr lang="ru-RU" dirty="0"/>
              <a:t>на условия пребывания в Центре </a:t>
            </a:r>
          </a:p>
        </p:txBody>
      </p:sp>
    </p:spTree>
    <p:extLst>
      <p:ext uri="{BB962C8B-B14F-4D97-AF65-F5344CB8AC3E}">
        <p14:creationId xmlns:p14="http://schemas.microsoft.com/office/powerpoint/2010/main" val="1936022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118CF-DDCF-47EE-8132-CC01C0BC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Предложения по совершенствованию работы токсикологической службы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4A7BD1-6BDC-46F7-9321-ECBE23534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Провести ремонт в Центре острых отравлений</a:t>
            </a:r>
          </a:p>
          <a:p>
            <a:pPr lvl="1"/>
            <a:r>
              <a:rPr lang="ru-RU" dirty="0"/>
              <a:t>жалобы пациентов на условия пребывания в отделениях Центра острых отравлений</a:t>
            </a:r>
          </a:p>
          <a:p>
            <a:r>
              <a:rPr lang="ru-RU" dirty="0"/>
              <a:t>Создание Информационно-консультативного токсикологического центра в Санкт-Петербурге</a:t>
            </a:r>
          </a:p>
          <a:p>
            <a:pPr lvl="1"/>
            <a:r>
              <a:rPr lang="ru-RU" dirty="0"/>
              <a:t>4,75 ставки врачей-токсикологов</a:t>
            </a:r>
          </a:p>
          <a:p>
            <a:r>
              <a:rPr lang="ru-RU" dirty="0"/>
              <a:t>Проанализировать историю болезни граждан погибших от отравления наркотическими веществами на месте происшествия</a:t>
            </a:r>
          </a:p>
          <a:p>
            <a:pPr lvl="1"/>
            <a:r>
              <a:rPr lang="ru-RU" dirty="0"/>
              <a:t>Получить данные граждан погибших от острого отравления наркотиками от </a:t>
            </a:r>
            <a:r>
              <a:rPr lang="ru-RU" dirty="0" err="1"/>
              <a:t>ЗАГСа</a:t>
            </a:r>
            <a:r>
              <a:rPr lang="ru-RU" dirty="0"/>
              <a:t> или БСМЭ</a:t>
            </a:r>
          </a:p>
          <a:p>
            <a:r>
              <a:rPr lang="ru-RU" dirty="0"/>
              <a:t>Оснащение Химико-токсикологической лаборатории современными приборами для определения </a:t>
            </a:r>
            <a:r>
              <a:rPr lang="ru-RU" dirty="0" err="1"/>
              <a:t>токсикантов</a:t>
            </a:r>
            <a:r>
              <a:rPr lang="ru-RU" dirty="0"/>
              <a:t> в </a:t>
            </a:r>
            <a:r>
              <a:rPr lang="ru-RU" dirty="0" err="1"/>
              <a:t>биосредах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019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0674D9-7D38-F720-3FA7-FD49EF775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1792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65273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923FE-0C40-A75B-18D5-1D64463BA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6308"/>
            <a:ext cx="10515600" cy="1325563"/>
          </a:xfrm>
        </p:spPr>
        <p:txBody>
          <a:bodyPr/>
          <a:lstStyle/>
          <a:p>
            <a:r>
              <a:rPr lang="ru-RU" dirty="0"/>
              <a:t>Токсикологическая служба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54C424-ED08-A580-5698-5125D1F30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41870"/>
            <a:ext cx="10725539" cy="5299821"/>
          </a:xfrm>
        </p:spPr>
        <p:txBody>
          <a:bodyPr>
            <a:normAutofit fontScale="70000" lnSpcReduction="20000"/>
          </a:bodyPr>
          <a:lstStyle/>
          <a:p>
            <a:r>
              <a:rPr lang="ru-RU" altLang="ru-RU" sz="4100" dirty="0"/>
              <a:t>ГБУ «Санкт-Петербургский научно-исследовательский институт скорой помощи им. И.И. Джанелидзе»</a:t>
            </a:r>
          </a:p>
          <a:p>
            <a:pPr lvl="1"/>
            <a:r>
              <a:rPr lang="ru-RU" altLang="ru-RU" sz="3600" dirty="0"/>
              <a:t>Научный отдел </a:t>
            </a:r>
          </a:p>
          <a:p>
            <a:pPr lvl="1"/>
            <a:r>
              <a:rPr lang="ru-RU" altLang="ru-RU" sz="3600" dirty="0"/>
              <a:t>Клинические подразделения</a:t>
            </a:r>
          </a:p>
          <a:p>
            <a:pPr lvl="2"/>
            <a:r>
              <a:rPr lang="ru-RU" altLang="ru-RU" sz="3200" dirty="0"/>
              <a:t>Центр острых отравлений</a:t>
            </a:r>
          </a:p>
          <a:p>
            <a:pPr lvl="3"/>
            <a:r>
              <a:rPr lang="ru-RU" altLang="ru-RU" sz="2900" dirty="0"/>
              <a:t>отделение реанимации и интенсивной терапии/13 коек</a:t>
            </a:r>
          </a:p>
          <a:p>
            <a:pPr lvl="3"/>
            <a:r>
              <a:rPr lang="ru-RU" altLang="ru-RU" sz="2900" dirty="0"/>
              <a:t>отделение острых отравлений №1/24 койки</a:t>
            </a:r>
          </a:p>
          <a:p>
            <a:pPr lvl="3"/>
            <a:r>
              <a:rPr lang="ru-RU" altLang="ru-RU" sz="2900" dirty="0"/>
              <a:t>отделение острых отравлений №2/24 койки</a:t>
            </a:r>
          </a:p>
          <a:p>
            <a:pPr lvl="3"/>
            <a:r>
              <a:rPr lang="ru-RU" altLang="ru-RU" sz="2900" dirty="0"/>
              <a:t>химико-токсикологическая лаборатория</a:t>
            </a:r>
          </a:p>
          <a:p>
            <a:r>
              <a:rPr lang="ru-RU" sz="4100" dirty="0"/>
              <a:t>ГБУЗ «Детская городская клиническая больница №5 им. Н.Ф. Филатова»</a:t>
            </a:r>
          </a:p>
          <a:p>
            <a:pPr lvl="1"/>
            <a:r>
              <a:rPr lang="ru-RU" sz="3600" dirty="0"/>
              <a:t>отделение реанимации и интенсивной терапии/3 коек</a:t>
            </a:r>
          </a:p>
          <a:p>
            <a:pPr lvl="1"/>
            <a:r>
              <a:rPr lang="ru-RU" sz="3600" dirty="0"/>
              <a:t>отделение острых отравлений/10 коек</a:t>
            </a:r>
          </a:p>
          <a:p>
            <a:r>
              <a:rPr lang="ru-RU" sz="4000" dirty="0" err="1"/>
              <a:t>СПбГБУЗ</a:t>
            </a:r>
            <a:r>
              <a:rPr lang="ru-RU" sz="4000" dirty="0"/>
              <a:t> «Детский городской многопрофильный клинический центр высоких медицинских технологий им. К.А. </a:t>
            </a:r>
            <a:r>
              <a:rPr lang="ru-RU" sz="4000" dirty="0" err="1"/>
              <a:t>Раухфуса</a:t>
            </a:r>
            <a:r>
              <a:rPr lang="ru-RU" sz="4000" dirty="0"/>
              <a:t>»</a:t>
            </a:r>
          </a:p>
          <a:p>
            <a:pPr lvl="1"/>
            <a:r>
              <a:rPr lang="ru-RU" sz="3600" dirty="0"/>
              <a:t>отделение реанимации и интенсивной терапии/1 койка</a:t>
            </a:r>
          </a:p>
          <a:p>
            <a:pPr lvl="1"/>
            <a:endParaRPr lang="ru-RU" sz="3600" dirty="0"/>
          </a:p>
          <a:p>
            <a:pPr lvl="1"/>
            <a:endParaRPr lang="ru-RU" sz="3600" dirty="0"/>
          </a:p>
          <a:p>
            <a:pPr lvl="1"/>
            <a:endParaRPr lang="ru-RU" sz="3600" dirty="0"/>
          </a:p>
          <a:p>
            <a:pPr lvl="1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42474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D9CD7-37B0-CA1F-D2D2-6A95A460F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870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Количество острых отравлений в г. Санкт-Петербург за период 2020-2024 гг.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E9B6ADFB-043A-F3DD-A769-F5400C75E3B4}"/>
              </a:ext>
            </a:extLst>
          </p:cNvPr>
          <p:cNvGraphicFramePr>
            <a:graphicFrameLocks/>
          </p:cNvGraphicFramePr>
          <p:nvPr/>
        </p:nvGraphicFramePr>
        <p:xfrm>
          <a:off x="744279" y="2271823"/>
          <a:ext cx="10609521" cy="4476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8EB080A-456F-4D45-79FD-16774901C228}"/>
              </a:ext>
            </a:extLst>
          </p:cNvPr>
          <p:cNvSpPr txBox="1"/>
          <p:nvPr/>
        </p:nvSpPr>
        <p:spPr>
          <a:xfrm>
            <a:off x="919480" y="1435433"/>
            <a:ext cx="8503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(по данным Управления Федеральной службы по надзору в сфере защиты прав потребителей и благополучия человека по г. Санкт-Петербург, форма 12-23)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889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8BC3B-658A-9C0D-9C16-42B8FDA58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5364"/>
            <a:ext cx="11116733" cy="998008"/>
          </a:xfrm>
        </p:spPr>
        <p:txBody>
          <a:bodyPr>
            <a:normAutofit fontScale="90000"/>
          </a:bodyPr>
          <a:lstStyle/>
          <a:p>
            <a:r>
              <a:rPr lang="ru-RU" dirty="0"/>
              <a:t>Структура острых отравлений в Санкт-Петербурге в 2024 году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52A1A1-8FC3-5AEA-872B-2906672D4ED0}"/>
              </a:ext>
            </a:extLst>
          </p:cNvPr>
          <p:cNvSpPr txBox="1"/>
          <p:nvPr/>
        </p:nvSpPr>
        <p:spPr>
          <a:xfrm>
            <a:off x="921224" y="1183372"/>
            <a:ext cx="9584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/>
              <a:t>(по данным Управления Федеральной службы по надзору в сфере защиты прав потребителей и благополучия человека по г. Санкт-Петербург, форма 12-23)</a:t>
            </a:r>
          </a:p>
        </p:txBody>
      </p:sp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4F3B0C4B-B809-EABA-B42E-14E56BEFB07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52450" y="1920875"/>
          <a:ext cx="4648200" cy="4460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DAF24697-15AF-276A-0E60-733D5DFF7F36}"/>
              </a:ext>
            </a:extLst>
          </p:cNvPr>
          <p:cNvGraphicFramePr>
            <a:graphicFrameLocks/>
          </p:cNvGraphicFramePr>
          <p:nvPr/>
        </p:nvGraphicFramePr>
        <p:xfrm>
          <a:off x="5200650" y="1775637"/>
          <a:ext cx="5602029" cy="4805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200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81BB6-2C96-5725-E6FE-2E2E3EA1B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5725"/>
            <a:ext cx="10930466" cy="879475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Отравления наркотиками в Санкт-Петербурге в 2024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7D0F40-C426-61EB-1755-773D76BD6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733" y="1270000"/>
            <a:ext cx="11184467" cy="537633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Количество отравлений наркотиками и </a:t>
            </a:r>
            <a:r>
              <a:rPr lang="ru-RU" dirty="0" err="1"/>
              <a:t>психодислептиками</a:t>
            </a:r>
            <a:r>
              <a:rPr lang="ru-RU" dirty="0"/>
              <a:t> в СПб снизилось на 2%</a:t>
            </a:r>
          </a:p>
          <a:p>
            <a:r>
              <a:rPr lang="ru-RU" dirty="0"/>
              <a:t>Количество смертельных случаев от отравлений наркотиками и </a:t>
            </a:r>
            <a:r>
              <a:rPr lang="ru-RU" dirty="0" err="1"/>
              <a:t>психодислептиками</a:t>
            </a:r>
            <a:r>
              <a:rPr lang="ru-RU" dirty="0"/>
              <a:t> уменьшилось на 7%</a:t>
            </a:r>
          </a:p>
          <a:p>
            <a:pPr lvl="1"/>
            <a:r>
              <a:rPr lang="ru-RU" dirty="0"/>
              <a:t>В 2024 г. – 493, в 2023 г. – 532</a:t>
            </a:r>
          </a:p>
          <a:p>
            <a:r>
              <a:rPr lang="ru-RU" dirty="0"/>
              <a:t>Отравления метадоном – 27,2% от всех отравлений наркотиками и </a:t>
            </a:r>
            <a:r>
              <a:rPr lang="ru-RU" dirty="0" err="1"/>
              <a:t>психодислептиками</a:t>
            </a:r>
            <a:endParaRPr lang="ru-RU" dirty="0"/>
          </a:p>
          <a:p>
            <a:r>
              <a:rPr lang="ru-RU" dirty="0"/>
              <a:t>Количество отравлений метадоном в 2024 году уменьшилось на 14% по сравнению с 2023 годом</a:t>
            </a:r>
          </a:p>
          <a:p>
            <a:pPr lvl="1"/>
            <a:r>
              <a:rPr lang="ru-RU" dirty="0"/>
              <a:t>с 1623 случаев в 2023 году до 1394 случаев в 2024 году</a:t>
            </a:r>
          </a:p>
          <a:p>
            <a:r>
              <a:rPr lang="ru-RU" dirty="0"/>
              <a:t>Основная причина смерти от отравлений наркотиками – отравления метадоном</a:t>
            </a:r>
          </a:p>
          <a:p>
            <a:pPr lvl="1"/>
            <a:r>
              <a:rPr lang="ru-RU" dirty="0"/>
              <a:t>429 смертельных случая за год от отравлений метадоном из 493 случаев отравлений всеми наркотиками и </a:t>
            </a:r>
            <a:r>
              <a:rPr lang="ru-RU" dirty="0" err="1"/>
              <a:t>психодислептиками</a:t>
            </a:r>
            <a:endParaRPr lang="ru-RU" dirty="0"/>
          </a:p>
          <a:p>
            <a:r>
              <a:rPr lang="ru-RU" dirty="0"/>
              <a:t>Наиболее тяжелые – отравления метадоном</a:t>
            </a:r>
          </a:p>
          <a:p>
            <a:pPr lvl="1"/>
            <a:r>
              <a:rPr lang="ru-RU" dirty="0"/>
              <a:t>31% случаев заканчиваются смертельным исходом</a:t>
            </a:r>
          </a:p>
        </p:txBody>
      </p:sp>
    </p:spTree>
    <p:extLst>
      <p:ext uri="{BB962C8B-B14F-4D97-AF65-F5344CB8AC3E}">
        <p14:creationId xmlns:p14="http://schemas.microsoft.com/office/powerpoint/2010/main" val="1470838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844FB7-72DB-52BC-87DF-86D2D6A28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Роль токсикологической службы в оценке наркоситуации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B4A06D-A050-91B5-CBF6-9B384ACA6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80" y="1928200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ru-RU" dirty="0"/>
              <a:t>Оценочные показатели наркоситуации </a:t>
            </a:r>
          </a:p>
          <a:p>
            <a:pPr lvl="1"/>
            <a:r>
              <a:rPr lang="ru-RU" dirty="0"/>
              <a:t>ОП1. Вовлеченность населения в незаконный оборот наркотиков </a:t>
            </a:r>
          </a:p>
          <a:p>
            <a:pPr lvl="1"/>
            <a:r>
              <a:rPr lang="ru-RU" dirty="0"/>
              <a:t>ОП2. Вовлеченность несовершеннолетних в незаконный оборот наркотиков </a:t>
            </a:r>
          </a:p>
          <a:p>
            <a:pPr lvl="1"/>
            <a:r>
              <a:rPr lang="ru-RU" dirty="0"/>
              <a:t>ОП3. Криминогенность наркомании </a:t>
            </a:r>
          </a:p>
          <a:p>
            <a:pPr lvl="1"/>
            <a:r>
              <a:rPr lang="ru-RU" dirty="0"/>
              <a:t>ОП4. Криминогенность наркомании среди несовершеннолетних </a:t>
            </a:r>
          </a:p>
          <a:p>
            <a:pPr lvl="1"/>
            <a:r>
              <a:rPr lang="ru-RU" dirty="0"/>
              <a:t>ОП5. Доступность наркотиков (рассчитывается только на федеральном уровне) </a:t>
            </a:r>
          </a:p>
          <a:p>
            <a:pPr lvl="1"/>
            <a:r>
              <a:rPr lang="ru-RU" dirty="0"/>
              <a:t>ОП6. Оценочная распространенность употребления наркотиков </a:t>
            </a:r>
          </a:p>
          <a:p>
            <a:pPr lvl="1"/>
            <a:r>
              <a:rPr lang="ru-RU" dirty="0"/>
              <a:t>ОП7. Уровень первичной заболеваемости наркоманией </a:t>
            </a:r>
          </a:p>
          <a:p>
            <a:pPr lvl="1"/>
            <a:r>
              <a:rPr lang="ru-RU" b="1" dirty="0"/>
              <a:t>ОП8. Острые отравления наркотиками </a:t>
            </a:r>
          </a:p>
          <a:p>
            <a:pPr lvl="1"/>
            <a:r>
              <a:rPr lang="ru-RU" b="1" dirty="0"/>
              <a:t>ОП9. Острые отравления наркотиками среди несовершеннолетних </a:t>
            </a:r>
          </a:p>
          <a:p>
            <a:pPr lvl="1"/>
            <a:r>
              <a:rPr lang="ru-RU" b="1" dirty="0"/>
              <a:t>ОП10. Смертность, связанная с острым отравлением наркотиками</a:t>
            </a:r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F4D7025B-1C1E-8D54-D310-2F38FE51C5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184" y="4022589"/>
            <a:ext cx="1567616" cy="26720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5785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68AD0-0763-2B0B-13AF-AC76F6F77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Проблемы кодирования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1B3D52-9CD4-42D3-9F17-122FE557E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5375"/>
          </a:xfrm>
        </p:spPr>
        <p:txBody>
          <a:bodyPr>
            <a:normAutofit/>
          </a:bodyPr>
          <a:lstStyle/>
          <a:p>
            <a:r>
              <a:rPr lang="ru-RU" sz="3200" dirty="0"/>
              <a:t>Нет чёткой информации по кодированию отравлений современным наркотических и психоактивных веществ</a:t>
            </a:r>
          </a:p>
          <a:p>
            <a:r>
              <a:rPr lang="ru-RU" sz="3200" dirty="0"/>
              <a:t>Противоречие МКБ-10 и приказа МЗ РФ №460 по кодированию амфетамина, метамфетамина,  MDMA</a:t>
            </a:r>
          </a:p>
          <a:p>
            <a:r>
              <a:rPr lang="ru-RU" sz="3200" dirty="0"/>
              <a:t>Кодирование отравлений четырехзначными подрубриками не дает возможность детализировать структуру острых отравлений современными наркотическими и психоактивными веществами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982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2BC1A3-A6F6-7EBA-1166-D37D59DCF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Возможные решения проблемы кодирования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E9EE5D-EED9-ADFA-2E33-DEEBA2F7D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6908"/>
          </a:xfrm>
        </p:spPr>
        <p:txBody>
          <a:bodyPr>
            <a:normAutofit/>
          </a:bodyPr>
          <a:lstStyle/>
          <a:p>
            <a:r>
              <a:rPr lang="ru-RU" sz="3200" dirty="0"/>
              <a:t>Пример пятизначного кодирования подрубрики Т40.9</a:t>
            </a:r>
          </a:p>
          <a:p>
            <a:pPr lvl="1"/>
            <a:r>
              <a:rPr lang="ru-RU" sz="2800" dirty="0"/>
              <a:t>Т40.9</a:t>
            </a:r>
            <a:r>
              <a:rPr lang="ru-RU" sz="2800" dirty="0">
                <a:solidFill>
                  <a:srgbClr val="0070C0"/>
                </a:solidFill>
              </a:rPr>
              <a:t>1</a:t>
            </a:r>
            <a:r>
              <a:rPr lang="ru-RU" sz="2800" dirty="0"/>
              <a:t> амфетамин, метамфетамин и их производные</a:t>
            </a:r>
          </a:p>
          <a:p>
            <a:pPr lvl="1"/>
            <a:r>
              <a:rPr lang="ru-RU" sz="2800" dirty="0"/>
              <a:t>Т40.9</a:t>
            </a:r>
            <a:r>
              <a:rPr lang="ru-RU" sz="2800" dirty="0">
                <a:solidFill>
                  <a:srgbClr val="0070C0"/>
                </a:solidFill>
              </a:rPr>
              <a:t>2</a:t>
            </a:r>
            <a:r>
              <a:rPr lang="ru-RU" sz="2800" dirty="0"/>
              <a:t> синтетические </a:t>
            </a:r>
            <a:r>
              <a:rPr lang="ru-RU" sz="2800" dirty="0" err="1"/>
              <a:t>катиноны</a:t>
            </a:r>
            <a:r>
              <a:rPr lang="ru-RU" sz="2800" dirty="0"/>
              <a:t> </a:t>
            </a:r>
          </a:p>
          <a:p>
            <a:pPr lvl="1"/>
            <a:r>
              <a:rPr lang="ru-RU" sz="2800" dirty="0"/>
              <a:t>Т40.9</a:t>
            </a:r>
            <a:r>
              <a:rPr lang="ru-RU" sz="2800" dirty="0">
                <a:solidFill>
                  <a:srgbClr val="0070C0"/>
                </a:solidFill>
              </a:rPr>
              <a:t>3</a:t>
            </a:r>
            <a:r>
              <a:rPr lang="ru-RU" sz="2800" dirty="0"/>
              <a:t> токсины галлюциногенных грибов (псилоцин, псилоцибин, </a:t>
            </a:r>
            <a:r>
              <a:rPr lang="ru-RU" sz="2800" dirty="0" err="1"/>
              <a:t>мусцимол</a:t>
            </a:r>
            <a:r>
              <a:rPr lang="ru-RU" sz="2800" dirty="0"/>
              <a:t>)</a:t>
            </a:r>
          </a:p>
          <a:p>
            <a:pPr lvl="1"/>
            <a:r>
              <a:rPr lang="ru-RU" sz="2800" dirty="0"/>
              <a:t>Т40.9</a:t>
            </a:r>
            <a:r>
              <a:rPr lang="ru-RU" sz="2800" dirty="0">
                <a:solidFill>
                  <a:srgbClr val="0070C0"/>
                </a:solidFill>
              </a:rPr>
              <a:t>4</a:t>
            </a:r>
            <a:r>
              <a:rPr lang="ru-RU" sz="2800" dirty="0"/>
              <a:t> другие галлюциногены </a:t>
            </a:r>
          </a:p>
          <a:p>
            <a:pPr lvl="1"/>
            <a:r>
              <a:rPr lang="ru-RU" sz="2800" dirty="0"/>
              <a:t>Т40.9</a:t>
            </a:r>
            <a:r>
              <a:rPr lang="ru-RU" sz="2800" dirty="0">
                <a:solidFill>
                  <a:srgbClr val="0070C0"/>
                </a:solidFill>
              </a:rPr>
              <a:t>5</a:t>
            </a:r>
            <a:r>
              <a:rPr lang="ru-RU" sz="2800" dirty="0"/>
              <a:t> прекурсоры ГОМК </a:t>
            </a:r>
          </a:p>
          <a:p>
            <a:pPr lvl="1"/>
            <a:r>
              <a:rPr lang="ru-RU" sz="2800" dirty="0"/>
              <a:t>Т40.9</a:t>
            </a:r>
            <a:r>
              <a:rPr lang="ru-RU" sz="2800" dirty="0">
                <a:solidFill>
                  <a:srgbClr val="0070C0"/>
                </a:solidFill>
              </a:rPr>
              <a:t>6</a:t>
            </a:r>
            <a:r>
              <a:rPr lang="ru-RU" sz="2800" dirty="0"/>
              <a:t> синтетические каннабиноиды</a:t>
            </a:r>
          </a:p>
          <a:p>
            <a:pPr lvl="1"/>
            <a:r>
              <a:rPr lang="ru-RU" sz="2800" dirty="0"/>
              <a:t>Т40.9</a:t>
            </a:r>
            <a:r>
              <a:rPr lang="ru-RU" sz="2800" dirty="0">
                <a:solidFill>
                  <a:srgbClr val="0070C0"/>
                </a:solidFill>
              </a:rPr>
              <a:t>8</a:t>
            </a:r>
            <a:r>
              <a:rPr lang="ru-RU" sz="2800" dirty="0"/>
              <a:t> другие психостимуляторы</a:t>
            </a:r>
          </a:p>
          <a:p>
            <a:pPr lvl="1"/>
            <a:r>
              <a:rPr lang="ru-RU" sz="2800" dirty="0"/>
              <a:t>Т40.9</a:t>
            </a:r>
            <a:r>
              <a:rPr lang="ru-RU" sz="2800" dirty="0">
                <a:solidFill>
                  <a:srgbClr val="0070C0"/>
                </a:solidFill>
              </a:rPr>
              <a:t>9</a:t>
            </a:r>
            <a:r>
              <a:rPr lang="ru-RU" sz="2800" dirty="0"/>
              <a:t> психостимуляторы и галлюциногены неуточненные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8788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20DFD9-59C0-8C72-709D-E132BD841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Информационно-консультативный токсикологический центр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1AF1CA-D446-AFC9-A4D9-DC60E59A1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4575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Нормативно-правовые акты о создании ИКТЦ</a:t>
            </a:r>
          </a:p>
          <a:p>
            <a:pPr lvl="1"/>
            <a:r>
              <a:rPr lang="ru-RU" sz="2800" dirty="0"/>
              <a:t>Приказ МЗ РФ от 8 января 2002 г. №9 «О мерах по совершенствованию организации токсикологической помощи населению Российской Федерации»</a:t>
            </a:r>
          </a:p>
          <a:p>
            <a:pPr lvl="2"/>
            <a:r>
              <a:rPr lang="ru-RU" sz="2400" dirty="0"/>
              <a:t>ИКТЦ в городах с население свыше 1 млн. жителей</a:t>
            </a:r>
          </a:p>
          <a:p>
            <a:pPr lvl="1"/>
            <a:r>
              <a:rPr lang="ru-RU" sz="2800" dirty="0"/>
              <a:t>Приказ МЗ и СР РФ от 21 февраля 2005 г. №152 «О дальнейшем развитии информационно-консультативной токсикологической помощи населению Российской Федерации», </a:t>
            </a:r>
          </a:p>
          <a:p>
            <a:pPr lvl="1"/>
            <a:r>
              <a:rPr lang="ru-RU" sz="2800" dirty="0"/>
              <a:t>Приказ МЗ РФ от 15 ноября 2012 г. №925н «Об утверждении Порядка оказания медицинской помощи больным с острыми химическими отравлениями»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24325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951</Words>
  <Application>Microsoft Office PowerPoint</Application>
  <PresentationFormat>Широкоэкранный</PresentationFormat>
  <Paragraphs>144</Paragraphs>
  <Slides>15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Aptos</vt:lpstr>
      <vt:lpstr>Aptos Display</vt:lpstr>
      <vt:lpstr>Arial</vt:lpstr>
      <vt:lpstr>Arial Cyr</vt:lpstr>
      <vt:lpstr>Calibri</vt:lpstr>
      <vt:lpstr>Times New Roman</vt:lpstr>
      <vt:lpstr>Тема Office</vt:lpstr>
      <vt:lpstr>Организация токсикологической помощи взрослому населению Санкт-Петербурга</vt:lpstr>
      <vt:lpstr>Токсикологическая служба</vt:lpstr>
      <vt:lpstr>Количество острых отравлений в г. Санкт-Петербург за период 2020-2024 гг.</vt:lpstr>
      <vt:lpstr>Структура острых отравлений в Санкт-Петербурге в 2024 году</vt:lpstr>
      <vt:lpstr>Отравления наркотиками в Санкт-Петербурге в 2024 г.</vt:lpstr>
      <vt:lpstr>Роль токсикологической службы в оценке наркоситуации</vt:lpstr>
      <vt:lpstr>Проблемы кодирования</vt:lpstr>
      <vt:lpstr>Возможные решения проблемы кодирования</vt:lpstr>
      <vt:lpstr>Информационно-консультативный токсикологический центр</vt:lpstr>
      <vt:lpstr>Клинические рекомендации утвержденные МЗ РФ</vt:lpstr>
      <vt:lpstr>Показатели работы койки  Центра острых отравлений</vt:lpstr>
      <vt:lpstr>Презентация PowerPoint</vt:lpstr>
      <vt:lpstr>Жалобы пациентов и их родственников</vt:lpstr>
      <vt:lpstr>Предложения по совершенствованию работы токсикологической службы</vt:lpstr>
      <vt:lpstr>Благодарю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токсикологической помощи взрослому населению Санкт-Петербурга</dc:title>
  <dc:creator>Алексей Лодягин</dc:creator>
  <cp:lastModifiedBy>Алексей Николаевич Лодягин</cp:lastModifiedBy>
  <cp:revision>6</cp:revision>
  <dcterms:created xsi:type="dcterms:W3CDTF">2025-06-09T20:14:12Z</dcterms:created>
  <dcterms:modified xsi:type="dcterms:W3CDTF">2025-06-26T07:43:39Z</dcterms:modified>
</cp:coreProperties>
</file>