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3" r:id="rId2"/>
    <p:sldId id="260" r:id="rId3"/>
    <p:sldId id="258" r:id="rId4"/>
    <p:sldId id="261" r:id="rId5"/>
    <p:sldId id="270" r:id="rId6"/>
    <p:sldId id="269" r:id="rId7"/>
    <p:sldId id="268" r:id="rId8"/>
    <p:sldId id="264" r:id="rId9"/>
    <p:sldId id="256" r:id="rId10"/>
    <p:sldId id="272" r:id="rId11"/>
    <p:sldId id="275" r:id="rId12"/>
    <p:sldId id="278" r:id="rId13"/>
    <p:sldId id="259" r:id="rId14"/>
    <p:sldId id="262" r:id="rId15"/>
    <p:sldId id="271" r:id="rId16"/>
    <p:sldId id="267" r:id="rId17"/>
    <p:sldId id="266" r:id="rId18"/>
    <p:sldId id="257" r:id="rId19"/>
    <p:sldId id="273" r:id="rId20"/>
    <p:sldId id="276" r:id="rId21"/>
    <p:sldId id="274" r:id="rId22"/>
    <p:sldId id="277" r:id="rId23"/>
    <p:sldId id="279" r:id="rId24"/>
    <p:sldId id="265" r:id="rId25"/>
    <p:sldId id="281" r:id="rId26"/>
    <p:sldId id="282" r:id="rId27"/>
    <p:sldId id="28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70-79</c:v>
                </c:pt>
                <c:pt idx="6">
                  <c:v>80-89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111</c:v>
                </c:pt>
                <c:pt idx="1">
                  <c:v>558</c:v>
                </c:pt>
                <c:pt idx="2">
                  <c:v>730</c:v>
                </c:pt>
                <c:pt idx="3">
                  <c:v>789</c:v>
                </c:pt>
                <c:pt idx="4">
                  <c:v>644</c:v>
                </c:pt>
                <c:pt idx="5">
                  <c:v>235</c:v>
                </c:pt>
                <c:pt idx="6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2-490C-8EA9-EFE23B84A2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70-79</c:v>
                </c:pt>
                <c:pt idx="6">
                  <c:v>80-89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5903</c:v>
                </c:pt>
                <c:pt idx="1">
                  <c:v>10557</c:v>
                </c:pt>
                <c:pt idx="2">
                  <c:v>9668</c:v>
                </c:pt>
                <c:pt idx="3">
                  <c:v>7487</c:v>
                </c:pt>
                <c:pt idx="4">
                  <c:v>4016</c:v>
                </c:pt>
                <c:pt idx="5">
                  <c:v>948</c:v>
                </c:pt>
                <c:pt idx="6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22-490C-8EA9-EFE23B84A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7604744"/>
        <c:axId val="517601136"/>
      </c:barChart>
      <c:catAx>
        <c:axId val="51760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601136"/>
        <c:crosses val="autoZero"/>
        <c:auto val="1"/>
        <c:lblAlgn val="ctr"/>
        <c:lblOffset val="100"/>
        <c:noMultiLvlLbl val="0"/>
      </c:catAx>
      <c:valAx>
        <c:axId val="51760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604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192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70-79</c:v>
                </c:pt>
                <c:pt idx="6">
                  <c:v>80-89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192</c:v>
                </c:pt>
                <c:pt idx="1">
                  <c:v>529</c:v>
                </c:pt>
                <c:pt idx="2">
                  <c:v>309</c:v>
                </c:pt>
                <c:pt idx="3">
                  <c:v>58</c:v>
                </c:pt>
                <c:pt idx="4">
                  <c:v>18</c:v>
                </c:pt>
                <c:pt idx="5">
                  <c:v>6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2-490C-8EA9-EFE23B84A2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5159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70-79</c:v>
                </c:pt>
                <c:pt idx="6">
                  <c:v>80-89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5159</c:v>
                </c:pt>
                <c:pt idx="1">
                  <c:v>6923</c:v>
                </c:pt>
                <c:pt idx="2">
                  <c:v>2269</c:v>
                </c:pt>
                <c:pt idx="3">
                  <c:v>321</c:v>
                </c:pt>
                <c:pt idx="4">
                  <c:v>72</c:v>
                </c:pt>
                <c:pt idx="5">
                  <c:v>13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22-490C-8EA9-EFE23B84A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7604744"/>
        <c:axId val="517601136"/>
      </c:barChart>
      <c:catAx>
        <c:axId val="51760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601136"/>
        <c:crosses val="autoZero"/>
        <c:auto val="1"/>
        <c:lblAlgn val="ctr"/>
        <c:lblOffset val="100"/>
        <c:noMultiLvlLbl val="0"/>
      </c:catAx>
      <c:valAx>
        <c:axId val="51760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604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70-79</c:v>
                </c:pt>
                <c:pt idx="6">
                  <c:v>80-89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75</c:v>
                </c:pt>
                <c:pt idx="1">
                  <c:v>343</c:v>
                </c:pt>
                <c:pt idx="2">
                  <c:v>218</c:v>
                </c:pt>
                <c:pt idx="3">
                  <c:v>26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2-490C-8EA9-EFE23B84A2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988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70-79</c:v>
                </c:pt>
                <c:pt idx="6">
                  <c:v>80-89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988</c:v>
                </c:pt>
                <c:pt idx="1">
                  <c:v>2501</c:v>
                </c:pt>
                <c:pt idx="2">
                  <c:v>1175</c:v>
                </c:pt>
                <c:pt idx="3">
                  <c:v>111</c:v>
                </c:pt>
                <c:pt idx="4">
                  <c:v>14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22-490C-8EA9-EFE23B84A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7604744"/>
        <c:axId val="517601136"/>
      </c:barChart>
      <c:catAx>
        <c:axId val="51760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601136"/>
        <c:crosses val="autoZero"/>
        <c:auto val="1"/>
        <c:lblAlgn val="ctr"/>
        <c:lblOffset val="100"/>
        <c:noMultiLvlLbl val="0"/>
      </c:catAx>
      <c:valAx>
        <c:axId val="51760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604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035B6-9152-4171-8595-7521C201C34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B1301-A8D4-41C3-AF14-A6B0D7647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88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1301-A8D4-41C3-AF14-A6B0D7647F6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1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1301-A8D4-41C3-AF14-A6B0D7647F6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01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1301-A8D4-41C3-AF14-A6B0D7647F6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8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1301-A8D4-41C3-AF14-A6B0D7647F6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4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1301-A8D4-41C3-AF14-A6B0D7647F6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8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B1301-A8D4-41C3-AF14-A6B0D7647F6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3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E19C-3B0E-4491-A3A0-F3B560188E0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5F47-FAAD-4978-80AA-9A5EB3BAA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1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E19C-3B0E-4491-A3A0-F3B560188E0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5F47-FAAD-4978-80AA-9A5EB3BAA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4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E19C-3B0E-4491-A3A0-F3B560188E0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5F47-FAAD-4978-80AA-9A5EB3BAA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2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E19C-3B0E-4491-A3A0-F3B560188E0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5F47-FAAD-4978-80AA-9A5EB3BAA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4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E19C-3B0E-4491-A3A0-F3B560188E0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5F47-FAAD-4978-80AA-9A5EB3BAA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2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E19C-3B0E-4491-A3A0-F3B560188E0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5F47-FAAD-4978-80AA-9A5EB3BAA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21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E19C-3B0E-4491-A3A0-F3B560188E0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5F47-FAAD-4978-80AA-9A5EB3BAA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17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E19C-3B0E-4491-A3A0-F3B560188E0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5F47-FAAD-4978-80AA-9A5EB3BAA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E19C-3B0E-4491-A3A0-F3B560188E0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5F47-FAAD-4978-80AA-9A5EB3BAA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6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E19C-3B0E-4491-A3A0-F3B560188E0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5F47-FAAD-4978-80AA-9A5EB3BAA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1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E19C-3B0E-4491-A3A0-F3B560188E0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5F47-FAAD-4978-80AA-9A5EB3BAA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7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5E19C-3B0E-4491-A3A0-F3B560188E0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D5F47-FAAD-4978-80AA-9A5EB3BAA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3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015" y="1864718"/>
            <a:ext cx="1054197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640" b="1" dirty="0" smtClean="0">
                <a:solidFill>
                  <a:srgbClr val="002060"/>
                </a:solidFill>
              </a:rPr>
              <a:t>АНАЛИЗ СЛУЧАЕВ ОКАЗАНИЯ СКОРОЙ МЕДИЦИНСКОЙ ПОМОЩИ ПАЦИЕНТАМ С ОСТРЫМИ ОТРАВЛЕНИЯМИ В САНКТ-ПЕТЕРБУРГЕ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1424" y="5902365"/>
            <a:ext cx="104555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Заседание Городской клинико-экспертной комиссии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Комитета по здравоохранению Правительства Санкт-Петербурга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26 июня </a:t>
            </a:r>
            <a:r>
              <a:rPr lang="ru-RU" sz="1400" dirty="0">
                <a:solidFill>
                  <a:srgbClr val="002060"/>
                </a:solidFill>
              </a:rPr>
              <a:t>2025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1424" y="231845"/>
            <a:ext cx="10282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Махновский Андрей Иванович</a:t>
            </a:r>
          </a:p>
          <a:p>
            <a:pPr algn="ctr"/>
            <a:endParaRPr lang="ru-RU" sz="480" dirty="0">
              <a:solidFill>
                <a:srgbClr val="002060"/>
              </a:solidFill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п</a:t>
            </a:r>
            <a:r>
              <a:rPr lang="ru-RU" sz="1200" dirty="0" smtClean="0">
                <a:solidFill>
                  <a:srgbClr val="002060"/>
                </a:solidFill>
              </a:rPr>
              <a:t>ервый заместитель директора ФГБНУ «Институт экспериментальной медицины»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н</a:t>
            </a:r>
            <a:r>
              <a:rPr lang="ru-RU" sz="1200" dirty="0" smtClean="0">
                <a:solidFill>
                  <a:srgbClr val="002060"/>
                </a:solidFill>
              </a:rPr>
              <a:t>аучный сотрудник отдела организации </a:t>
            </a:r>
            <a:r>
              <a:rPr lang="ru-RU" sz="1200" dirty="0">
                <a:solidFill>
                  <a:srgbClr val="002060"/>
                </a:solidFill>
              </a:rPr>
              <a:t>скорой медицинской помощи ГБУ СПб НИИ скорой помощи им. И.И. Джанелидзе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доцент кафедры скорой медицинской помощи ФГБОУ ВО СЗГМУ им. И.И. Мечникова Минздрава России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главный внештатный специалист по первой помощи Министерства здравоохранения Российской Федерации в СЗФО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кандидат медицинских наук 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467234"/>
              </p:ext>
            </p:extLst>
          </p:nvPr>
        </p:nvGraphicFramePr>
        <p:xfrm>
          <a:off x="4309983" y="3204188"/>
          <a:ext cx="3658444" cy="238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r:id="rId3" imgW="4044960" imgH="2641680" progId="">
                  <p:embed/>
                </p:oleObj>
              </mc:Choice>
              <mc:Fallback>
                <p:oleObj r:id="rId3" imgW="4044960" imgH="2641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15000"/>
                      </a:blip>
                      <a:stretch>
                        <a:fillRect/>
                      </a:stretch>
                    </p:blipFill>
                    <p:spPr>
                      <a:xfrm>
                        <a:off x="4309983" y="3204188"/>
                        <a:ext cx="3658444" cy="2389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49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26245178"/>
              </p:ext>
            </p:extLst>
          </p:nvPr>
        </p:nvGraphicFramePr>
        <p:xfrm>
          <a:off x="604981" y="1340224"/>
          <a:ext cx="11111890" cy="480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592291" y="1198418"/>
            <a:ext cx="4343400" cy="1724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050441"/>
              </p:ext>
            </p:extLst>
          </p:nvPr>
        </p:nvGraphicFramePr>
        <p:xfrm>
          <a:off x="7744691" y="1465732"/>
          <a:ext cx="3886199" cy="194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844">
                  <a:extLst>
                    <a:ext uri="{9D8B030D-6E8A-4147-A177-3AD203B41FA5}">
                      <a16:colId xmlns:a16="http://schemas.microsoft.com/office/drawing/2014/main" val="1087524315"/>
                    </a:ext>
                  </a:extLst>
                </a:gridCol>
                <a:gridCol w="857355">
                  <a:extLst>
                    <a:ext uri="{9D8B030D-6E8A-4147-A177-3AD203B41FA5}">
                      <a16:colId xmlns:a16="http://schemas.microsoft.com/office/drawing/2014/main" val="217193639"/>
                    </a:ext>
                  </a:extLst>
                </a:gridCol>
              </a:tblGrid>
              <a:tr h="38996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Умерло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</a:rPr>
                        <a:t> в стационаре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1 893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451610"/>
                  </a:ext>
                </a:extLst>
              </a:tr>
              <a:tr h="38996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Смерть до прибытия СМП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1 206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205325"/>
                  </a:ext>
                </a:extLst>
              </a:tr>
              <a:tr h="38996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Смерть в присутствии бригады СМП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34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276984"/>
                  </a:ext>
                </a:extLst>
              </a:tr>
              <a:tr h="38996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Смерть в автомобиле СМП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00439"/>
                  </a:ext>
                </a:extLst>
              </a:tr>
              <a:tr h="38996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ИТОГО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3 142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635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0545" y="6248404"/>
            <a:ext cx="1073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 период 2015 - 2022 </a:t>
            </a:r>
            <a:r>
              <a:rPr lang="ru-RU" sz="2000" b="1" dirty="0" smtClean="0">
                <a:solidFill>
                  <a:srgbClr val="FF0000"/>
                </a:solidFill>
              </a:rPr>
              <a:t>умерло </a:t>
            </a:r>
            <a:r>
              <a:rPr lang="ru-RU" sz="2400" b="1" dirty="0" smtClean="0">
                <a:solidFill>
                  <a:srgbClr val="FF0000"/>
                </a:solidFill>
              </a:rPr>
              <a:t>7,5%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980" y="76197"/>
            <a:ext cx="11025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ОТДАЛЁННЫЕ ИСХОДЫ У ПАЦИЕНТОВ РАЗНЫХ ВОЗРАСТНЫХ ГРУПП,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осле оказания медицинской помощи по поводу токсического действия алкоголя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за </a:t>
            </a:r>
            <a:r>
              <a:rPr lang="ru-RU" i="1" dirty="0">
                <a:solidFill>
                  <a:srgbClr val="002060"/>
                </a:solidFill>
              </a:rPr>
              <a:t>период страхового катамнестического наблюдения 2015 – 2022, </a:t>
            </a:r>
            <a:r>
              <a:rPr lang="ru-RU" i="1" dirty="0" smtClean="0">
                <a:solidFill>
                  <a:srgbClr val="002060"/>
                </a:solidFill>
              </a:rPr>
              <a:t>n = 41 817 </a:t>
            </a:r>
          </a:p>
        </p:txBody>
      </p:sp>
    </p:spTree>
    <p:extLst>
      <p:ext uri="{BB962C8B-B14F-4D97-AF65-F5344CB8AC3E}">
        <p14:creationId xmlns:p14="http://schemas.microsoft.com/office/powerpoint/2010/main" val="37352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4980" y="103909"/>
            <a:ext cx="1102591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</a:rPr>
              <a:t>ЗАКЛЮЧИТЕЛЬНЫЙ КЛИНИЧЕСКИЙ (ПОСМЕРТНЫЙ) ДИАГНОЗ У ПАЦИЕНТОВ, 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</a:rPr>
              <a:t>умерших после оказания медицинской помощи по поводу токсического действия алкоголя </a:t>
            </a:r>
          </a:p>
          <a:p>
            <a:pPr algn="ctr"/>
            <a:r>
              <a:rPr lang="ru-RU" sz="1700" i="1" dirty="0" smtClean="0">
                <a:solidFill>
                  <a:srgbClr val="002060"/>
                </a:solidFill>
              </a:rPr>
              <a:t>за период 2015 – 2022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750266"/>
              </p:ext>
            </p:extLst>
          </p:nvPr>
        </p:nvGraphicFramePr>
        <p:xfrm>
          <a:off x="361419" y="1065171"/>
          <a:ext cx="11380715" cy="546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7432">
                  <a:extLst>
                    <a:ext uri="{9D8B030D-6E8A-4147-A177-3AD203B41FA5}">
                      <a16:colId xmlns:a16="http://schemas.microsoft.com/office/drawing/2014/main" val="3158830771"/>
                    </a:ext>
                  </a:extLst>
                </a:gridCol>
                <a:gridCol w="9565851">
                  <a:extLst>
                    <a:ext uri="{9D8B030D-6E8A-4147-A177-3AD203B41FA5}">
                      <a16:colId xmlns:a16="http://schemas.microsoft.com/office/drawing/2014/main" val="2657310902"/>
                    </a:ext>
                  </a:extLst>
                </a:gridCol>
                <a:gridCol w="907432">
                  <a:extLst>
                    <a:ext uri="{9D8B030D-6E8A-4147-A177-3AD203B41FA5}">
                      <a16:colId xmlns:a16="http://schemas.microsoft.com/office/drawing/2014/main" val="2328189484"/>
                    </a:ext>
                  </a:extLst>
                </a:gridCol>
              </a:tblGrid>
              <a:tr h="2397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МКБ-10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Диагноз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Кол-во</a:t>
                      </a: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случаев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338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R98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Смерть без свидетелей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620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727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R99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Другие неточно обозначенные и неуточненные причины смерти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398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5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U07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Новая коронавирусная инфекция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26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</a:rPr>
                        <a:t>T51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Токсическое действие алкоголя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212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839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R96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Другие виды внезапной смерти по неизвестной причине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344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</a:rPr>
                        <a:t>S06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Внутричерепная травма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83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A41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Другая септицемия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80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</a:rPr>
                        <a:t>K74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Фиброз и цирроз печени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103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749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I63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Инфаркт мозга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803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</a:rPr>
                        <a:t>J18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Пневмония без уточнения возбудителя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250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</a:rPr>
                        <a:t>I50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Сердечная недостаточность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36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</a:rPr>
                        <a:t>I61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Внутримозговое кровоизлияние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55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813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I25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Хроническая ишемическая болезнь сердца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302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</a:rPr>
                        <a:t>I42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Кардиомиопатия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47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996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I21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Острый инфаркт миокарда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46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520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</a:rPr>
                        <a:t>G92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Токсическая энцефалопатия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600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</a:rPr>
                        <a:t>B18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Хронический вирусный гепатит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63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T06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Другие травмы, охватывающие несколько областей тела, не классифицированные в других рубриках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216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</a:rPr>
                        <a:t>I46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Остановка сердца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653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I67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Другие цереброваскулярные болезни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381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K70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Алкогольная болезнь печени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441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Другие заболевания и состояния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550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924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3 142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707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8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980" y="124690"/>
            <a:ext cx="11025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ВЫВОДЫ И ПРЕДЛОЖЕНИЯ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307" y="600999"/>
            <a:ext cx="1109518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     Ежегодно </a:t>
            </a:r>
            <a:r>
              <a:rPr lang="ru-RU" dirty="0">
                <a:solidFill>
                  <a:srgbClr val="002060"/>
                </a:solidFill>
              </a:rPr>
              <a:t>в медицинские организации Санкт-Петербурга выездными бригадами скорой медицинской помощи доставляется более девяти тысяч пациентов с диагнозом направления «T51 Токсическое действие алкоголя», </a:t>
            </a:r>
            <a:r>
              <a:rPr lang="ru-RU" dirty="0" smtClean="0">
                <a:solidFill>
                  <a:srgbClr val="002060"/>
                </a:solidFill>
              </a:rPr>
              <a:t>из </a:t>
            </a:r>
            <a:r>
              <a:rPr lang="ru-RU" dirty="0">
                <a:solidFill>
                  <a:srgbClr val="002060"/>
                </a:solidFill>
              </a:rPr>
              <a:t>них </a:t>
            </a:r>
            <a:r>
              <a:rPr lang="ru-RU" b="1" dirty="0">
                <a:solidFill>
                  <a:srgbClr val="002060"/>
                </a:solidFill>
              </a:rPr>
              <a:t>каждый второй поступает повторно</a:t>
            </a:r>
            <a:r>
              <a:rPr lang="ru-RU" dirty="0">
                <a:solidFill>
                  <a:srgbClr val="002060"/>
                </a:solidFill>
              </a:rPr>
              <a:t>. Большая часть (до 70%) повторно доставляемых пациентов не нуждаются в госпитализации на токсикологическую или реанимационную койку и выписываются в течение нескольких часов после обследования и лечения на койке скорой медицинской </a:t>
            </a:r>
            <a:r>
              <a:rPr lang="ru-RU" dirty="0" smtClean="0">
                <a:solidFill>
                  <a:srgbClr val="002060"/>
                </a:solidFill>
              </a:rPr>
              <a:t>помощи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без </a:t>
            </a:r>
            <a:r>
              <a:rPr lang="ru-RU" dirty="0">
                <a:solidFill>
                  <a:srgbClr val="002060"/>
                </a:solidFill>
              </a:rPr>
              <a:t>обеспечения преемственности с медицинскими организациями, оказывающими медицинскую помощь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 </a:t>
            </a:r>
            <a:r>
              <a:rPr lang="ru-RU" dirty="0">
                <a:solidFill>
                  <a:srgbClr val="002060"/>
                </a:solidFill>
              </a:rPr>
              <a:t>профилю «психиатрия-наркология». </a:t>
            </a:r>
            <a:endParaRPr lang="ru-RU" sz="400" dirty="0" smtClean="0">
              <a:solidFill>
                <a:srgbClr val="002060"/>
              </a:solidFill>
            </a:endParaRPr>
          </a:p>
          <a:p>
            <a:pPr algn="just"/>
            <a:endParaRPr lang="ru-RU" sz="400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Следует </a:t>
            </a:r>
            <a:r>
              <a:rPr lang="ru-RU" dirty="0">
                <a:solidFill>
                  <a:srgbClr val="002060"/>
                </a:solidFill>
              </a:rPr>
              <a:t>отметить, что Клиническими рекомендациями «Психические </a:t>
            </a: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dirty="0">
                <a:solidFill>
                  <a:srgbClr val="002060"/>
                </a:solidFill>
              </a:rPr>
              <a:t>поведенческие расстройства, вызванные употреблением психоактивных веществ. Пагубное (с вредными последствиями) употребление» (одобрены Минздравом России в 2022 году</a:t>
            </a:r>
            <a:r>
              <a:rPr lang="ru-RU" dirty="0" smtClean="0">
                <a:solidFill>
                  <a:srgbClr val="002060"/>
                </a:solidFill>
              </a:rPr>
              <a:t>), </a:t>
            </a:r>
            <a:r>
              <a:rPr lang="ru-RU" dirty="0">
                <a:solidFill>
                  <a:srgbClr val="002060"/>
                </a:solidFill>
              </a:rPr>
              <a:t>определены особенности кодирования </a:t>
            </a:r>
            <a:r>
              <a:rPr lang="ru-RU" dirty="0" smtClean="0">
                <a:solidFill>
                  <a:srgbClr val="002060"/>
                </a:solidFill>
              </a:rPr>
              <a:t>таких </a:t>
            </a:r>
            <a:r>
              <a:rPr lang="ru-RU" dirty="0">
                <a:solidFill>
                  <a:srgbClr val="002060"/>
                </a:solidFill>
              </a:rPr>
              <a:t>заболеваний (состояний) – с использованием соответствующего кода </a:t>
            </a:r>
            <a:r>
              <a:rPr lang="ru-RU" dirty="0" smtClean="0">
                <a:solidFill>
                  <a:srgbClr val="002060"/>
                </a:solidFill>
              </a:rPr>
              <a:t>МКБ-10</a:t>
            </a:r>
            <a:r>
              <a:rPr lang="ru-RU" dirty="0">
                <a:solidFill>
                  <a:srgbClr val="002060"/>
                </a:solidFill>
              </a:rPr>
              <a:t>: «F10.1 Пагубное употребление алкоголя</a:t>
            </a:r>
            <a:r>
              <a:rPr lang="ru-RU" dirty="0" smtClean="0">
                <a:solidFill>
                  <a:srgbClr val="002060"/>
                </a:solidFill>
              </a:rPr>
              <a:t>». </a:t>
            </a:r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smtClean="0">
                <a:solidFill>
                  <a:srgbClr val="002060"/>
                </a:solidFill>
              </a:rPr>
              <a:t>ри </a:t>
            </a:r>
            <a:r>
              <a:rPr lang="ru-RU" dirty="0">
                <a:solidFill>
                  <a:srgbClr val="002060"/>
                </a:solidFill>
              </a:rPr>
              <a:t>этом бесплатная медицинская помощь таким пациентам должна оказываться в соответствии </a:t>
            </a:r>
            <a:r>
              <a:rPr lang="ru-RU" dirty="0" smtClean="0">
                <a:solidFill>
                  <a:srgbClr val="002060"/>
                </a:solidFill>
              </a:rPr>
              <a:t>с </a:t>
            </a:r>
            <a:r>
              <a:rPr lang="ru-RU" dirty="0">
                <a:solidFill>
                  <a:srgbClr val="002060"/>
                </a:solidFill>
              </a:rPr>
              <a:t>Порядком оказания медицинской помощи по профилю </a:t>
            </a:r>
            <a:r>
              <a:rPr lang="ru-RU" dirty="0" smtClean="0">
                <a:solidFill>
                  <a:srgbClr val="002060"/>
                </a:solidFill>
              </a:rPr>
              <a:t>«психиатрия-наркология</a:t>
            </a:r>
            <a:r>
              <a:rPr lang="ru-RU" dirty="0">
                <a:solidFill>
                  <a:srgbClr val="002060"/>
                </a:solidFill>
              </a:rPr>
              <a:t>» (утв. приказом Минздрава России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от </a:t>
            </a:r>
            <a:r>
              <a:rPr lang="ru-RU" dirty="0">
                <a:solidFill>
                  <a:srgbClr val="002060"/>
                </a:solidFill>
              </a:rPr>
              <a:t>30.12.2015 № 1034н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  <a:endParaRPr lang="ru-RU" sz="400" dirty="0" smtClean="0">
              <a:solidFill>
                <a:srgbClr val="002060"/>
              </a:solidFill>
            </a:endParaRPr>
          </a:p>
          <a:p>
            <a:pPr algn="just"/>
            <a:endParaRPr lang="ru-RU" sz="400" dirty="0" smtClean="0">
              <a:solidFill>
                <a:srgbClr val="002060"/>
              </a:solidFill>
            </a:endParaRPr>
          </a:p>
          <a:p>
            <a:pPr algn="just"/>
            <a:r>
              <a:rPr lang="ru-RU" sz="400" dirty="0">
                <a:solidFill>
                  <a:srgbClr val="002060"/>
                </a:solidFill>
              </a:rPr>
              <a:t> </a:t>
            </a:r>
            <a:r>
              <a:rPr lang="ru-RU" sz="400" dirty="0" smtClean="0">
                <a:solidFill>
                  <a:srgbClr val="002060"/>
                </a:solidFill>
              </a:rPr>
              <a:t>  </a:t>
            </a:r>
            <a:r>
              <a:rPr lang="ru-RU" dirty="0" smtClean="0">
                <a:solidFill>
                  <a:srgbClr val="002060"/>
                </a:solidFill>
              </a:rPr>
              <a:t>          В </a:t>
            </a:r>
            <a:r>
              <a:rPr lang="ru-RU" dirty="0">
                <a:solidFill>
                  <a:srgbClr val="002060"/>
                </a:solidFill>
              </a:rPr>
              <a:t>связи с вышеизложенным целесообразно рассмотреть вопрос </a:t>
            </a:r>
            <a:r>
              <a:rPr lang="ru-RU" dirty="0" smtClean="0">
                <a:solidFill>
                  <a:srgbClr val="002060"/>
                </a:solidFill>
              </a:rPr>
              <a:t>об </a:t>
            </a:r>
            <a:r>
              <a:rPr lang="ru-RU" dirty="0">
                <a:solidFill>
                  <a:srgbClr val="002060"/>
                </a:solidFill>
              </a:rPr>
              <a:t>организации оказания специализированной медицинской помощи </a:t>
            </a:r>
            <a:r>
              <a:rPr lang="ru-RU" dirty="0" smtClean="0">
                <a:solidFill>
                  <a:srgbClr val="002060"/>
                </a:solidFill>
              </a:rPr>
              <a:t>пациентам </a:t>
            </a:r>
            <a:r>
              <a:rPr lang="ru-RU" dirty="0">
                <a:solidFill>
                  <a:srgbClr val="002060"/>
                </a:solidFill>
              </a:rPr>
              <a:t>с пагубным употреблением алкоголя в соответствии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 </a:t>
            </a:r>
            <a:r>
              <a:rPr lang="ru-RU" dirty="0">
                <a:solidFill>
                  <a:srgbClr val="002060"/>
                </a:solidFill>
              </a:rPr>
              <a:t>Порядком оказания медицинской помощи по профилю «психиатрия-наркология»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(утв. приказом Минздрава России от 30.12.2015 № 1034н). </a:t>
            </a:r>
          </a:p>
        </p:txBody>
      </p:sp>
    </p:spTree>
    <p:extLst>
      <p:ext uri="{BB962C8B-B14F-4D97-AF65-F5344CB8AC3E}">
        <p14:creationId xmlns:p14="http://schemas.microsoft.com/office/powerpoint/2010/main" val="13239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980" y="124690"/>
            <a:ext cx="11025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ПОЛО-ВОЗРАСТНАЯ СТРУКТУРА ПАЦИЕНТОВ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</a:rPr>
              <a:t> диагнозом «T40 Отравление наркотиками и психодислептиками»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54663"/>
              </p:ext>
            </p:extLst>
          </p:nvPr>
        </p:nvGraphicFramePr>
        <p:xfrm>
          <a:off x="441036" y="969386"/>
          <a:ext cx="11281642" cy="4918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r:id="rId4" imgW="6350040" imgH="2768760" progId="">
                  <p:embed/>
                </p:oleObj>
              </mc:Choice>
              <mc:Fallback>
                <p:oleObj r:id="rId4" imgW="6350040" imgH="27687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1036" y="969386"/>
                        <a:ext cx="11281642" cy="4918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382139" y="6234545"/>
            <a:ext cx="221673" cy="2424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flipH="1">
            <a:off x="3676425" y="6171106"/>
            <a:ext cx="224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мужчины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470" y="6234540"/>
            <a:ext cx="221673" cy="2424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flipH="1">
            <a:off x="5370756" y="6171101"/>
            <a:ext cx="224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женщины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37905" y="3512127"/>
            <a:ext cx="17664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dirty="0" smtClean="0">
                <a:solidFill>
                  <a:srgbClr val="002060"/>
                </a:solidFill>
              </a:rPr>
              <a:t>80,6%</a:t>
            </a:r>
            <a:endParaRPr lang="ru-RU" sz="4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692645"/>
              </p:ext>
            </p:extLst>
          </p:nvPr>
        </p:nvGraphicFramePr>
        <p:xfrm>
          <a:off x="313762" y="677726"/>
          <a:ext cx="11564472" cy="602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4528">
                  <a:extLst>
                    <a:ext uri="{9D8B030D-6E8A-4147-A177-3AD203B41FA5}">
                      <a16:colId xmlns:a16="http://schemas.microsoft.com/office/drawing/2014/main" val="450247055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2430541878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3418868183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1201976323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1464005330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596919398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1247116361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1567530911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1157044107"/>
                    </a:ext>
                  </a:extLst>
                </a:gridCol>
              </a:tblGrid>
              <a:tr h="140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Район МО прикрепления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021451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Калининский район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297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19986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Фрунзенский район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357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361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337584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Невский район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179276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Красносельский район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890752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Приморский район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739099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Красногвардейский район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720589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Выборгский район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830341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Кировский район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788500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Колпинский район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046264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Пушкинский район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792678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Центральный район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730016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Адмиралтейский район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867698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Василеостровский район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99860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Московский район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010908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Петродворцовый район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158016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Петроградский район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037837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Кронштадтский район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399622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Курортный район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066820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Прочее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379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627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037073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1 670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2 052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2 207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2 775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3 405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3 753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4 391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3 765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5057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4980" y="16305"/>
            <a:ext cx="1102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КОЛИЧЕСТВО СЛУЧАЕВ ОКАЗАНИЯ МЕДИЦИНСКОЙ ПОМОЩИ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ациентам с диагнозом </a:t>
            </a: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T40 Отравление наркотиками и психодислептиками»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88478"/>
              </p:ext>
            </p:extLst>
          </p:nvPr>
        </p:nvGraphicFramePr>
        <p:xfrm>
          <a:off x="398895" y="1163706"/>
          <a:ext cx="11349762" cy="2158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8146">
                  <a:extLst>
                    <a:ext uri="{9D8B030D-6E8A-4147-A177-3AD203B41FA5}">
                      <a16:colId xmlns:a16="http://schemas.microsoft.com/office/drawing/2014/main" val="2703694975"/>
                    </a:ext>
                  </a:extLst>
                </a:gridCol>
                <a:gridCol w="1003952">
                  <a:extLst>
                    <a:ext uri="{9D8B030D-6E8A-4147-A177-3AD203B41FA5}">
                      <a16:colId xmlns:a16="http://schemas.microsoft.com/office/drawing/2014/main" val="1566080526"/>
                    </a:ext>
                  </a:extLst>
                </a:gridCol>
                <a:gridCol w="1003952">
                  <a:extLst>
                    <a:ext uri="{9D8B030D-6E8A-4147-A177-3AD203B41FA5}">
                      <a16:colId xmlns:a16="http://schemas.microsoft.com/office/drawing/2014/main" val="1706534556"/>
                    </a:ext>
                  </a:extLst>
                </a:gridCol>
                <a:gridCol w="1003952">
                  <a:extLst>
                    <a:ext uri="{9D8B030D-6E8A-4147-A177-3AD203B41FA5}">
                      <a16:colId xmlns:a16="http://schemas.microsoft.com/office/drawing/2014/main" val="3932223366"/>
                    </a:ext>
                  </a:extLst>
                </a:gridCol>
                <a:gridCol w="1003952">
                  <a:extLst>
                    <a:ext uri="{9D8B030D-6E8A-4147-A177-3AD203B41FA5}">
                      <a16:colId xmlns:a16="http://schemas.microsoft.com/office/drawing/2014/main" val="1113631271"/>
                    </a:ext>
                  </a:extLst>
                </a:gridCol>
                <a:gridCol w="1003952">
                  <a:extLst>
                    <a:ext uri="{9D8B030D-6E8A-4147-A177-3AD203B41FA5}">
                      <a16:colId xmlns:a16="http://schemas.microsoft.com/office/drawing/2014/main" val="1598016464"/>
                    </a:ext>
                  </a:extLst>
                </a:gridCol>
                <a:gridCol w="1003952">
                  <a:extLst>
                    <a:ext uri="{9D8B030D-6E8A-4147-A177-3AD203B41FA5}">
                      <a16:colId xmlns:a16="http://schemas.microsoft.com/office/drawing/2014/main" val="1909652672"/>
                    </a:ext>
                  </a:extLst>
                </a:gridCol>
                <a:gridCol w="1003952">
                  <a:extLst>
                    <a:ext uri="{9D8B030D-6E8A-4147-A177-3AD203B41FA5}">
                      <a16:colId xmlns:a16="http://schemas.microsoft.com/office/drawing/2014/main" val="2047415716"/>
                    </a:ext>
                  </a:extLst>
                </a:gridCol>
                <a:gridCol w="1003952">
                  <a:extLst>
                    <a:ext uri="{9D8B030D-6E8A-4147-A177-3AD203B41FA5}">
                      <a16:colId xmlns:a16="http://schemas.microsoft.com/office/drawing/2014/main" val="845668292"/>
                    </a:ext>
                  </a:extLst>
                </a:gridCol>
              </a:tblGrid>
              <a:tr h="307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Название МО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2022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24718"/>
                  </a:ext>
                </a:extLst>
              </a:tr>
              <a:tr h="307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СПб НИИ СП им</a:t>
                      </a:r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. И.И</a:t>
                      </a:r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. Джанелидзе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1 328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1 709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1 871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2 475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3 162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3 526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4 246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3 721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99013"/>
                  </a:ext>
                </a:extLst>
              </a:tr>
              <a:tr h="307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Детская клинич. больница №5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031028"/>
                  </a:ext>
                </a:extLst>
              </a:tr>
              <a:tr h="307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Военно-медицинская академия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73591"/>
                  </a:ext>
                </a:extLst>
              </a:tr>
              <a:tr h="307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Елизаветинская больница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131383"/>
                  </a:ext>
                </a:extLst>
              </a:tr>
              <a:tr h="307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Другие медицинские организации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68559"/>
                  </a:ext>
                </a:extLst>
              </a:tr>
              <a:tr h="307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1 670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2 052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2 207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2 775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3 405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3 753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4 391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3 765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29863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980" y="120210"/>
            <a:ext cx="11025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МЕДИЦИНСКИЕ ОРГАНИЗАЦИИ,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 которые осуществляется маршрутизация пациентов с диагнозом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«T40 Отравление наркотиками и </a:t>
            </a:r>
            <a:r>
              <a:rPr lang="ru-RU" b="1" dirty="0" smtClean="0">
                <a:solidFill>
                  <a:srgbClr val="002060"/>
                </a:solidFill>
              </a:rPr>
              <a:t>психодислептиками»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4953"/>
              </p:ext>
            </p:extLst>
          </p:nvPr>
        </p:nvGraphicFramePr>
        <p:xfrm>
          <a:off x="411595" y="782353"/>
          <a:ext cx="11350914" cy="4103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314">
                  <a:extLst>
                    <a:ext uri="{9D8B030D-6E8A-4147-A177-3AD203B41FA5}">
                      <a16:colId xmlns:a16="http://schemas.microsoft.com/office/drawing/2014/main" val="1170266911"/>
                    </a:ext>
                  </a:extLst>
                </a:gridCol>
                <a:gridCol w="3977088">
                  <a:extLst>
                    <a:ext uri="{9D8B030D-6E8A-4147-A177-3AD203B41FA5}">
                      <a16:colId xmlns:a16="http://schemas.microsoft.com/office/drawing/2014/main" val="4096916341"/>
                    </a:ext>
                  </a:extLst>
                </a:gridCol>
                <a:gridCol w="819314">
                  <a:extLst>
                    <a:ext uri="{9D8B030D-6E8A-4147-A177-3AD203B41FA5}">
                      <a16:colId xmlns:a16="http://schemas.microsoft.com/office/drawing/2014/main" val="1022132446"/>
                    </a:ext>
                  </a:extLst>
                </a:gridCol>
                <a:gridCol w="819314">
                  <a:extLst>
                    <a:ext uri="{9D8B030D-6E8A-4147-A177-3AD203B41FA5}">
                      <a16:colId xmlns:a16="http://schemas.microsoft.com/office/drawing/2014/main" val="1264845599"/>
                    </a:ext>
                  </a:extLst>
                </a:gridCol>
                <a:gridCol w="819314">
                  <a:extLst>
                    <a:ext uri="{9D8B030D-6E8A-4147-A177-3AD203B41FA5}">
                      <a16:colId xmlns:a16="http://schemas.microsoft.com/office/drawing/2014/main" val="122147237"/>
                    </a:ext>
                  </a:extLst>
                </a:gridCol>
                <a:gridCol w="819314">
                  <a:extLst>
                    <a:ext uri="{9D8B030D-6E8A-4147-A177-3AD203B41FA5}">
                      <a16:colId xmlns:a16="http://schemas.microsoft.com/office/drawing/2014/main" val="1938594012"/>
                    </a:ext>
                  </a:extLst>
                </a:gridCol>
                <a:gridCol w="819314">
                  <a:extLst>
                    <a:ext uri="{9D8B030D-6E8A-4147-A177-3AD203B41FA5}">
                      <a16:colId xmlns:a16="http://schemas.microsoft.com/office/drawing/2014/main" val="802482466"/>
                    </a:ext>
                  </a:extLst>
                </a:gridCol>
                <a:gridCol w="819314">
                  <a:extLst>
                    <a:ext uri="{9D8B030D-6E8A-4147-A177-3AD203B41FA5}">
                      <a16:colId xmlns:a16="http://schemas.microsoft.com/office/drawing/2014/main" val="3949842204"/>
                    </a:ext>
                  </a:extLst>
                </a:gridCol>
                <a:gridCol w="819314">
                  <a:extLst>
                    <a:ext uri="{9D8B030D-6E8A-4147-A177-3AD203B41FA5}">
                      <a16:colId xmlns:a16="http://schemas.microsoft.com/office/drawing/2014/main" val="4054914795"/>
                    </a:ext>
                  </a:extLst>
                </a:gridCol>
                <a:gridCol w="819314">
                  <a:extLst>
                    <a:ext uri="{9D8B030D-6E8A-4147-A177-3AD203B41FA5}">
                      <a16:colId xmlns:a16="http://schemas.microsoft.com/office/drawing/2014/main" val="229434636"/>
                    </a:ext>
                  </a:extLst>
                </a:gridCol>
              </a:tblGrid>
              <a:tr h="3191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МКБ-10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Диагноз</a:t>
                      </a:r>
                      <a:r>
                        <a:rPr lang="ru-RU" sz="1400" u="none" strike="noStrike" baseline="0" dirty="0" smtClean="0">
                          <a:solidFill>
                            <a:srgbClr val="002060"/>
                          </a:solidFill>
                          <a:effectLst/>
                        </a:rPr>
                        <a:t> (токсический агент)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95237"/>
                  </a:ext>
                </a:extLst>
              </a:tr>
              <a:tr h="557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T40.9</a:t>
                      </a:r>
                      <a:endParaRPr lang="en-US" sz="1400" b="1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Другие </a:t>
                      </a:r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 </a:t>
                      </a:r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неуточненные психодислептики </a:t>
                      </a:r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[</a:t>
                      </a:r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галлюциногены]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305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526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634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1035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1659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1979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2627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2356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495527"/>
                  </a:ext>
                </a:extLst>
              </a:tr>
              <a:tr h="319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T40.3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Метадон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778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934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972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1019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894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889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821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773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181628"/>
                  </a:ext>
                </a:extLst>
              </a:tr>
              <a:tr h="319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T40.6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Другие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неуточненные наркотики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167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253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375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481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410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489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329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560359"/>
                  </a:ext>
                </a:extLst>
              </a:tr>
              <a:tr h="319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T40.7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Каннабис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производные)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163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257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263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222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337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252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751986"/>
                  </a:ext>
                </a:extLst>
              </a:tr>
              <a:tr h="319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T40.4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Другие синтетические наркотики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204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89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42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290862"/>
                  </a:ext>
                </a:extLst>
              </a:tr>
              <a:tr h="319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T40.0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Опий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192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137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57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51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261131"/>
                  </a:ext>
                </a:extLst>
              </a:tr>
              <a:tr h="319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T40.2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Другие опиоиды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278344"/>
                  </a:ext>
                </a:extLst>
              </a:tr>
              <a:tr h="319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T40.5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Кокаин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718894"/>
                  </a:ext>
                </a:extLst>
              </a:tr>
              <a:tr h="319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T40.1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Героин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57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358203"/>
                  </a:ext>
                </a:extLst>
              </a:tr>
              <a:tr h="319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T40.8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Лизергид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LCD)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26465"/>
                  </a:ext>
                </a:extLst>
              </a:tr>
              <a:tr h="353281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1 670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2 052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2 207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2 775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3 405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3 753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4 391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3 765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86679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4980" y="16305"/>
            <a:ext cx="1102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КОЛИЧЕСТВО СЛУЧАЕВ ОКАЗАНИЯ МЕДИЦИНСКОЙ ПОМОЩИ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ациентам с диагнозом </a:t>
            </a: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T40 Отравление наркотиками и психодислептиками»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022288"/>
              </p:ext>
            </p:extLst>
          </p:nvPr>
        </p:nvGraphicFramePr>
        <p:xfrm>
          <a:off x="286053" y="1169560"/>
          <a:ext cx="11564472" cy="3007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4674">
                  <a:extLst>
                    <a:ext uri="{9D8B030D-6E8A-4147-A177-3AD203B41FA5}">
                      <a16:colId xmlns:a16="http://schemas.microsoft.com/office/drawing/2014/main" val="450247055"/>
                    </a:ext>
                  </a:extLst>
                </a:gridCol>
                <a:gridCol w="1025237">
                  <a:extLst>
                    <a:ext uri="{9D8B030D-6E8A-4147-A177-3AD203B41FA5}">
                      <a16:colId xmlns:a16="http://schemas.microsoft.com/office/drawing/2014/main" val="2430541878"/>
                    </a:ext>
                  </a:extLst>
                </a:gridCol>
                <a:gridCol w="1004454">
                  <a:extLst>
                    <a:ext uri="{9D8B030D-6E8A-4147-A177-3AD203B41FA5}">
                      <a16:colId xmlns:a16="http://schemas.microsoft.com/office/drawing/2014/main" val="3418868183"/>
                    </a:ext>
                  </a:extLst>
                </a:gridCol>
                <a:gridCol w="983673">
                  <a:extLst>
                    <a:ext uri="{9D8B030D-6E8A-4147-A177-3AD203B41FA5}">
                      <a16:colId xmlns:a16="http://schemas.microsoft.com/office/drawing/2014/main" val="120197632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464005330"/>
                    </a:ext>
                  </a:extLst>
                </a:gridCol>
                <a:gridCol w="1025236">
                  <a:extLst>
                    <a:ext uri="{9D8B030D-6E8A-4147-A177-3AD203B41FA5}">
                      <a16:colId xmlns:a16="http://schemas.microsoft.com/office/drawing/2014/main" val="59691939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247116361"/>
                    </a:ext>
                  </a:extLst>
                </a:gridCol>
                <a:gridCol w="1004455">
                  <a:extLst>
                    <a:ext uri="{9D8B030D-6E8A-4147-A177-3AD203B41FA5}">
                      <a16:colId xmlns:a16="http://schemas.microsoft.com/office/drawing/2014/main" val="1567530911"/>
                    </a:ext>
                  </a:extLst>
                </a:gridCol>
                <a:gridCol w="1085543">
                  <a:extLst>
                    <a:ext uri="{9D8B030D-6E8A-4147-A177-3AD203B41FA5}">
                      <a16:colId xmlns:a16="http://schemas.microsoft.com/office/drawing/2014/main" val="1157044107"/>
                    </a:ext>
                  </a:extLst>
                </a:gridCol>
              </a:tblGrid>
              <a:tr h="3759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Основной тариф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021451"/>
                  </a:ext>
                </a:extLst>
              </a:tr>
              <a:tr h="3759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Оказание помощи на койке СМП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19986"/>
                  </a:ext>
                </a:extLst>
              </a:tr>
              <a:tr h="3759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Токсикология 1-ой категории </a:t>
                      </a:r>
                      <a:r>
                        <a:rPr lang="ru-RU" sz="140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сложности</a:t>
                      </a:r>
                      <a:endParaRPr lang="ru-RU" sz="1400" b="1" i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337584"/>
                  </a:ext>
                </a:extLst>
              </a:tr>
              <a:tr h="3759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Токсикология 2-ой категории сложности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179276"/>
                  </a:ext>
                </a:extLst>
              </a:tr>
              <a:tr h="3759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Токсикология 3-ой категории сложности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890752"/>
                  </a:ext>
                </a:extLst>
              </a:tr>
              <a:tr h="3759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Токсикология 4-ой категории сложности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739099"/>
                  </a:ext>
                </a:extLst>
              </a:tr>
              <a:tr h="3759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Токсикология 5-ой категории сложности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720589"/>
                  </a:ext>
                </a:extLst>
              </a:tr>
              <a:tr h="3759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2 207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4 391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83034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980" y="113283"/>
            <a:ext cx="11025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ОСНОВНЫЕ ТАРИФЫ,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применяемые при оплате медицинской помощи пациентам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диагнозом «T40 Отравление наркотиками и психодислептиками»</a:t>
            </a:r>
          </a:p>
        </p:txBody>
      </p:sp>
    </p:spTree>
    <p:extLst>
      <p:ext uri="{BB962C8B-B14F-4D97-AF65-F5344CB8AC3E}">
        <p14:creationId xmlns:p14="http://schemas.microsoft.com/office/powerpoint/2010/main" val="29813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73201"/>
              </p:ext>
            </p:extLst>
          </p:nvPr>
        </p:nvGraphicFramePr>
        <p:xfrm>
          <a:off x="604978" y="927786"/>
          <a:ext cx="11025912" cy="5452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2956">
                  <a:extLst>
                    <a:ext uri="{9D8B030D-6E8A-4147-A177-3AD203B41FA5}">
                      <a16:colId xmlns:a16="http://schemas.microsoft.com/office/drawing/2014/main" val="3461990794"/>
                    </a:ext>
                  </a:extLst>
                </a:gridCol>
                <a:gridCol w="5512956">
                  <a:extLst>
                    <a:ext uri="{9D8B030D-6E8A-4147-A177-3AD203B41FA5}">
                      <a16:colId xmlns:a16="http://schemas.microsoft.com/office/drawing/2014/main" val="2300463407"/>
                    </a:ext>
                  </a:extLst>
                </a:gridCol>
              </a:tblGrid>
              <a:tr h="4956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Кол-во госпитализаций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%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0483421"/>
                  </a:ext>
                </a:extLst>
              </a:tr>
              <a:tr h="49565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госпитализация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53,6%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5924"/>
                  </a:ext>
                </a:extLst>
              </a:tr>
              <a:tr h="49565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      2 госпитализации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17,0%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6740236"/>
                  </a:ext>
                </a:extLst>
              </a:tr>
              <a:tr h="49565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      3 госпитализации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8,2%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526714"/>
                  </a:ext>
                </a:extLst>
              </a:tr>
              <a:tr h="49565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      4 госпитализации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4,9%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0722540"/>
                  </a:ext>
                </a:extLst>
              </a:tr>
              <a:tr h="49565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      5 госпитализаций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3,0%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18538"/>
                  </a:ext>
                </a:extLst>
              </a:tr>
              <a:tr h="49565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      6 госпитализаций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2,2%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102198"/>
                  </a:ext>
                </a:extLst>
              </a:tr>
              <a:tr h="49565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      7 госпитализаций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1,6%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1261156"/>
                  </a:ext>
                </a:extLst>
              </a:tr>
              <a:tr h="49565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      8 госпитализаций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1,1%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142367"/>
                  </a:ext>
                </a:extLst>
              </a:tr>
              <a:tr h="49565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      9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госпитализаций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1,1%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6701264"/>
                  </a:ext>
                </a:extLst>
              </a:tr>
              <a:tr h="49565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     10 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госпитализаций и более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7,3%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84257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980" y="124690"/>
            <a:ext cx="11025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СЛУЧАИ ПОВТОРНОЙ ГОСПИТАЛИЗАЦИИ ПАЦИЕНТОВ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</a:rPr>
              <a:t> диагнозом «</a:t>
            </a:r>
            <a:r>
              <a:rPr lang="en-US" sz="2000" b="1" dirty="0" smtClean="0">
                <a:solidFill>
                  <a:srgbClr val="002060"/>
                </a:solidFill>
              </a:rPr>
              <a:t>T</a:t>
            </a:r>
            <a:r>
              <a:rPr lang="ru-RU" sz="2000" b="1" dirty="0" smtClean="0">
                <a:solidFill>
                  <a:srgbClr val="002060"/>
                </a:solidFill>
              </a:rPr>
              <a:t>40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Отравление наркотиками и психодислептиками»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9393382" y="2008909"/>
            <a:ext cx="796636" cy="4204855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49790" y="3926670"/>
            <a:ext cx="92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46,4%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11313406"/>
              </p:ext>
            </p:extLst>
          </p:nvPr>
        </p:nvGraphicFramePr>
        <p:xfrm>
          <a:off x="604981" y="1340224"/>
          <a:ext cx="11111890" cy="480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592291" y="1281545"/>
            <a:ext cx="4343400" cy="1724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150667"/>
              </p:ext>
            </p:extLst>
          </p:nvPr>
        </p:nvGraphicFramePr>
        <p:xfrm>
          <a:off x="7744691" y="1465733"/>
          <a:ext cx="3886199" cy="194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844">
                  <a:extLst>
                    <a:ext uri="{9D8B030D-6E8A-4147-A177-3AD203B41FA5}">
                      <a16:colId xmlns:a16="http://schemas.microsoft.com/office/drawing/2014/main" val="1087524315"/>
                    </a:ext>
                  </a:extLst>
                </a:gridCol>
                <a:gridCol w="857355">
                  <a:extLst>
                    <a:ext uri="{9D8B030D-6E8A-4147-A177-3AD203B41FA5}">
                      <a16:colId xmlns:a16="http://schemas.microsoft.com/office/drawing/2014/main" val="217193639"/>
                    </a:ext>
                  </a:extLst>
                </a:gridCol>
              </a:tblGrid>
              <a:tr h="38996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Умерло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</a:rPr>
                        <a:t> в стационаре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723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451610"/>
                  </a:ext>
                </a:extLst>
              </a:tr>
              <a:tr h="38996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Смерть до прибытия СМП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392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205325"/>
                  </a:ext>
                </a:extLst>
              </a:tr>
              <a:tr h="38996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Смерть в присутствии бригады СМП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276984"/>
                  </a:ext>
                </a:extLst>
              </a:tr>
              <a:tr h="38996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Смерть в автомобиле СМП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00439"/>
                  </a:ext>
                </a:extLst>
              </a:tr>
              <a:tr h="38996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ИТОГО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1 125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72326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0545" y="6248404"/>
            <a:ext cx="1073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 период 2015 – 2022 умерло </a:t>
            </a:r>
            <a:r>
              <a:rPr lang="ru-RU" sz="2400" b="1" dirty="0" smtClean="0">
                <a:solidFill>
                  <a:srgbClr val="FF0000"/>
                </a:solidFill>
              </a:rPr>
              <a:t>7,1%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980" y="76197"/>
            <a:ext cx="11025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ОТДАЛЁННЫЕ ИСХОДЫ У ПАЦИЕНТОВ РАЗНЫХ ВОЗРАСТНЫХ ГРУПП,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осле оказания медицинской помощи по поводу отравления наркотиками и психодислептиками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за </a:t>
            </a:r>
            <a:r>
              <a:rPr lang="ru-RU" i="1" dirty="0">
                <a:solidFill>
                  <a:srgbClr val="002060"/>
                </a:solidFill>
              </a:rPr>
              <a:t>период страхового катамнестического наблюдения 2015 – 2022, </a:t>
            </a:r>
            <a:r>
              <a:rPr lang="ru-RU" i="1" dirty="0" smtClean="0">
                <a:solidFill>
                  <a:srgbClr val="002060"/>
                </a:solidFill>
              </a:rPr>
              <a:t>n = 15 879 </a:t>
            </a:r>
          </a:p>
        </p:txBody>
      </p:sp>
    </p:spTree>
    <p:extLst>
      <p:ext uri="{BB962C8B-B14F-4D97-AF65-F5344CB8AC3E}">
        <p14:creationId xmlns:p14="http://schemas.microsoft.com/office/powerpoint/2010/main" val="17560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061575"/>
              </p:ext>
            </p:extLst>
          </p:nvPr>
        </p:nvGraphicFramePr>
        <p:xfrm>
          <a:off x="396009" y="986341"/>
          <a:ext cx="11443851" cy="4853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477">
                  <a:extLst>
                    <a:ext uri="{9D8B030D-6E8A-4147-A177-3AD203B41FA5}">
                      <a16:colId xmlns:a16="http://schemas.microsoft.com/office/drawing/2014/main" val="3646916628"/>
                    </a:ext>
                  </a:extLst>
                </a:gridCol>
                <a:gridCol w="4452066">
                  <a:extLst>
                    <a:ext uri="{9D8B030D-6E8A-4147-A177-3AD203B41FA5}">
                      <a16:colId xmlns:a16="http://schemas.microsoft.com/office/drawing/2014/main" val="2940858826"/>
                    </a:ext>
                  </a:extLst>
                </a:gridCol>
                <a:gridCol w="909238">
                  <a:extLst>
                    <a:ext uri="{9D8B030D-6E8A-4147-A177-3AD203B41FA5}">
                      <a16:colId xmlns:a16="http://schemas.microsoft.com/office/drawing/2014/main" val="351824292"/>
                    </a:ext>
                  </a:extLst>
                </a:gridCol>
                <a:gridCol w="909238">
                  <a:extLst>
                    <a:ext uri="{9D8B030D-6E8A-4147-A177-3AD203B41FA5}">
                      <a16:colId xmlns:a16="http://schemas.microsoft.com/office/drawing/2014/main" val="2394574072"/>
                    </a:ext>
                  </a:extLst>
                </a:gridCol>
                <a:gridCol w="752472">
                  <a:extLst>
                    <a:ext uri="{9D8B030D-6E8A-4147-A177-3AD203B41FA5}">
                      <a16:colId xmlns:a16="http://schemas.microsoft.com/office/drawing/2014/main" val="1650061121"/>
                    </a:ext>
                  </a:extLst>
                </a:gridCol>
                <a:gridCol w="752472">
                  <a:extLst>
                    <a:ext uri="{9D8B030D-6E8A-4147-A177-3AD203B41FA5}">
                      <a16:colId xmlns:a16="http://schemas.microsoft.com/office/drawing/2014/main" val="817432604"/>
                    </a:ext>
                  </a:extLst>
                </a:gridCol>
                <a:gridCol w="752472">
                  <a:extLst>
                    <a:ext uri="{9D8B030D-6E8A-4147-A177-3AD203B41FA5}">
                      <a16:colId xmlns:a16="http://schemas.microsoft.com/office/drawing/2014/main" val="66673096"/>
                    </a:ext>
                  </a:extLst>
                </a:gridCol>
                <a:gridCol w="752472">
                  <a:extLst>
                    <a:ext uri="{9D8B030D-6E8A-4147-A177-3AD203B41FA5}">
                      <a16:colId xmlns:a16="http://schemas.microsoft.com/office/drawing/2014/main" val="1385524664"/>
                    </a:ext>
                  </a:extLst>
                </a:gridCol>
                <a:gridCol w="752472">
                  <a:extLst>
                    <a:ext uri="{9D8B030D-6E8A-4147-A177-3AD203B41FA5}">
                      <a16:colId xmlns:a16="http://schemas.microsoft.com/office/drawing/2014/main" val="189257214"/>
                    </a:ext>
                  </a:extLst>
                </a:gridCol>
                <a:gridCol w="752472">
                  <a:extLst>
                    <a:ext uri="{9D8B030D-6E8A-4147-A177-3AD203B41FA5}">
                      <a16:colId xmlns:a16="http://schemas.microsoft.com/office/drawing/2014/main" val="1643239323"/>
                    </a:ext>
                  </a:extLst>
                </a:gridCol>
              </a:tblGrid>
              <a:tr h="301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МКБ-10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Диагноз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613254"/>
                  </a:ext>
                </a:extLst>
              </a:tr>
              <a:tr h="4950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T51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Токсическое действие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алкоголя</a:t>
                      </a:r>
                    </a:p>
                    <a:p>
                      <a:pPr algn="l" fontAlgn="t"/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5 596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7 024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8 033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9 323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12 071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9 152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7 651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9 043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323815"/>
                  </a:ext>
                </a:extLst>
              </a:tr>
              <a:tr h="4950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</a:rPr>
                        <a:t>T40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Отравление наркотиками и психодислептиками [галлюциногенами]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1 670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2 052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2 207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2 775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3 405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3 753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4 391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3 765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9310"/>
                  </a:ext>
                </a:extLst>
              </a:tr>
              <a:tr h="4950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</a:rPr>
                        <a:t>T43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Отравление психотропными средствами,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/>
                      </a:r>
                      <a:b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не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классифицированное в других рубриках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1 712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1 570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1 686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1 135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624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529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512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608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411190"/>
                  </a:ext>
                </a:extLst>
              </a:tr>
              <a:tr h="4950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T42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rgbClr val="002060"/>
                          </a:solidFill>
                          <a:effectLst/>
                        </a:rPr>
                        <a:t>Отравление противосудорожными, седативными, снотворными и противопаркинсоническими средствами</a:t>
                      </a:r>
                      <a:endParaRPr lang="ru-RU" sz="13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1 057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1 004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939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815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698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760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609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499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169704"/>
                  </a:ext>
                </a:extLst>
              </a:tr>
              <a:tr h="4950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T63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rgbClr val="002060"/>
                          </a:solidFill>
                          <a:effectLst/>
                        </a:rPr>
                        <a:t>Токсический эффект, обусловленный контактом с ядовитыми животными</a:t>
                      </a:r>
                      <a:endParaRPr lang="ru-RU" sz="13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430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435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358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528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534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165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138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425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699273"/>
                  </a:ext>
                </a:extLst>
              </a:tr>
              <a:tr h="4950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</a:rPr>
                        <a:t>T39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rgbClr val="002060"/>
                          </a:solidFill>
                          <a:effectLst/>
                        </a:rPr>
                        <a:t>Отравление неопиоидными анальгезирующими, жаропонижающими и противоревматическими средствами</a:t>
                      </a:r>
                      <a:endParaRPr lang="ru-RU" sz="13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179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166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156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158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163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106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190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181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254861"/>
                  </a:ext>
                </a:extLst>
              </a:tr>
              <a:tr h="4950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T58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Токсическое действие окиси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углерода</a:t>
                      </a:r>
                    </a:p>
                    <a:p>
                      <a:pPr algn="l" fontAlgn="t"/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162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202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200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199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129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161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161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942752"/>
                  </a:ext>
                </a:extLst>
              </a:tr>
              <a:tr h="4950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T**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Токсическое действие других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веществ</a:t>
                      </a:r>
                    </a:p>
                    <a:p>
                      <a:pPr algn="l" fontAlgn="t"/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1 119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1 069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1 116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1 123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997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751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743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758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11833"/>
                  </a:ext>
                </a:extLst>
              </a:tr>
              <a:tr h="591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ИТОГО</a:t>
                      </a:r>
                    </a:p>
                    <a:p>
                      <a:pPr algn="l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11 925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13 521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14 697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16 057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18 691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15 345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14 395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15 440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9708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980" y="113283"/>
            <a:ext cx="1102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КОЛИЧЕСТВО СЛУЧАЕВ ОКАЗАНИЯ МЕДИЦИНСКОЙ ПОМОЩИ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ациентам с острыми отравлениями в Санкт-Петербурге</a:t>
            </a:r>
            <a:r>
              <a:rPr lang="ru-RU" i="1" dirty="0" smtClean="0">
                <a:solidFill>
                  <a:srgbClr val="002060"/>
                </a:solidFill>
              </a:rPr>
              <a:t>, 2015 – 2022гг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486" y="1283989"/>
            <a:ext cx="11443851" cy="99508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863" y="6033310"/>
            <a:ext cx="6641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4031" y="6249334"/>
            <a:ext cx="10412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Данные Территориального фонда обязательного медицинского страхования Санкт-Петербурга (реестры счетов ОМС за 2015 – 2022гг)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526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087353"/>
              </p:ext>
            </p:extLst>
          </p:nvPr>
        </p:nvGraphicFramePr>
        <p:xfrm>
          <a:off x="361419" y="1065171"/>
          <a:ext cx="11380715" cy="546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7432">
                  <a:extLst>
                    <a:ext uri="{9D8B030D-6E8A-4147-A177-3AD203B41FA5}">
                      <a16:colId xmlns:a16="http://schemas.microsoft.com/office/drawing/2014/main" val="3158830771"/>
                    </a:ext>
                  </a:extLst>
                </a:gridCol>
                <a:gridCol w="9565851">
                  <a:extLst>
                    <a:ext uri="{9D8B030D-6E8A-4147-A177-3AD203B41FA5}">
                      <a16:colId xmlns:a16="http://schemas.microsoft.com/office/drawing/2014/main" val="2657310902"/>
                    </a:ext>
                  </a:extLst>
                </a:gridCol>
                <a:gridCol w="907432">
                  <a:extLst>
                    <a:ext uri="{9D8B030D-6E8A-4147-A177-3AD203B41FA5}">
                      <a16:colId xmlns:a16="http://schemas.microsoft.com/office/drawing/2014/main" val="2328189484"/>
                    </a:ext>
                  </a:extLst>
                </a:gridCol>
              </a:tblGrid>
              <a:tr h="2397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МКБ-10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Диагноз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Кол-во</a:t>
                      </a: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случаев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338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T40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Отравление наркотиками и психодислептиками [галлюциногенами]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727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R98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Смерть без свидетелей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217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5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R99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Другие неточно обозначенные и неуточненные причины смерти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26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A41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Другая септицемия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839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R96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Другие виды внезапной смерти по неизвестной причине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344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U07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Новая коронавирусная инфекция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83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K74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Фиброз и цирроз печени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80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S06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Внутричерепная травма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749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J18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Пневмония без уточнения возбудителя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803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T06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Другие травмы, охватывающие несколько областей тела, не классифицированные в других рубриках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250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B18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Хронический вирусный гепатит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36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G92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Токсическая энцефалопатия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813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I46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Остановка сердца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302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I61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Внутримозговое кровоизлияние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996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I42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Кардиомиопатия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520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I63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Инфаркт мозга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600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K70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Алкогольная болезнь печени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63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L03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Флегмона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216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T51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Токсическое действие алкоголя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653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J15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Бактериальная пневмония, не классифицированная в других рубриках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381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K71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Токсическое поражение печени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441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Другие заболевания и состояния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924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1125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70768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4980" y="103909"/>
            <a:ext cx="1102591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</a:rPr>
              <a:t>ЗАКЛЮЧИТЕЛЬНЫЙ КЛИНИЧЕСКИЙ (ПОСМЕРТНЫЙ) ДИАГНОЗ У ПАЦИЕНТОВ, 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</a:rPr>
              <a:t>умерших после оказания медицинской помощи по поводу отравления наркотиками и психодислептиками</a:t>
            </a:r>
          </a:p>
          <a:p>
            <a:pPr algn="ctr"/>
            <a:r>
              <a:rPr lang="ru-RU" sz="1700" i="1" dirty="0" smtClean="0">
                <a:solidFill>
                  <a:srgbClr val="002060"/>
                </a:solidFill>
              </a:rPr>
              <a:t>за период 2015 – 2022</a:t>
            </a:r>
          </a:p>
        </p:txBody>
      </p:sp>
    </p:spTree>
    <p:extLst>
      <p:ext uri="{BB962C8B-B14F-4D97-AF65-F5344CB8AC3E}">
        <p14:creationId xmlns:p14="http://schemas.microsoft.com/office/powerpoint/2010/main" val="2330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44471285"/>
              </p:ext>
            </p:extLst>
          </p:nvPr>
        </p:nvGraphicFramePr>
        <p:xfrm>
          <a:off x="604981" y="1340224"/>
          <a:ext cx="11111890" cy="480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592291" y="1281545"/>
            <a:ext cx="4343400" cy="1724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898488"/>
              </p:ext>
            </p:extLst>
          </p:nvPr>
        </p:nvGraphicFramePr>
        <p:xfrm>
          <a:off x="7744691" y="1465732"/>
          <a:ext cx="3886199" cy="1880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844">
                  <a:extLst>
                    <a:ext uri="{9D8B030D-6E8A-4147-A177-3AD203B41FA5}">
                      <a16:colId xmlns:a16="http://schemas.microsoft.com/office/drawing/2014/main" val="1087524315"/>
                    </a:ext>
                  </a:extLst>
                </a:gridCol>
                <a:gridCol w="857355">
                  <a:extLst>
                    <a:ext uri="{9D8B030D-6E8A-4147-A177-3AD203B41FA5}">
                      <a16:colId xmlns:a16="http://schemas.microsoft.com/office/drawing/2014/main" val="217193639"/>
                    </a:ext>
                  </a:extLst>
                </a:gridCol>
              </a:tblGrid>
              <a:tr h="403247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Умерло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</a:rPr>
                        <a:t> в стационаре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452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451610"/>
                  </a:ext>
                </a:extLst>
              </a:tr>
              <a:tr h="403247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Смерть до прибытия СМП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212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205325"/>
                  </a:ext>
                </a:extLst>
              </a:tr>
              <a:tr h="403247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Смерть в присутствии бригады СМП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276984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Смерть в автомобиле СМП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00439"/>
                  </a:ext>
                </a:extLst>
              </a:tr>
              <a:tr h="33542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ИТОГО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670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05309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0545" y="6248404"/>
            <a:ext cx="1073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 период 2015 - 2022 умерло </a:t>
            </a:r>
            <a:r>
              <a:rPr lang="ru-RU" sz="2400" b="1" dirty="0" smtClean="0">
                <a:solidFill>
                  <a:srgbClr val="FF0000"/>
                </a:solidFill>
              </a:rPr>
              <a:t>12,1%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980" y="76197"/>
            <a:ext cx="11025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ОТДАЛЁННЫЕ ИСХОДЫ У ПАЦИЕНТОВ РАЗНЫХ ВОЗРАСТНЫХ ГРУПП,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осле оказания медицинской помощи по поводу отравления метадоном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за </a:t>
            </a:r>
            <a:r>
              <a:rPr lang="ru-RU" i="1" dirty="0">
                <a:solidFill>
                  <a:srgbClr val="002060"/>
                </a:solidFill>
              </a:rPr>
              <a:t>период страхового катамнестического наблюдения 2015 – 2022, </a:t>
            </a:r>
            <a:r>
              <a:rPr lang="ru-RU" i="1" dirty="0" smtClean="0">
                <a:solidFill>
                  <a:srgbClr val="002060"/>
                </a:solidFill>
              </a:rPr>
              <a:t>n = 5 546 </a:t>
            </a:r>
          </a:p>
        </p:txBody>
      </p:sp>
    </p:spTree>
    <p:extLst>
      <p:ext uri="{BB962C8B-B14F-4D97-AF65-F5344CB8AC3E}">
        <p14:creationId xmlns:p14="http://schemas.microsoft.com/office/powerpoint/2010/main" val="26718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199232"/>
              </p:ext>
            </p:extLst>
          </p:nvPr>
        </p:nvGraphicFramePr>
        <p:xfrm>
          <a:off x="361419" y="1065171"/>
          <a:ext cx="11380715" cy="546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7432">
                  <a:extLst>
                    <a:ext uri="{9D8B030D-6E8A-4147-A177-3AD203B41FA5}">
                      <a16:colId xmlns:a16="http://schemas.microsoft.com/office/drawing/2014/main" val="3158830771"/>
                    </a:ext>
                  </a:extLst>
                </a:gridCol>
                <a:gridCol w="9565851">
                  <a:extLst>
                    <a:ext uri="{9D8B030D-6E8A-4147-A177-3AD203B41FA5}">
                      <a16:colId xmlns:a16="http://schemas.microsoft.com/office/drawing/2014/main" val="2657310902"/>
                    </a:ext>
                  </a:extLst>
                </a:gridCol>
                <a:gridCol w="907432">
                  <a:extLst>
                    <a:ext uri="{9D8B030D-6E8A-4147-A177-3AD203B41FA5}">
                      <a16:colId xmlns:a16="http://schemas.microsoft.com/office/drawing/2014/main" val="2328189484"/>
                    </a:ext>
                  </a:extLst>
                </a:gridCol>
              </a:tblGrid>
              <a:tr h="2397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МКБ-10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Диагноз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Кол-во</a:t>
                      </a: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случаев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338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T40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.3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Отравление 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метадоном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727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R98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Смерть без свидетелей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5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R99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Другие неточно обозначенные и неуточненные причины смерти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26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A41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Другая септицемия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839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K74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Фиброз и цирроз печени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344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R96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Другие виды внезапной смерти по неизвестной причине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83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J18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Пневмония без уточнения возбудителя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80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U07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Новая коронавирусная инфекция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749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S06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Внутричерепная травма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803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B18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Хронический вирусный гепатит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250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G92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Токсическая энцефалопатия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36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I42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Кардиомиопатия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813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I46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Остановка сердца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302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T06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Другие травмы, охватывающие несколько областей тела, не классифицированные в других рубриках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996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I61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Внутримозговое кровоизлияние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520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T51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Токсическое действие алкоголя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600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J15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Бактериальная пневмония, не классифицированная в других рубриках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63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K85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Острый панкреатит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216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L03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Флегмона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653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J86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Пиоторакс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381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K70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Алкогольная болезнь печени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441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Другие заболевания и состояния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924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670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70768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4980" y="103909"/>
            <a:ext cx="1102591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</a:rPr>
              <a:t>ЗАКЛЮЧИТЕЛЬНЫЙ КЛИНИЧЕСКИЙ (ПОСМЕРТНЫЙ) ДИАГНОЗ У ПАЦИЕНТОВ, 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</a:rPr>
              <a:t>умерших после оказания медицинской помощи по поводу отравления метадоном</a:t>
            </a:r>
          </a:p>
          <a:p>
            <a:pPr algn="ctr"/>
            <a:r>
              <a:rPr lang="ru-RU" sz="1700" i="1" dirty="0" smtClean="0">
                <a:solidFill>
                  <a:srgbClr val="002060"/>
                </a:solidFill>
              </a:rPr>
              <a:t>за период 2015 – 2022</a:t>
            </a:r>
          </a:p>
        </p:txBody>
      </p:sp>
    </p:spTree>
    <p:extLst>
      <p:ext uri="{BB962C8B-B14F-4D97-AF65-F5344CB8AC3E}">
        <p14:creationId xmlns:p14="http://schemas.microsoft.com/office/powerpoint/2010/main" val="30728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980" y="124690"/>
            <a:ext cx="11025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ВЫВОДЫ И ПРЕДЛОЖЕНИЯ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307" y="600999"/>
            <a:ext cx="110951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     Ежегодно </a:t>
            </a:r>
            <a:r>
              <a:rPr lang="ru-RU" dirty="0">
                <a:solidFill>
                  <a:srgbClr val="002060"/>
                </a:solidFill>
              </a:rPr>
              <a:t>в медицинские организации Санкт-Петербурга выездными бригадами скорой медицинской помощи доставляется </a:t>
            </a:r>
            <a:r>
              <a:rPr lang="ru-RU" dirty="0" smtClean="0">
                <a:solidFill>
                  <a:srgbClr val="002060"/>
                </a:solidFill>
              </a:rPr>
              <a:t>до четырех </a:t>
            </a:r>
            <a:r>
              <a:rPr lang="ru-RU" dirty="0">
                <a:solidFill>
                  <a:srgbClr val="002060"/>
                </a:solidFill>
              </a:rPr>
              <a:t>тысяч пациентов с диагнозом направления «</a:t>
            </a:r>
            <a:r>
              <a:rPr lang="ru-RU" b="1" dirty="0" smtClean="0">
                <a:solidFill>
                  <a:srgbClr val="002060"/>
                </a:solidFill>
              </a:rPr>
              <a:t>T40 Отравление наркотиками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психодислептиками</a:t>
            </a:r>
            <a:r>
              <a:rPr lang="ru-RU" dirty="0" smtClean="0">
                <a:solidFill>
                  <a:srgbClr val="002060"/>
                </a:solidFill>
              </a:rPr>
              <a:t>», из </a:t>
            </a:r>
            <a:r>
              <a:rPr lang="ru-RU" dirty="0">
                <a:solidFill>
                  <a:srgbClr val="002060"/>
                </a:solidFill>
              </a:rPr>
              <a:t>них </a:t>
            </a:r>
            <a:r>
              <a:rPr lang="ru-RU" b="1" dirty="0">
                <a:solidFill>
                  <a:srgbClr val="002060"/>
                </a:solidFill>
              </a:rPr>
              <a:t>каждый второй поступает повторно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Большая часть таких пациентов выписываются без </a:t>
            </a:r>
            <a:r>
              <a:rPr lang="ru-RU" dirty="0">
                <a:solidFill>
                  <a:srgbClr val="002060"/>
                </a:solidFill>
              </a:rPr>
              <a:t>обеспечения преемственности с медицинскими организациями, оказывающими медицинскую помощь </a:t>
            </a:r>
            <a:r>
              <a:rPr lang="ru-RU" dirty="0" smtClean="0">
                <a:solidFill>
                  <a:srgbClr val="002060"/>
                </a:solidFill>
              </a:rPr>
              <a:t>по </a:t>
            </a:r>
            <a:r>
              <a:rPr lang="ru-RU" dirty="0">
                <a:solidFill>
                  <a:srgbClr val="002060"/>
                </a:solidFill>
              </a:rPr>
              <a:t>профилю «психиатрия-наркология». </a:t>
            </a:r>
            <a:endParaRPr lang="ru-RU" sz="400" dirty="0" smtClean="0">
              <a:solidFill>
                <a:srgbClr val="002060"/>
              </a:solidFill>
            </a:endParaRPr>
          </a:p>
          <a:p>
            <a:pPr algn="just"/>
            <a:endParaRPr lang="ru-RU" sz="400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Следует </a:t>
            </a:r>
            <a:r>
              <a:rPr lang="ru-RU" dirty="0">
                <a:solidFill>
                  <a:srgbClr val="002060"/>
                </a:solidFill>
              </a:rPr>
              <a:t>отметить, что </a:t>
            </a:r>
            <a:r>
              <a:rPr lang="ru-RU" dirty="0" smtClean="0">
                <a:solidFill>
                  <a:srgbClr val="002060"/>
                </a:solidFill>
              </a:rPr>
              <a:t>медицинская </a:t>
            </a:r>
            <a:r>
              <a:rPr lang="ru-RU" dirty="0">
                <a:solidFill>
                  <a:srgbClr val="002060"/>
                </a:solidFill>
              </a:rPr>
              <a:t>помощь таким пациентам должна оказываться в соответствии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 </a:t>
            </a:r>
            <a:r>
              <a:rPr lang="ru-RU" dirty="0">
                <a:solidFill>
                  <a:srgbClr val="002060"/>
                </a:solidFill>
              </a:rPr>
              <a:t>Порядком оказания медицинской помощи по профилю «психиатрия-наркология» (утв. приказом Минздрава России </a:t>
            </a:r>
            <a:r>
              <a:rPr lang="ru-RU" dirty="0" smtClean="0">
                <a:solidFill>
                  <a:srgbClr val="002060"/>
                </a:solidFill>
              </a:rPr>
              <a:t>от </a:t>
            </a:r>
            <a:r>
              <a:rPr lang="ru-RU" dirty="0">
                <a:solidFill>
                  <a:srgbClr val="002060"/>
                </a:solidFill>
              </a:rPr>
              <a:t>30.12.2015 № 1034н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  <a:endParaRPr lang="ru-RU" sz="400" dirty="0" smtClean="0">
              <a:solidFill>
                <a:srgbClr val="002060"/>
              </a:solidFill>
            </a:endParaRPr>
          </a:p>
          <a:p>
            <a:pPr algn="just"/>
            <a:endParaRPr lang="ru-RU" sz="400" dirty="0" smtClean="0">
              <a:solidFill>
                <a:srgbClr val="002060"/>
              </a:solidFill>
            </a:endParaRPr>
          </a:p>
          <a:p>
            <a:pPr algn="just"/>
            <a:r>
              <a:rPr lang="ru-RU" sz="400" dirty="0">
                <a:solidFill>
                  <a:srgbClr val="002060"/>
                </a:solidFill>
              </a:rPr>
              <a:t> </a:t>
            </a:r>
            <a:r>
              <a:rPr lang="ru-RU" sz="400" dirty="0" smtClean="0">
                <a:solidFill>
                  <a:srgbClr val="002060"/>
                </a:solidFill>
              </a:rPr>
              <a:t>  </a:t>
            </a:r>
            <a:r>
              <a:rPr lang="ru-RU" dirty="0" smtClean="0">
                <a:solidFill>
                  <a:srgbClr val="002060"/>
                </a:solidFill>
              </a:rPr>
              <a:t>          В </a:t>
            </a:r>
            <a:r>
              <a:rPr lang="ru-RU" dirty="0">
                <a:solidFill>
                  <a:srgbClr val="002060"/>
                </a:solidFill>
              </a:rPr>
              <a:t>связи с вышеизложенным целесообразно рассмотреть вопрос </a:t>
            </a:r>
            <a:r>
              <a:rPr lang="ru-RU" dirty="0" smtClean="0">
                <a:solidFill>
                  <a:srgbClr val="002060"/>
                </a:solidFill>
              </a:rPr>
              <a:t>об </a:t>
            </a:r>
            <a:r>
              <a:rPr lang="ru-RU" dirty="0">
                <a:solidFill>
                  <a:srgbClr val="002060"/>
                </a:solidFill>
              </a:rPr>
              <a:t>организации оказания специализированной медицинской помощи </a:t>
            </a:r>
            <a:r>
              <a:rPr lang="ru-RU" b="1" dirty="0" smtClean="0">
                <a:solidFill>
                  <a:srgbClr val="002060"/>
                </a:solidFill>
              </a:rPr>
              <a:t>пациентам </a:t>
            </a:r>
            <a:r>
              <a:rPr lang="ru-RU" b="1" dirty="0">
                <a:solidFill>
                  <a:srgbClr val="002060"/>
                </a:solidFill>
              </a:rPr>
              <a:t>с </a:t>
            </a:r>
            <a:r>
              <a:rPr lang="ru-RU" b="1" dirty="0" smtClean="0">
                <a:solidFill>
                  <a:srgbClr val="002060"/>
                </a:solidFill>
              </a:rPr>
              <a:t>психическими </a:t>
            </a:r>
            <a:r>
              <a:rPr lang="ru-RU" b="1" dirty="0">
                <a:solidFill>
                  <a:srgbClr val="002060"/>
                </a:solidFill>
              </a:rPr>
              <a:t>и </a:t>
            </a:r>
            <a:r>
              <a:rPr lang="ru-RU" b="1" dirty="0" smtClean="0">
                <a:solidFill>
                  <a:srgbClr val="002060"/>
                </a:solidFill>
              </a:rPr>
              <a:t>поведенческими расстройствами, вызванными </a:t>
            </a:r>
            <a:r>
              <a:rPr lang="ru-RU" b="1" dirty="0">
                <a:solidFill>
                  <a:srgbClr val="002060"/>
                </a:solidFill>
              </a:rPr>
              <a:t>употреблением психоактивных </a:t>
            </a:r>
            <a:r>
              <a:rPr lang="ru-RU" b="1" dirty="0" smtClean="0">
                <a:solidFill>
                  <a:srgbClr val="002060"/>
                </a:solidFill>
              </a:rPr>
              <a:t>веществ</a:t>
            </a:r>
            <a:r>
              <a:rPr lang="ru-RU" dirty="0" smtClean="0">
                <a:solidFill>
                  <a:srgbClr val="002060"/>
                </a:solidFill>
              </a:rPr>
              <a:t> в соответствии с </a:t>
            </a:r>
            <a:r>
              <a:rPr lang="ru-RU" dirty="0">
                <a:solidFill>
                  <a:srgbClr val="002060"/>
                </a:solidFill>
              </a:rPr>
              <a:t>Порядком оказания медицинской помощи по профилю </a:t>
            </a:r>
            <a:r>
              <a:rPr lang="ru-RU" b="1" dirty="0">
                <a:solidFill>
                  <a:srgbClr val="002060"/>
                </a:solidFill>
              </a:rPr>
              <a:t>«психиатрия-наркология»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утв. приказом Минздрава России от 30.12.2015 № 1034н). </a:t>
            </a:r>
          </a:p>
        </p:txBody>
      </p:sp>
    </p:spTree>
    <p:extLst>
      <p:ext uri="{BB962C8B-B14F-4D97-AF65-F5344CB8AC3E}">
        <p14:creationId xmlns:p14="http://schemas.microsoft.com/office/powerpoint/2010/main" val="42772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980" y="113283"/>
            <a:ext cx="11025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ГИПОГЛИКЕМИЯ ПРИ ПОСТУПЛЕНИИ В СТАЦИОНАР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у</a:t>
            </a:r>
            <a:r>
              <a:rPr lang="ru-RU" b="1" dirty="0" smtClean="0">
                <a:solidFill>
                  <a:srgbClr val="002060"/>
                </a:solidFill>
              </a:rPr>
              <a:t> пациентов с диагнозом направления «острое отравление»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данные ГБУ </a:t>
            </a:r>
            <a:r>
              <a:rPr lang="ru-RU" i="1" dirty="0">
                <a:solidFill>
                  <a:srgbClr val="002060"/>
                </a:solidFill>
              </a:rPr>
              <a:t>СПб НИИ СП им. И.И. </a:t>
            </a:r>
            <a:r>
              <a:rPr lang="ru-RU" i="1" dirty="0" smtClean="0">
                <a:solidFill>
                  <a:srgbClr val="002060"/>
                </a:solidFill>
              </a:rPr>
              <a:t>Джанелидзе, 2022 </a:t>
            </a:r>
            <a:r>
              <a:rPr lang="ru-RU" i="1" dirty="0">
                <a:solidFill>
                  <a:srgbClr val="002060"/>
                </a:solidFill>
              </a:rPr>
              <a:t>– 2022гг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092039"/>
              </p:ext>
            </p:extLst>
          </p:nvPr>
        </p:nvGraphicFramePr>
        <p:xfrm>
          <a:off x="471055" y="1250657"/>
          <a:ext cx="11159836" cy="4148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6649">
                  <a:extLst>
                    <a:ext uri="{9D8B030D-6E8A-4147-A177-3AD203B41FA5}">
                      <a16:colId xmlns:a16="http://schemas.microsoft.com/office/drawing/2014/main" val="553670382"/>
                    </a:ext>
                  </a:extLst>
                </a:gridCol>
                <a:gridCol w="4352877">
                  <a:extLst>
                    <a:ext uri="{9D8B030D-6E8A-4147-A177-3AD203B41FA5}">
                      <a16:colId xmlns:a16="http://schemas.microsoft.com/office/drawing/2014/main" val="2624508147"/>
                    </a:ext>
                  </a:extLst>
                </a:gridCol>
                <a:gridCol w="2036723">
                  <a:extLst>
                    <a:ext uri="{9D8B030D-6E8A-4147-A177-3AD203B41FA5}">
                      <a16:colId xmlns:a16="http://schemas.microsoft.com/office/drawing/2014/main" val="4191551205"/>
                    </a:ext>
                  </a:extLst>
                </a:gridCol>
                <a:gridCol w="1931375">
                  <a:extLst>
                    <a:ext uri="{9D8B030D-6E8A-4147-A177-3AD203B41FA5}">
                      <a16:colId xmlns:a16="http://schemas.microsoft.com/office/drawing/2014/main" val="3951500059"/>
                    </a:ext>
                  </a:extLst>
                </a:gridCol>
                <a:gridCol w="1882212">
                  <a:extLst>
                    <a:ext uri="{9D8B030D-6E8A-4147-A177-3AD203B41FA5}">
                      <a16:colId xmlns:a16="http://schemas.microsoft.com/office/drawing/2014/main" val="583140119"/>
                    </a:ext>
                  </a:extLst>
                </a:gridCol>
              </a:tblGrid>
              <a:tr h="6820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МКБ-10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Клинический</a:t>
                      </a:r>
                      <a:r>
                        <a:rPr lang="ru-RU" sz="1800" u="none" strike="noStrike" baseline="0" dirty="0" smtClean="0">
                          <a:solidFill>
                            <a:srgbClr val="002060"/>
                          </a:solidFill>
                          <a:effectLst/>
                        </a:rPr>
                        <a:t> д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иагноз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пациентов с уровнем гликемии 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247203"/>
                  </a:ext>
                </a:extLst>
              </a:tr>
              <a:tr h="784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менее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1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ммоль/л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 – 2 ммоль/л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 – 3 ммоль/л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474932"/>
                  </a:ext>
                </a:extLst>
              </a:tr>
              <a:tr h="9167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T40</a:t>
                      </a:r>
                      <a:endParaRPr lang="en-US" sz="1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Отравление наркотиками и психодислептиками [галлюциногенами]</a:t>
                      </a:r>
                      <a:endParaRPr lang="ru-RU" sz="1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20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endParaRPr lang="ru-RU" sz="20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</a:t>
                      </a:r>
                      <a:endParaRPr lang="ru-RU" sz="20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083016"/>
                  </a:ext>
                </a:extLst>
              </a:tr>
              <a:tr h="8818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T51</a:t>
                      </a:r>
                      <a:endParaRPr lang="en-US" sz="1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Токсическое действие </a:t>
                      </a:r>
                      <a:r>
                        <a:rPr lang="ru-RU" sz="19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алкоголя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0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ru-RU" sz="20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883093"/>
                  </a:ext>
                </a:extLst>
              </a:tr>
              <a:tr h="883603">
                <a:tc>
                  <a:txBody>
                    <a:bodyPr/>
                    <a:lstStyle/>
                    <a:p>
                      <a:pPr algn="ctr" fontAlgn="t"/>
                      <a:endParaRPr lang="en-US" sz="1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Другие острые заболевания и состояния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20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ru-RU" sz="20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61348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5335" y="5717852"/>
            <a:ext cx="11205555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При оказании скорой медицинской </a:t>
            </a:r>
            <a:r>
              <a:rPr lang="ru-RU" sz="2200" dirty="0">
                <a:solidFill>
                  <a:srgbClr val="002060"/>
                </a:solidFill>
              </a:rPr>
              <a:t>помощи вне медицинской </a:t>
            </a:r>
            <a:r>
              <a:rPr lang="ru-RU" sz="2200" dirty="0" smtClean="0">
                <a:solidFill>
                  <a:srgbClr val="002060"/>
                </a:solidFill>
              </a:rPr>
              <a:t>организации пациентам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с </a:t>
            </a:r>
            <a:r>
              <a:rPr lang="ru-RU" sz="2200" dirty="0">
                <a:solidFill>
                  <a:srgbClr val="002060"/>
                </a:solidFill>
              </a:rPr>
              <a:t>острыми отравлениями </a:t>
            </a:r>
            <a:r>
              <a:rPr lang="ru-RU" sz="2200" dirty="0" smtClean="0">
                <a:solidFill>
                  <a:srgbClr val="002060"/>
                </a:solidFill>
              </a:rPr>
              <a:t>необходимо измерять уровень гликемии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1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135" y="609598"/>
            <a:ext cx="11277600" cy="48352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b="1" dirty="0">
                <a:solidFill>
                  <a:srgbClr val="002060"/>
                </a:solidFill>
              </a:rPr>
              <a:t>EFFECT OF RIFAMPICIN ON TLR4-SIGNALING PATHWAYS IN THE NUCLEUS ACCUMBENS OF THE RAT BRAIN DURING ABSTINENCE OF LONG-TERM ALCOHOL TREATMENT. </a:t>
            </a:r>
            <a:r>
              <a:rPr lang="en-US" sz="1400" dirty="0" err="1">
                <a:solidFill>
                  <a:srgbClr val="002060"/>
                </a:solidFill>
              </a:rPr>
              <a:t>Airapetov</a:t>
            </a:r>
            <a:r>
              <a:rPr lang="en-US" sz="1400" dirty="0">
                <a:solidFill>
                  <a:srgbClr val="002060"/>
                </a:solidFill>
              </a:rPr>
              <a:t> M., </a:t>
            </a:r>
            <a:r>
              <a:rPr lang="en-US" sz="1400" dirty="0" err="1">
                <a:solidFill>
                  <a:srgbClr val="002060"/>
                </a:solidFill>
              </a:rPr>
              <a:t>Eresko</a:t>
            </a:r>
            <a:r>
              <a:rPr lang="en-US" sz="1400" dirty="0">
                <a:solidFill>
                  <a:srgbClr val="002060"/>
                </a:solidFill>
              </a:rPr>
              <a:t> S., </a:t>
            </a:r>
            <a:r>
              <a:rPr lang="en-US" sz="1400" dirty="0" err="1">
                <a:solidFill>
                  <a:srgbClr val="002060"/>
                </a:solidFill>
              </a:rPr>
              <a:t>Ignatova</a:t>
            </a:r>
            <a:r>
              <a:rPr lang="en-US" sz="1400" dirty="0">
                <a:solidFill>
                  <a:srgbClr val="002060"/>
                </a:solidFill>
              </a:rPr>
              <a:t> P., </a:t>
            </a:r>
            <a:r>
              <a:rPr lang="en-US" sz="1400" dirty="0" err="1">
                <a:solidFill>
                  <a:srgbClr val="002060"/>
                </a:solidFill>
              </a:rPr>
              <a:t>Lebedev</a:t>
            </a:r>
            <a:r>
              <a:rPr lang="en-US" sz="1400" dirty="0">
                <a:solidFill>
                  <a:srgbClr val="002060"/>
                </a:solidFill>
              </a:rPr>
              <a:t> A., </a:t>
            </a:r>
            <a:r>
              <a:rPr lang="en-US" sz="1400" dirty="0" err="1">
                <a:solidFill>
                  <a:srgbClr val="002060"/>
                </a:solidFill>
              </a:rPr>
              <a:t>Bychkov</a:t>
            </a:r>
            <a:r>
              <a:rPr lang="en-US" sz="1400" dirty="0">
                <a:solidFill>
                  <a:srgbClr val="002060"/>
                </a:solidFill>
              </a:rPr>
              <a:t> E., </a:t>
            </a:r>
            <a:r>
              <a:rPr lang="en-US" sz="1400" dirty="0" err="1">
                <a:solidFill>
                  <a:srgbClr val="002060"/>
                </a:solidFill>
              </a:rPr>
              <a:t>Shabanov</a:t>
            </a:r>
            <a:r>
              <a:rPr lang="en-US" sz="1400" dirty="0">
                <a:solidFill>
                  <a:srgbClr val="002060"/>
                </a:solidFill>
              </a:rPr>
              <a:t> P. Alcohol and Alcoholism. 2024. </a:t>
            </a:r>
            <a:r>
              <a:rPr lang="ru-RU" sz="1400" dirty="0">
                <a:solidFill>
                  <a:srgbClr val="002060"/>
                </a:solidFill>
              </a:rPr>
              <a:t>Т. 59. № 3. С. </a:t>
            </a:r>
            <a:r>
              <a:rPr lang="en-US" sz="1400" dirty="0">
                <a:solidFill>
                  <a:srgbClr val="002060"/>
                </a:solidFill>
              </a:rPr>
              <a:t>agae016. DOI: </a:t>
            </a:r>
            <a:r>
              <a:rPr lang="en-US" sz="1400" dirty="0" smtClean="0">
                <a:solidFill>
                  <a:srgbClr val="002060"/>
                </a:solidFill>
              </a:rPr>
              <a:t>10.1093/</a:t>
            </a:r>
            <a:r>
              <a:rPr lang="en-US" sz="1400" dirty="0" err="1" smtClean="0">
                <a:solidFill>
                  <a:srgbClr val="002060"/>
                </a:solidFill>
              </a:rPr>
              <a:t>alcalc</a:t>
            </a:r>
            <a:r>
              <a:rPr lang="en-US" sz="1400" dirty="0" smtClean="0">
                <a:solidFill>
                  <a:srgbClr val="002060"/>
                </a:solidFill>
              </a:rPr>
              <a:t>/agae016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400" b="1" dirty="0">
                <a:solidFill>
                  <a:srgbClr val="002060"/>
                </a:solidFill>
              </a:rPr>
              <a:t>Изучение </a:t>
            </a:r>
            <a:r>
              <a:rPr lang="ru-RU" sz="1400" b="1" dirty="0" err="1">
                <a:solidFill>
                  <a:srgbClr val="002060"/>
                </a:solidFill>
              </a:rPr>
              <a:t>нейровоспаления</a:t>
            </a:r>
            <a:r>
              <a:rPr lang="ru-RU" sz="1400" b="1" dirty="0">
                <a:solidFill>
                  <a:srgbClr val="002060"/>
                </a:solidFill>
              </a:rPr>
              <a:t> в </a:t>
            </a:r>
            <a:r>
              <a:rPr lang="ru-RU" sz="1400" b="1" dirty="0" err="1">
                <a:solidFill>
                  <a:srgbClr val="002060"/>
                </a:solidFill>
              </a:rPr>
              <a:t>гиппокампе</a:t>
            </a:r>
            <a:r>
              <a:rPr lang="ru-RU" sz="1400" b="1" dirty="0">
                <a:solidFill>
                  <a:srgbClr val="002060"/>
                </a:solidFill>
              </a:rPr>
              <a:t> крыс при воздействии этанола и фармакологической коррекции </a:t>
            </a:r>
            <a:r>
              <a:rPr lang="ru-RU" sz="1400" b="1" dirty="0" err="1">
                <a:solidFill>
                  <a:srgbClr val="002060"/>
                </a:solidFill>
              </a:rPr>
              <a:t>азитромицином</a:t>
            </a:r>
            <a:r>
              <a:rPr lang="ru-RU" sz="1400" b="1" dirty="0">
                <a:solidFill>
                  <a:srgbClr val="002060"/>
                </a:solidFill>
              </a:rPr>
              <a:t>: новые данные </a:t>
            </a: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и </a:t>
            </a:r>
            <a:r>
              <a:rPr lang="ru-RU" sz="1400" b="1" dirty="0">
                <a:solidFill>
                  <a:srgbClr val="002060"/>
                </a:solidFill>
              </a:rPr>
              <a:t>перспективы на будущее </a:t>
            </a:r>
            <a:r>
              <a:rPr lang="ru-RU" sz="1400" dirty="0">
                <a:solidFill>
                  <a:srgbClr val="002060"/>
                </a:solidFill>
              </a:rPr>
              <a:t>/ М. И. Айрапетов, С. О. </a:t>
            </a:r>
            <a:r>
              <a:rPr lang="ru-RU" sz="1400" dirty="0" err="1">
                <a:solidFill>
                  <a:srgbClr val="002060"/>
                </a:solidFill>
              </a:rPr>
              <a:t>Ереско</a:t>
            </a:r>
            <a:r>
              <a:rPr lang="ru-RU" sz="1400" dirty="0">
                <a:solidFill>
                  <a:srgbClr val="002060"/>
                </a:solidFill>
              </a:rPr>
              <a:t>, С. А. </a:t>
            </a:r>
            <a:r>
              <a:rPr lang="ru-RU" sz="1400" dirty="0" err="1">
                <a:solidFill>
                  <a:srgbClr val="002060"/>
                </a:solidFill>
              </a:rPr>
              <a:t>Шамаева</a:t>
            </a:r>
            <a:r>
              <a:rPr lang="ru-RU" sz="1400" dirty="0">
                <a:solidFill>
                  <a:srgbClr val="002060"/>
                </a:solidFill>
              </a:rPr>
              <a:t> [и др.] // Биохимия. – 2024. – Т. 89, № 11. – С. 1824-1836. – </a:t>
            </a: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DOI </a:t>
            </a:r>
            <a:r>
              <a:rPr lang="ru-RU" sz="1400" dirty="0">
                <a:solidFill>
                  <a:srgbClr val="002060"/>
                </a:solidFill>
              </a:rPr>
              <a:t>10.31857/S0320972524110052. – EDN IKUDLY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002060"/>
                </a:solidFill>
              </a:rPr>
              <a:t>Хроническая алкоголизация изменяет содержание микро-РНК в прилежащем ядре головного мозга у крыс </a:t>
            </a:r>
            <a:r>
              <a:rPr lang="ru-RU" sz="1400" dirty="0">
                <a:solidFill>
                  <a:srgbClr val="002060"/>
                </a:solidFill>
              </a:rPr>
              <a:t>/ М. И. Айрапетов, С. О. </a:t>
            </a:r>
            <a:r>
              <a:rPr lang="ru-RU" sz="1400" dirty="0" err="1">
                <a:solidFill>
                  <a:srgbClr val="002060"/>
                </a:solidFill>
              </a:rPr>
              <a:t>Ереско</a:t>
            </a:r>
            <a:r>
              <a:rPr lang="ru-RU" sz="1400" dirty="0">
                <a:solidFill>
                  <a:srgbClr val="002060"/>
                </a:solidFill>
              </a:rPr>
              <a:t>, С. А. </a:t>
            </a:r>
            <a:r>
              <a:rPr lang="ru-RU" sz="1400" dirty="0" err="1" smtClean="0">
                <a:solidFill>
                  <a:srgbClr val="002060"/>
                </a:solidFill>
              </a:rPr>
              <a:t>Шамаева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[и др.] // Биомедицинская химия. – 2023. – Т. 69, № 4. – С. 235-239. – DOI 10.18097/PBMC20236904235. – EDN YSAZTO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002060"/>
                </a:solidFill>
              </a:rPr>
              <a:t>Изучение воздействия </a:t>
            </a:r>
            <a:r>
              <a:rPr lang="ru-RU" sz="1400" b="1" dirty="0" err="1">
                <a:solidFill>
                  <a:srgbClr val="002060"/>
                </a:solidFill>
              </a:rPr>
              <a:t>азитромицина</a:t>
            </a:r>
            <a:r>
              <a:rPr lang="ru-RU" sz="1400" b="1" dirty="0">
                <a:solidFill>
                  <a:srgbClr val="002060"/>
                </a:solidFill>
              </a:rPr>
              <a:t> на экспрессию генов системы </a:t>
            </a:r>
            <a:r>
              <a:rPr lang="ru-RU" sz="1400" b="1" dirty="0" err="1">
                <a:solidFill>
                  <a:srgbClr val="002060"/>
                </a:solidFill>
              </a:rPr>
              <a:t>toll</a:t>
            </a:r>
            <a:r>
              <a:rPr lang="ru-RU" sz="1400" b="1" dirty="0">
                <a:solidFill>
                  <a:srgbClr val="002060"/>
                </a:solidFill>
              </a:rPr>
              <a:t>-подобных рецепторов в прилежащем ядре головного мозга крыс при отмене длительного воздействия этанола и поиск возможных молекулярных мишеней методом in </a:t>
            </a:r>
            <a:r>
              <a:rPr lang="ru-RU" sz="1400" b="1" dirty="0" err="1">
                <a:solidFill>
                  <a:srgbClr val="002060"/>
                </a:solidFill>
              </a:rPr>
              <a:t>silico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/ М. И. Айрапетов, С. О. </a:t>
            </a:r>
            <a:r>
              <a:rPr lang="ru-RU" sz="1400" dirty="0" err="1">
                <a:solidFill>
                  <a:srgbClr val="002060"/>
                </a:solidFill>
              </a:rPr>
              <a:t>Ереско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А</a:t>
            </a:r>
            <a:r>
              <a:rPr lang="ru-RU" sz="1400" dirty="0">
                <a:solidFill>
                  <a:srgbClr val="002060"/>
                </a:solidFill>
              </a:rPr>
              <a:t>. А. Щукина [и др.] // Биомедицинская химия. – 2025. – Т. 71, № 2. – С. 95-102. – DOI 10.18097/PBMCR1523. – EDN GYIWVW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Реакция </a:t>
            </a:r>
            <a:r>
              <a:rPr lang="ru-RU" sz="1400" b="1" dirty="0" err="1">
                <a:solidFill>
                  <a:srgbClr val="002060"/>
                </a:solidFill>
              </a:rPr>
              <a:t>кортиколиберина</a:t>
            </a:r>
            <a:r>
              <a:rPr lang="ru-RU" sz="1400" b="1" dirty="0">
                <a:solidFill>
                  <a:srgbClr val="002060"/>
                </a:solidFill>
              </a:rPr>
              <a:t> в мозге крыс на форсированное введение психоактивных веществ </a:t>
            </a:r>
            <a:r>
              <a:rPr lang="ru-RU" sz="1400" dirty="0">
                <a:solidFill>
                  <a:srgbClr val="002060"/>
                </a:solidFill>
              </a:rPr>
              <a:t>/ П. Д. Шабанов, Я. Б. </a:t>
            </a:r>
            <a:r>
              <a:rPr lang="ru-RU" sz="1400" dirty="0" err="1">
                <a:solidFill>
                  <a:srgbClr val="002060"/>
                </a:solidFill>
              </a:rPr>
              <a:t>Лихтман</a:t>
            </a:r>
            <a:r>
              <a:rPr lang="ru-RU" sz="1400" dirty="0">
                <a:solidFill>
                  <a:srgbClr val="002060"/>
                </a:solidFill>
              </a:rPr>
              <a:t> // Вестник Смоленской государственной медицинской академии. – 2025. – Т. 24, № 1. – С. 5-12. – DOI 10.37903/vsgma.2025.1.1. – EDN BXQWWJ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002060"/>
                </a:solidFill>
              </a:rPr>
              <a:t>Антагонисты мозговых рецепторов </a:t>
            </a:r>
            <a:r>
              <a:rPr lang="ru-RU" sz="1400" b="1" dirty="0" err="1">
                <a:solidFill>
                  <a:srgbClr val="002060"/>
                </a:solidFill>
              </a:rPr>
              <a:t>орексина</a:t>
            </a:r>
            <a:r>
              <a:rPr lang="ru-RU" sz="1400" b="1" dirty="0">
                <a:solidFill>
                  <a:srgbClr val="002060"/>
                </a:solidFill>
              </a:rPr>
              <a:t> и </a:t>
            </a:r>
            <a:r>
              <a:rPr lang="ru-RU" sz="1400" b="1" dirty="0" err="1">
                <a:solidFill>
                  <a:srgbClr val="002060"/>
                </a:solidFill>
              </a:rPr>
              <a:t>грелина</a:t>
            </a:r>
            <a:r>
              <a:rPr lang="ru-RU" sz="1400" b="1" dirty="0">
                <a:solidFill>
                  <a:srgbClr val="002060"/>
                </a:solidFill>
              </a:rPr>
              <a:t> как перспективные средства лечения болезней зависимости </a:t>
            </a:r>
            <a:r>
              <a:rPr lang="ru-RU" sz="1400" dirty="0">
                <a:solidFill>
                  <a:srgbClr val="002060"/>
                </a:solidFill>
              </a:rPr>
              <a:t>/ П. Д. Шабанов, </a:t>
            </a: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Трансляционный </a:t>
            </a:r>
            <a:r>
              <a:rPr lang="ru-RU" sz="1400" b="1" dirty="0">
                <a:solidFill>
                  <a:srgbClr val="002060"/>
                </a:solidFill>
              </a:rPr>
              <a:t>мост: экспериментальная фармакология – клинической </a:t>
            </a:r>
            <a:r>
              <a:rPr lang="ru-RU" sz="1400" b="1">
                <a:solidFill>
                  <a:srgbClr val="002060"/>
                </a:solidFill>
              </a:rPr>
              <a:t>медицине </a:t>
            </a:r>
            <a:r>
              <a:rPr lang="ru-RU" sz="1400" b="1" smtClean="0">
                <a:solidFill>
                  <a:srgbClr val="002060"/>
                </a:solidFill>
              </a:rPr>
              <a:t>/ </a:t>
            </a:r>
            <a:r>
              <a:rPr lang="ru-RU" sz="1400" smtClean="0">
                <a:solidFill>
                  <a:srgbClr val="002060"/>
                </a:solidFill>
              </a:rPr>
              <a:t>Я</a:t>
            </a:r>
            <a:r>
              <a:rPr lang="ru-RU" sz="1400" dirty="0">
                <a:solidFill>
                  <a:srgbClr val="002060"/>
                </a:solidFill>
              </a:rPr>
              <a:t>. Б. </a:t>
            </a:r>
            <a:r>
              <a:rPr lang="ru-RU" sz="1400" dirty="0" err="1">
                <a:solidFill>
                  <a:srgbClr val="002060"/>
                </a:solidFill>
              </a:rPr>
              <a:t>Лихтман</a:t>
            </a:r>
            <a:r>
              <a:rPr lang="ru-RU" sz="1400" dirty="0">
                <a:solidFill>
                  <a:srgbClr val="002060"/>
                </a:solidFill>
              </a:rPr>
              <a:t>, В. В. </a:t>
            </a:r>
            <a:r>
              <a:rPr lang="ru-RU" sz="1400" dirty="0" err="1">
                <a:solidFill>
                  <a:srgbClr val="002060"/>
                </a:solidFill>
              </a:rPr>
              <a:t>Лукашкова</a:t>
            </a:r>
            <a:r>
              <a:rPr lang="ru-RU" sz="1400" dirty="0">
                <a:solidFill>
                  <a:srgbClr val="002060"/>
                </a:solidFill>
              </a:rPr>
              <a:t>, А. А. Лебедев </a:t>
            </a:r>
            <a:r>
              <a:rPr lang="ru-RU" sz="1400" dirty="0" smtClean="0">
                <a:solidFill>
                  <a:srgbClr val="002060"/>
                </a:solidFill>
              </a:rPr>
              <a:t>//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Тезисы </a:t>
            </a:r>
            <a:r>
              <a:rPr lang="ru-RU" sz="1400" dirty="0">
                <a:solidFill>
                  <a:srgbClr val="002060"/>
                </a:solidFill>
              </a:rPr>
              <a:t>Всероссийской конференции с международным участием, посвященной 100-летию со дня рождения академика АМН СССР Артура Викторовича </a:t>
            </a:r>
            <a:r>
              <a:rPr lang="ru-RU" sz="1400" dirty="0" err="1">
                <a:solidFill>
                  <a:srgbClr val="002060"/>
                </a:solidFill>
              </a:rPr>
              <a:t>Вальдмана</a:t>
            </a:r>
            <a:r>
              <a:rPr lang="ru-RU" sz="1400" dirty="0">
                <a:solidFill>
                  <a:srgbClr val="002060"/>
                </a:solidFill>
              </a:rPr>
              <a:t>, Санкт-Петербург, 17–18 октября 2024 года. – Санкт-Петербург: </a:t>
            </a:r>
            <a:r>
              <a:rPr lang="ru-RU" sz="1400" dirty="0" err="1">
                <a:solidFill>
                  <a:srgbClr val="002060"/>
                </a:solidFill>
              </a:rPr>
              <a:t>Медиапапир</a:t>
            </a:r>
            <a:r>
              <a:rPr lang="ru-RU" sz="1400" dirty="0">
                <a:solidFill>
                  <a:srgbClr val="002060"/>
                </a:solidFill>
              </a:rPr>
              <a:t>, 2024. – С. 119-120. – EDN TWQVOB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Поведенческие </a:t>
            </a:r>
            <a:r>
              <a:rPr lang="ru-RU" sz="1400" b="1" dirty="0">
                <a:solidFill>
                  <a:srgbClr val="002060"/>
                </a:solidFill>
              </a:rPr>
              <a:t>корреляты отмены этанола после его форсированного введения кры</a:t>
            </a:r>
            <a:r>
              <a:rPr lang="ru-RU" sz="1400" dirty="0">
                <a:solidFill>
                  <a:srgbClr val="002060"/>
                </a:solidFill>
              </a:rPr>
              <a:t>сам / П. Д. Шабанов, Я. Б. </a:t>
            </a:r>
            <a:r>
              <a:rPr lang="ru-RU" sz="1400" dirty="0" err="1">
                <a:solidFill>
                  <a:srgbClr val="002060"/>
                </a:solidFill>
              </a:rPr>
              <a:t>Лихтман</a:t>
            </a:r>
            <a:r>
              <a:rPr lang="ru-RU" sz="1400" dirty="0">
                <a:solidFill>
                  <a:srgbClr val="002060"/>
                </a:solidFill>
              </a:rPr>
              <a:t>, А. А. Лебедев // Вестник Смоленской государственной медицинской академии. – 2024. – Т. 23, № 2. – С. 17-24. – DOI 10.37903/vsgma.2024.2.2. – EDN APTLLO.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980" y="124690"/>
            <a:ext cx="11025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ИССЛЕДОВАНИЯ ФГБНУ «ИЭМ»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680185"/>
              </p:ext>
            </p:extLst>
          </p:nvPr>
        </p:nvGraphicFramePr>
        <p:xfrm>
          <a:off x="5431608" y="5313508"/>
          <a:ext cx="1372653" cy="1343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3" imgW="6000840" imgH="5873760" progId="">
                  <p:embed/>
                </p:oleObj>
              </mc:Choice>
              <mc:Fallback>
                <p:oleObj r:id="rId3" imgW="6000840" imgH="58737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31608" y="5313508"/>
                        <a:ext cx="1372653" cy="1343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725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325" y="1274617"/>
            <a:ext cx="11025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БЛАГОДАРЮ ЗА ВНИМАНИЕ</a:t>
            </a:r>
            <a:endParaRPr lang="ru-RU" sz="48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011052"/>
              </p:ext>
            </p:extLst>
          </p:nvPr>
        </p:nvGraphicFramePr>
        <p:xfrm>
          <a:off x="4080789" y="2535671"/>
          <a:ext cx="3705465" cy="3627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3" imgW="6000840" imgH="5873760" progId="">
                  <p:embed/>
                </p:oleObj>
              </mc:Choice>
              <mc:Fallback>
                <p:oleObj r:id="rId3" imgW="6000840" imgH="5873760" progId="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0789" y="2535671"/>
                        <a:ext cx="3705465" cy="3627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9348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699947"/>
              </p:ext>
            </p:extLst>
          </p:nvPr>
        </p:nvGraphicFramePr>
        <p:xfrm>
          <a:off x="984438" y="543322"/>
          <a:ext cx="10266268" cy="5903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3" imgW="8591400" imgH="4940280" progId="">
                  <p:embed/>
                </p:oleObj>
              </mc:Choice>
              <mc:Fallback>
                <p:oleObj r:id="rId3" imgW="8591400" imgH="4940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438" y="543322"/>
                        <a:ext cx="10266268" cy="5903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108141" y="5082988"/>
            <a:ext cx="1739153" cy="1183341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9045388" y="5020235"/>
            <a:ext cx="1801906" cy="1295895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6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141961"/>
              </p:ext>
            </p:extLst>
          </p:nvPr>
        </p:nvGraphicFramePr>
        <p:xfrm>
          <a:off x="400299" y="920317"/>
          <a:ext cx="11423800" cy="496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r:id="rId3" imgW="6337440" imgH="2755800" progId="">
                  <p:embed/>
                </p:oleObj>
              </mc:Choice>
              <mc:Fallback>
                <p:oleObj r:id="rId3" imgW="6337440" imgH="2755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299" y="920317"/>
                        <a:ext cx="11423800" cy="4967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980" y="124690"/>
            <a:ext cx="1102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ПОЛО-ВОЗРАСТНАЯ СТРУКТУРА ПАЦИЕНТОВ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 диагнозом «</a:t>
            </a:r>
            <a:r>
              <a:rPr lang="en-US" b="1" dirty="0" smtClean="0">
                <a:solidFill>
                  <a:srgbClr val="002060"/>
                </a:solidFill>
              </a:rPr>
              <a:t>T51 </a:t>
            </a:r>
            <a:r>
              <a:rPr lang="ru-RU" b="1" dirty="0" smtClean="0">
                <a:solidFill>
                  <a:srgbClr val="002060"/>
                </a:solidFill>
              </a:rPr>
              <a:t>Токсическое действие алкоголя»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3762" y="6234545"/>
            <a:ext cx="221673" cy="2424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flipH="1">
            <a:off x="4788048" y="6171106"/>
            <a:ext cx="224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мужчины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88093" y="6234540"/>
            <a:ext cx="221673" cy="2424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flipH="1">
            <a:off x="6482379" y="6171101"/>
            <a:ext cx="224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женщины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11207" y="3248891"/>
            <a:ext cx="17664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dirty="0" smtClean="0">
                <a:solidFill>
                  <a:srgbClr val="002060"/>
                </a:solidFill>
              </a:rPr>
              <a:t>78,1%</a:t>
            </a:r>
            <a:endParaRPr lang="ru-RU" sz="4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654043"/>
              </p:ext>
            </p:extLst>
          </p:nvPr>
        </p:nvGraphicFramePr>
        <p:xfrm>
          <a:off x="313762" y="684653"/>
          <a:ext cx="11564472" cy="602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4528">
                  <a:extLst>
                    <a:ext uri="{9D8B030D-6E8A-4147-A177-3AD203B41FA5}">
                      <a16:colId xmlns:a16="http://schemas.microsoft.com/office/drawing/2014/main" val="450247055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2430541878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3418868183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1201976323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1464005330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596919398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1247116361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1567530911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1157044107"/>
                    </a:ext>
                  </a:extLst>
                </a:gridCol>
              </a:tblGrid>
              <a:tr h="1434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Район МО прикрепления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021451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Невский район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633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802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876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972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1023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705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571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916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19986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Фрунзенский район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922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1199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1468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1763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1968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864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493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901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337584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Калининский район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221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267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310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372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827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1137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1120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888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179276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Выборгский район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178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229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295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356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646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931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929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714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890752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Красногвардейский район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256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363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341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371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470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487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553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661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739099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Приморский район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182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250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329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670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832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848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657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720589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Центральный район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277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350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426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511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586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327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274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582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830341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Адмиралтейский район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290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419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406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472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565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321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225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479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788500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Василеостровский район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101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114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141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168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</a:rPr>
                        <a:t>230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308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343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447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046264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Кировский район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325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489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590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683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838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439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318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792678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Красносельский район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223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295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357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421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532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283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211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299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730016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Петроградский район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73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85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106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105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211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242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250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277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867698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Московский район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359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500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579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617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742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364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157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245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99860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Пушкинский район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119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176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234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368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447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320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176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216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010908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Колпинский район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127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276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433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590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747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359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180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158016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Петродворцовый район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57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78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77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83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99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78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73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037837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Кронштадтский район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40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43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399622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Курортный район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45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38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34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59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066820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Прочее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1 187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1 099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1 082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1 084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1 371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1 073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1 022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1 128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037073"/>
                  </a:ext>
                </a:extLst>
              </a:tr>
              <a:tr h="15880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5 596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7 024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8 033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9 323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12 071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9 152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7 651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9 043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5057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980" y="16305"/>
            <a:ext cx="1102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КОЛИЧЕСТВО СЛУЧАЕВ ОКАЗАНИЯ МЕДИЦИНСКОЙ ПОМОЩИ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ациентам с диагнозом </a:t>
            </a:r>
            <a:r>
              <a:rPr lang="ru-RU" b="1" dirty="0">
                <a:solidFill>
                  <a:srgbClr val="002060"/>
                </a:solidFill>
              </a:rPr>
              <a:t>«T51 Токсическое действие </a:t>
            </a:r>
            <a:r>
              <a:rPr lang="ru-RU" b="1" dirty="0" smtClean="0">
                <a:solidFill>
                  <a:srgbClr val="002060"/>
                </a:solidFill>
              </a:rPr>
              <a:t>алкоголя»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285432"/>
              </p:ext>
            </p:extLst>
          </p:nvPr>
        </p:nvGraphicFramePr>
        <p:xfrm>
          <a:off x="398895" y="1163706"/>
          <a:ext cx="11349762" cy="3103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8146">
                  <a:extLst>
                    <a:ext uri="{9D8B030D-6E8A-4147-A177-3AD203B41FA5}">
                      <a16:colId xmlns:a16="http://schemas.microsoft.com/office/drawing/2014/main" val="2703694975"/>
                    </a:ext>
                  </a:extLst>
                </a:gridCol>
                <a:gridCol w="1003952">
                  <a:extLst>
                    <a:ext uri="{9D8B030D-6E8A-4147-A177-3AD203B41FA5}">
                      <a16:colId xmlns:a16="http://schemas.microsoft.com/office/drawing/2014/main" val="1566080526"/>
                    </a:ext>
                  </a:extLst>
                </a:gridCol>
                <a:gridCol w="1003952">
                  <a:extLst>
                    <a:ext uri="{9D8B030D-6E8A-4147-A177-3AD203B41FA5}">
                      <a16:colId xmlns:a16="http://schemas.microsoft.com/office/drawing/2014/main" val="1706534556"/>
                    </a:ext>
                  </a:extLst>
                </a:gridCol>
                <a:gridCol w="1003952">
                  <a:extLst>
                    <a:ext uri="{9D8B030D-6E8A-4147-A177-3AD203B41FA5}">
                      <a16:colId xmlns:a16="http://schemas.microsoft.com/office/drawing/2014/main" val="3932223366"/>
                    </a:ext>
                  </a:extLst>
                </a:gridCol>
                <a:gridCol w="1003952">
                  <a:extLst>
                    <a:ext uri="{9D8B030D-6E8A-4147-A177-3AD203B41FA5}">
                      <a16:colId xmlns:a16="http://schemas.microsoft.com/office/drawing/2014/main" val="1113631271"/>
                    </a:ext>
                  </a:extLst>
                </a:gridCol>
                <a:gridCol w="1003952">
                  <a:extLst>
                    <a:ext uri="{9D8B030D-6E8A-4147-A177-3AD203B41FA5}">
                      <a16:colId xmlns:a16="http://schemas.microsoft.com/office/drawing/2014/main" val="1598016464"/>
                    </a:ext>
                  </a:extLst>
                </a:gridCol>
                <a:gridCol w="1003952">
                  <a:extLst>
                    <a:ext uri="{9D8B030D-6E8A-4147-A177-3AD203B41FA5}">
                      <a16:colId xmlns:a16="http://schemas.microsoft.com/office/drawing/2014/main" val="1909652672"/>
                    </a:ext>
                  </a:extLst>
                </a:gridCol>
                <a:gridCol w="1003952">
                  <a:extLst>
                    <a:ext uri="{9D8B030D-6E8A-4147-A177-3AD203B41FA5}">
                      <a16:colId xmlns:a16="http://schemas.microsoft.com/office/drawing/2014/main" val="2047415716"/>
                    </a:ext>
                  </a:extLst>
                </a:gridCol>
                <a:gridCol w="1003952">
                  <a:extLst>
                    <a:ext uri="{9D8B030D-6E8A-4147-A177-3AD203B41FA5}">
                      <a16:colId xmlns:a16="http://schemas.microsoft.com/office/drawing/2014/main" val="845668292"/>
                    </a:ext>
                  </a:extLst>
                </a:gridCol>
              </a:tblGrid>
              <a:tr h="307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Название МО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2022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24718"/>
                  </a:ext>
                </a:extLst>
              </a:tr>
              <a:tr h="307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Мариинская больница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38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876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3 554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99013"/>
                  </a:ext>
                </a:extLst>
              </a:tr>
              <a:tr h="307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Елизаветинская больница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1 380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4 035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4 850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2 670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031028"/>
                  </a:ext>
                </a:extLst>
              </a:tr>
              <a:tr h="307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СПб НИИ СП им.И.И. Джанелидзе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4 938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6 400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7 353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</a:rPr>
                        <a:t>8 792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10 029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4 585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1 539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2 154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73591"/>
                  </a:ext>
                </a:extLst>
              </a:tr>
              <a:tr h="307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Детская клинич. больница №5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413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419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467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380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459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259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299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376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131383"/>
                  </a:ext>
                </a:extLst>
              </a:tr>
              <a:tr h="307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Покровская больница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208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68559"/>
                  </a:ext>
                </a:extLst>
              </a:tr>
              <a:tr h="307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СПб ГБУЗ "ДГМКЦ ВМТ Раухфуса"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93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56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42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298635"/>
                  </a:ext>
                </a:extLst>
              </a:tr>
              <a:tr h="307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Больница №15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104252"/>
                  </a:ext>
                </a:extLst>
              </a:tr>
              <a:tr h="307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Другие медицинские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организации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234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183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165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180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042736"/>
                  </a:ext>
                </a:extLst>
              </a:tr>
              <a:tr h="33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5 596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7 024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8 033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9 323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12 071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9 152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7 651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9 043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17194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980" y="120210"/>
            <a:ext cx="11025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МЕДИЦИНСКИЕ ОРГАНИЗАЦИИ,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 которые осуществляется маршрутизация пациентов с диагнозом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«T51 </a:t>
            </a:r>
            <a:r>
              <a:rPr lang="ru-RU" b="1" dirty="0">
                <a:solidFill>
                  <a:srgbClr val="002060"/>
                </a:solidFill>
              </a:rPr>
              <a:t>Токсическое действие </a:t>
            </a:r>
            <a:r>
              <a:rPr lang="ru-RU" b="1" dirty="0" smtClean="0">
                <a:solidFill>
                  <a:srgbClr val="002060"/>
                </a:solidFill>
              </a:rPr>
              <a:t>алкоголя»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740727" y="2092036"/>
            <a:ext cx="4987637" cy="297873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64984" y="1482436"/>
            <a:ext cx="983673" cy="907473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888527"/>
              </p:ext>
            </p:extLst>
          </p:nvPr>
        </p:nvGraphicFramePr>
        <p:xfrm>
          <a:off x="411595" y="782351"/>
          <a:ext cx="11350914" cy="2930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314">
                  <a:extLst>
                    <a:ext uri="{9D8B030D-6E8A-4147-A177-3AD203B41FA5}">
                      <a16:colId xmlns:a16="http://schemas.microsoft.com/office/drawing/2014/main" val="1170266911"/>
                    </a:ext>
                  </a:extLst>
                </a:gridCol>
                <a:gridCol w="3977088">
                  <a:extLst>
                    <a:ext uri="{9D8B030D-6E8A-4147-A177-3AD203B41FA5}">
                      <a16:colId xmlns:a16="http://schemas.microsoft.com/office/drawing/2014/main" val="4096916341"/>
                    </a:ext>
                  </a:extLst>
                </a:gridCol>
                <a:gridCol w="819314">
                  <a:extLst>
                    <a:ext uri="{9D8B030D-6E8A-4147-A177-3AD203B41FA5}">
                      <a16:colId xmlns:a16="http://schemas.microsoft.com/office/drawing/2014/main" val="1022132446"/>
                    </a:ext>
                  </a:extLst>
                </a:gridCol>
                <a:gridCol w="819314">
                  <a:extLst>
                    <a:ext uri="{9D8B030D-6E8A-4147-A177-3AD203B41FA5}">
                      <a16:colId xmlns:a16="http://schemas.microsoft.com/office/drawing/2014/main" val="1264845599"/>
                    </a:ext>
                  </a:extLst>
                </a:gridCol>
                <a:gridCol w="819314">
                  <a:extLst>
                    <a:ext uri="{9D8B030D-6E8A-4147-A177-3AD203B41FA5}">
                      <a16:colId xmlns:a16="http://schemas.microsoft.com/office/drawing/2014/main" val="122147237"/>
                    </a:ext>
                  </a:extLst>
                </a:gridCol>
                <a:gridCol w="819314">
                  <a:extLst>
                    <a:ext uri="{9D8B030D-6E8A-4147-A177-3AD203B41FA5}">
                      <a16:colId xmlns:a16="http://schemas.microsoft.com/office/drawing/2014/main" val="1938594012"/>
                    </a:ext>
                  </a:extLst>
                </a:gridCol>
                <a:gridCol w="819314">
                  <a:extLst>
                    <a:ext uri="{9D8B030D-6E8A-4147-A177-3AD203B41FA5}">
                      <a16:colId xmlns:a16="http://schemas.microsoft.com/office/drawing/2014/main" val="802482466"/>
                    </a:ext>
                  </a:extLst>
                </a:gridCol>
                <a:gridCol w="819314">
                  <a:extLst>
                    <a:ext uri="{9D8B030D-6E8A-4147-A177-3AD203B41FA5}">
                      <a16:colId xmlns:a16="http://schemas.microsoft.com/office/drawing/2014/main" val="3949842204"/>
                    </a:ext>
                  </a:extLst>
                </a:gridCol>
                <a:gridCol w="819314">
                  <a:extLst>
                    <a:ext uri="{9D8B030D-6E8A-4147-A177-3AD203B41FA5}">
                      <a16:colId xmlns:a16="http://schemas.microsoft.com/office/drawing/2014/main" val="4054914795"/>
                    </a:ext>
                  </a:extLst>
                </a:gridCol>
                <a:gridCol w="819314">
                  <a:extLst>
                    <a:ext uri="{9D8B030D-6E8A-4147-A177-3AD203B41FA5}">
                      <a16:colId xmlns:a16="http://schemas.microsoft.com/office/drawing/2014/main" val="229434636"/>
                    </a:ext>
                  </a:extLst>
                </a:gridCol>
              </a:tblGrid>
              <a:tr h="3663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МКБ-10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Диагноз (</a:t>
                      </a:r>
                      <a:r>
                        <a:rPr lang="ru-RU" sz="1400" u="none" strike="noStrike" baseline="0" dirty="0" smtClean="0">
                          <a:solidFill>
                            <a:srgbClr val="002060"/>
                          </a:solidFill>
                          <a:effectLst/>
                        </a:rPr>
                        <a:t>токсический агент)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95237"/>
                  </a:ext>
                </a:extLst>
              </a:tr>
              <a:tr h="366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T51.0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Этанол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5 532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6 974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7 985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9 280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12 017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9 075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7 498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8 917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495527"/>
                  </a:ext>
                </a:extLst>
              </a:tr>
              <a:tr h="366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T51.9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Спирт неуточненный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181628"/>
                  </a:ext>
                </a:extLst>
              </a:tr>
              <a:tr h="366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T51.2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2-Пропанол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560359"/>
                  </a:ext>
                </a:extLst>
              </a:tr>
              <a:tr h="366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T51.1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Метанол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751986"/>
                  </a:ext>
                </a:extLst>
              </a:tr>
              <a:tr h="366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T51.8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Другие спирты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290862"/>
                  </a:ext>
                </a:extLst>
              </a:tr>
              <a:tr h="366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T51.3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Сивушные масла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261131"/>
                  </a:ext>
                </a:extLst>
              </a:tr>
              <a:tr h="366333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5 596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7 024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8 033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9 323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12 071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9 152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7 651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9 043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27834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4980" y="78648"/>
            <a:ext cx="1102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КОЛИЧЕСТВО СЛУЧАЕВ ОКАЗАНИЯ МЕДИЦИНСКОЙ ПОМОЩИ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ациентам с диагнозом </a:t>
            </a:r>
            <a:r>
              <a:rPr lang="ru-RU" b="1" dirty="0">
                <a:solidFill>
                  <a:srgbClr val="002060"/>
                </a:solidFill>
              </a:rPr>
              <a:t>«T51 Токсическое действие </a:t>
            </a:r>
            <a:r>
              <a:rPr lang="ru-RU" b="1" dirty="0" smtClean="0">
                <a:solidFill>
                  <a:srgbClr val="002060"/>
                </a:solidFill>
              </a:rPr>
              <a:t>алкоголя»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200977"/>
              </p:ext>
            </p:extLst>
          </p:nvPr>
        </p:nvGraphicFramePr>
        <p:xfrm>
          <a:off x="328520" y="1075686"/>
          <a:ext cx="11648736" cy="491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r:id="rId3" imgW="6407280" imgH="2673360" progId="">
                  <p:embed/>
                </p:oleObj>
              </mc:Choice>
              <mc:Fallback>
                <p:oleObj r:id="rId3" imgW="6407280" imgH="2673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520" y="1075686"/>
                        <a:ext cx="11648736" cy="491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980" y="134063"/>
            <a:ext cx="1102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РАСПРЕДЕЛЕНИЕ ПАЦИЕНТОВ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 уровню содержания этанола в крови, ГБУ СПб НИИ СП им. И.И. Джанелидзе</a:t>
            </a:r>
            <a:r>
              <a:rPr lang="ru-RU" i="1" dirty="0" smtClean="0">
                <a:solidFill>
                  <a:srgbClr val="002060"/>
                </a:solidFill>
              </a:rPr>
              <a:t>, 2022 – 2025гг.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09308" y="5290806"/>
            <a:ext cx="10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промилли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560127" y="1163781"/>
            <a:ext cx="5368637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Отравления - 67,7%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Травмы - 26,8%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Заболевания - 5,5%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Показания для выполнения </a:t>
            </a:r>
            <a:r>
              <a:rPr lang="ru-RU" sz="2400" b="1" dirty="0" smtClean="0">
                <a:solidFill>
                  <a:srgbClr val="FF0000"/>
                </a:solidFill>
              </a:rPr>
              <a:t>КТ головы у 56%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178346"/>
              </p:ext>
            </p:extLst>
          </p:nvPr>
        </p:nvGraphicFramePr>
        <p:xfrm>
          <a:off x="313762" y="1155705"/>
          <a:ext cx="11564472" cy="3083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4528">
                  <a:extLst>
                    <a:ext uri="{9D8B030D-6E8A-4147-A177-3AD203B41FA5}">
                      <a16:colId xmlns:a16="http://schemas.microsoft.com/office/drawing/2014/main" val="450247055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2430541878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3418868183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1201976323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1464005330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596919398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1247116361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1567530911"/>
                    </a:ext>
                  </a:extLst>
                </a:gridCol>
                <a:gridCol w="1036243">
                  <a:extLst>
                    <a:ext uri="{9D8B030D-6E8A-4147-A177-3AD203B41FA5}">
                      <a16:colId xmlns:a16="http://schemas.microsoft.com/office/drawing/2014/main" val="1157044107"/>
                    </a:ext>
                  </a:extLst>
                </a:gridCol>
              </a:tblGrid>
              <a:tr h="3854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Основной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тариф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021451"/>
                  </a:ext>
                </a:extLst>
              </a:tr>
              <a:tr h="3854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Оказание помощи на койке СМП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4056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5448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6162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19986"/>
                  </a:ext>
                </a:extLst>
              </a:tr>
              <a:tr h="3854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Токсикология 1-ой категории сложности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4 594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6 459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5 759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7 703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10 343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4 908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2 028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2 632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337584"/>
                  </a:ext>
                </a:extLst>
              </a:tr>
              <a:tr h="3854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Токсикология 2-ой категории сложности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179276"/>
                  </a:ext>
                </a:extLst>
              </a:tr>
              <a:tr h="3854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Токсикология 3-ой категории сложности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890752"/>
                  </a:ext>
                </a:extLst>
              </a:tr>
              <a:tr h="3854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Токсикология 4-ой категории сложности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739099"/>
                  </a:ext>
                </a:extLst>
              </a:tr>
              <a:tr h="3854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Токсикология 5-ой категории сложности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720589"/>
                  </a:ext>
                </a:extLst>
              </a:tr>
              <a:tr h="3854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5 596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7 024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8 033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9 323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12 071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9 152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7 651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9 043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83034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980" y="85575"/>
            <a:ext cx="11025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ОСНОВНЫЕ ТАРИФЫ,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применяемые при оплате медицинской помощи пациентам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диагнозом «T51 </a:t>
            </a:r>
            <a:r>
              <a:rPr lang="ru-RU" b="1" dirty="0">
                <a:solidFill>
                  <a:srgbClr val="002060"/>
                </a:solidFill>
              </a:rPr>
              <a:t>Токсическое действие </a:t>
            </a:r>
            <a:r>
              <a:rPr lang="ru-RU" b="1" dirty="0" smtClean="0">
                <a:solidFill>
                  <a:srgbClr val="002060"/>
                </a:solidFill>
              </a:rPr>
              <a:t>алкоголя»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95976"/>
              </p:ext>
            </p:extLst>
          </p:nvPr>
        </p:nvGraphicFramePr>
        <p:xfrm>
          <a:off x="604978" y="886224"/>
          <a:ext cx="11025912" cy="5452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2956">
                  <a:extLst>
                    <a:ext uri="{9D8B030D-6E8A-4147-A177-3AD203B41FA5}">
                      <a16:colId xmlns:a16="http://schemas.microsoft.com/office/drawing/2014/main" val="3461990794"/>
                    </a:ext>
                  </a:extLst>
                </a:gridCol>
                <a:gridCol w="5512956">
                  <a:extLst>
                    <a:ext uri="{9D8B030D-6E8A-4147-A177-3AD203B41FA5}">
                      <a16:colId xmlns:a16="http://schemas.microsoft.com/office/drawing/2014/main" val="2300463407"/>
                    </a:ext>
                  </a:extLst>
                </a:gridCol>
              </a:tblGrid>
              <a:tr h="4956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Кол-во госпитализаций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%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0483421"/>
                  </a:ext>
                </a:extLst>
              </a:tr>
              <a:tr h="495657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en-US" sz="19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en-US" sz="19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</a:rPr>
                        <a:t>госпитализация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52,7%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5924"/>
                  </a:ext>
                </a:extLst>
              </a:tr>
              <a:tr h="495657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       2 госпитализации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14,9%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6740236"/>
                  </a:ext>
                </a:extLst>
              </a:tr>
              <a:tr h="495657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       3 госпитализации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7,3%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526714"/>
                  </a:ext>
                </a:extLst>
              </a:tr>
              <a:tr h="495657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       4 госпитализации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4,5%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0722540"/>
                  </a:ext>
                </a:extLst>
              </a:tr>
              <a:tr h="495657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       5 госпитализаций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3,2%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18538"/>
                  </a:ext>
                </a:extLst>
              </a:tr>
              <a:tr h="495657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       6 госпитализаций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2,4%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102198"/>
                  </a:ext>
                </a:extLst>
              </a:tr>
              <a:tr h="495657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       7 госпитализаций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1,9%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1261156"/>
                  </a:ext>
                </a:extLst>
              </a:tr>
              <a:tr h="495657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       8 госпитализаций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1,3%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142367"/>
                  </a:ext>
                </a:extLst>
              </a:tr>
              <a:tr h="495657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       9</a:t>
                      </a:r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</a:rPr>
                        <a:t> госпитализаций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1,2%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6701264"/>
                  </a:ext>
                </a:extLst>
              </a:tr>
              <a:tr h="495657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      10 </a:t>
                      </a:r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</a:rPr>
                        <a:t>госпитализаций и более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10,5%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84257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980" y="124690"/>
            <a:ext cx="1102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СЛУЧАИ ПОВТОРНОЙ ГОСПИТАЛИЗАЦИИ ПАЦИЕНТОВ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 диагнозом «</a:t>
            </a:r>
            <a:r>
              <a:rPr lang="en-US" b="1" dirty="0" smtClean="0">
                <a:solidFill>
                  <a:srgbClr val="002060"/>
                </a:solidFill>
              </a:rPr>
              <a:t>T51 </a:t>
            </a:r>
            <a:r>
              <a:rPr lang="ru-RU" b="1" dirty="0" smtClean="0">
                <a:solidFill>
                  <a:srgbClr val="002060"/>
                </a:solidFill>
              </a:rPr>
              <a:t>Токсическое действие алкоголя»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9393382" y="2008909"/>
            <a:ext cx="796636" cy="4204855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49790" y="3926670"/>
            <a:ext cx="92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47,3%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2671</Words>
  <Application>Microsoft Office PowerPoint</Application>
  <PresentationFormat>Широкоэкранный</PresentationFormat>
  <Paragraphs>1396</Paragraphs>
  <Slides>27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Makhnovskiy</dc:creator>
  <cp:lastModifiedBy>Andrey Makhnovskiy</cp:lastModifiedBy>
  <cp:revision>107</cp:revision>
  <dcterms:created xsi:type="dcterms:W3CDTF">2025-06-22T18:13:39Z</dcterms:created>
  <dcterms:modified xsi:type="dcterms:W3CDTF">2025-06-26T10:57:06Z</dcterms:modified>
</cp:coreProperties>
</file>