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8" r:id="rId2"/>
    <p:sldId id="306" r:id="rId3"/>
    <p:sldId id="304" r:id="rId4"/>
    <p:sldId id="307" r:id="rId5"/>
    <p:sldId id="257" r:id="rId6"/>
    <p:sldId id="272" r:id="rId7"/>
    <p:sldId id="279" r:id="rId8"/>
    <p:sldId id="274" r:id="rId9"/>
    <p:sldId id="275" r:id="rId10"/>
    <p:sldId id="276" r:id="rId11"/>
    <p:sldId id="320" r:id="rId12"/>
    <p:sldId id="288" r:id="rId13"/>
    <p:sldId id="289" r:id="rId14"/>
    <p:sldId id="298" r:id="rId15"/>
    <p:sldId id="299" r:id="rId16"/>
    <p:sldId id="313" r:id="rId17"/>
    <p:sldId id="318" r:id="rId18"/>
    <p:sldId id="311" r:id="rId19"/>
    <p:sldId id="317" r:id="rId20"/>
    <p:sldId id="314" r:id="rId21"/>
    <p:sldId id="315" r:id="rId22"/>
    <p:sldId id="316" r:id="rId23"/>
    <p:sldId id="308" r:id="rId24"/>
    <p:sldId id="292" r:id="rId25"/>
    <p:sldId id="296" r:id="rId26"/>
    <p:sldId id="293" r:id="rId27"/>
    <p:sldId id="294" r:id="rId28"/>
    <p:sldId id="295" r:id="rId29"/>
    <p:sldId id="287" r:id="rId30"/>
    <p:sldId id="319" r:id="rId31"/>
    <p:sldId id="309" r:id="rId32"/>
    <p:sldId id="265" r:id="rId3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12700" cap="rnd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1270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907140079712268E-2"/>
          <c:y val="5.8891555233659666E-2"/>
          <c:w val="0.66662292213473362"/>
          <c:h val="0.7540841584431869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профильный диагноз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район без ревматолога</c:v>
                </c:pt>
                <c:pt idx="1">
                  <c:v>район с ревматологом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1E-4147-AAA2-10694D1D16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остеоартроз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район без ревматолога</c:v>
                </c:pt>
                <c:pt idx="1">
                  <c:v>район с ревматологом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65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1E-4147-AAA2-10694D1D1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810880"/>
        <c:axId val="136812416"/>
        <c:axId val="0"/>
      </c:bar3DChart>
      <c:catAx>
        <c:axId val="136810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812416"/>
        <c:crosses val="autoZero"/>
        <c:auto val="1"/>
        <c:lblAlgn val="ctr"/>
        <c:lblOffset val="100"/>
        <c:noMultiLvlLbl val="0"/>
      </c:catAx>
      <c:valAx>
        <c:axId val="136812416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%</a:t>
                </a:r>
              </a:p>
            </c:rich>
          </c:tx>
          <c:layout>
            <c:manualLayout>
              <c:xMode val="edge"/>
              <c:yMode val="edge"/>
              <c:x val="2.2034363760085551E-2"/>
              <c:y val="0.459155231178286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81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556791814066721E-2"/>
          <c:y val="0.1158094360860958"/>
          <c:w val="0.87699208794552852"/>
          <c:h val="0.67790066611888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иРДенс1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ГП№95</c:v>
                </c:pt>
                <c:pt idx="1">
                  <c:v>ГП№6</c:v>
                </c:pt>
                <c:pt idx="2">
                  <c:v>КРБ</c:v>
                </c:pt>
                <c:pt idx="3">
                  <c:v>ГП№86</c:v>
                </c:pt>
                <c:pt idx="4">
                  <c:v>ГП№25</c:v>
                </c:pt>
                <c:pt idx="5">
                  <c:v>ГП№78</c:v>
                </c:pt>
                <c:pt idx="6">
                  <c:v>ГП№23</c:v>
                </c:pt>
                <c:pt idx="7">
                  <c:v>ГП№40</c:v>
                </c:pt>
                <c:pt idx="8">
                  <c:v>ГП№60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18</c:v>
                </c:pt>
                <c:pt idx="1">
                  <c:v>1</c:v>
                </c:pt>
                <c:pt idx="2">
                  <c:v>32</c:v>
                </c:pt>
                <c:pt idx="3">
                  <c:v>24</c:v>
                </c:pt>
                <c:pt idx="4">
                  <c:v>6</c:v>
                </c:pt>
                <c:pt idx="5">
                  <c:v>0</c:v>
                </c:pt>
                <c:pt idx="6">
                  <c:v>5</c:v>
                </c:pt>
                <c:pt idx="7">
                  <c:v>7</c:v>
                </c:pt>
                <c:pt idx="8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01-1E4C-8E1E-58EC405110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иРДенс2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ГП№95</c:v>
                </c:pt>
                <c:pt idx="1">
                  <c:v>ГП№6</c:v>
                </c:pt>
                <c:pt idx="2">
                  <c:v>КРБ</c:v>
                </c:pt>
                <c:pt idx="3">
                  <c:v>ГП№86</c:v>
                </c:pt>
                <c:pt idx="4">
                  <c:v>ГП№25</c:v>
                </c:pt>
                <c:pt idx="5">
                  <c:v>ГП№78</c:v>
                </c:pt>
                <c:pt idx="6">
                  <c:v>ГП№23</c:v>
                </c:pt>
                <c:pt idx="7">
                  <c:v>ГП№40</c:v>
                </c:pt>
                <c:pt idx="8">
                  <c:v>ГП№60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1987</c:v>
                </c:pt>
                <c:pt idx="1">
                  <c:v>3237</c:v>
                </c:pt>
                <c:pt idx="2">
                  <c:v>3252</c:v>
                </c:pt>
                <c:pt idx="3">
                  <c:v>4655</c:v>
                </c:pt>
                <c:pt idx="4">
                  <c:v>7414</c:v>
                </c:pt>
                <c:pt idx="5">
                  <c:v>0</c:v>
                </c:pt>
                <c:pt idx="6">
                  <c:v>1374</c:v>
                </c:pt>
                <c:pt idx="7">
                  <c:v>2948</c:v>
                </c:pt>
                <c:pt idx="8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01-1E4C-8E1E-58EC4051102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иРДенс3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ГП№95</c:v>
                </c:pt>
                <c:pt idx="1">
                  <c:v>ГП№6</c:v>
                </c:pt>
                <c:pt idx="2">
                  <c:v>КРБ</c:v>
                </c:pt>
                <c:pt idx="3">
                  <c:v>ГП№86</c:v>
                </c:pt>
                <c:pt idx="4">
                  <c:v>ГП№25</c:v>
                </c:pt>
                <c:pt idx="5">
                  <c:v>ГП№78</c:v>
                </c:pt>
                <c:pt idx="6">
                  <c:v>ГП№23</c:v>
                </c:pt>
                <c:pt idx="7">
                  <c:v>ГП№40</c:v>
                </c:pt>
                <c:pt idx="8">
                  <c:v>ГП№60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23</c:v>
                </c:pt>
                <c:pt idx="1">
                  <c:v>1</c:v>
                </c:pt>
                <c:pt idx="2">
                  <c:v>16</c:v>
                </c:pt>
                <c:pt idx="3">
                  <c:v>474</c:v>
                </c:pt>
                <c:pt idx="4">
                  <c:v>42</c:v>
                </c:pt>
                <c:pt idx="5">
                  <c:v>1407</c:v>
                </c:pt>
                <c:pt idx="6">
                  <c:v>2275</c:v>
                </c:pt>
                <c:pt idx="7">
                  <c:v>3708</c:v>
                </c:pt>
                <c:pt idx="8">
                  <c:v>4070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01-1E4C-8E1E-58EC40511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39636832"/>
        <c:axId val="1439380336"/>
      </c:barChart>
      <c:catAx>
        <c:axId val="143963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9380336"/>
        <c:crosses val="autoZero"/>
        <c:auto val="1"/>
        <c:lblAlgn val="ctr"/>
        <c:lblOffset val="100"/>
        <c:noMultiLvlLbl val="0"/>
      </c:catAx>
      <c:valAx>
        <c:axId val="143938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963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21378076381756628"/>
          <c:y val="0.89602324618312812"/>
          <c:w val="0.54430379626459735"/>
          <c:h val="0.101448795749721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80086043146045"/>
          <c:y val="2.1468024484299148E-2"/>
          <c:w val="0.8435757343601944"/>
          <c:h val="0.8585980050928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A536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C76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94-48A1-BB44-A249C95947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5C76C4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94-48A1-BB44-A249C95947C8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F55B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94-48A1-BB44-A249C95947C8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CDB9295F-2861-4E79-916F-1989B91AD03A}" type="VALUE">
                      <a:rPr lang="en-US" sz="2000" b="1">
                        <a:solidFill>
                          <a:srgbClr val="C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C57-4F91-898F-4C81243C9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13589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94-48A1-BB44-A249C95947C8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D292B24D-86E7-40BD-AB16-DF4BFED1DACF}" type="VALUE">
                      <a:rPr lang="en-US" sz="2000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994-48A1-BB44-A249C95947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7340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94-48A1-BB44-A249C9594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832320"/>
        <c:axId val="203854592"/>
      </c:barChart>
      <c:catAx>
        <c:axId val="203832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3854592"/>
        <c:crosses val="autoZero"/>
        <c:auto val="1"/>
        <c:lblAlgn val="ctr"/>
        <c:lblOffset val="100"/>
        <c:noMultiLvlLbl val="0"/>
      </c:catAx>
      <c:valAx>
        <c:axId val="203854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038323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2427931414426253"/>
          <c:y val="0.92442649723187698"/>
          <c:w val="0.57717612635790128"/>
          <c:h val="5.77682691910976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E9A96-74CF-40AE-ACE7-1CAE5F7791C9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F0545-3935-42A5-AD10-40434749E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50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425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11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2072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519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730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7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 rtlCol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 rtlCol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/>
              <a:pPr rtl="0"/>
              <a:t>3/26/2026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 rtlCol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14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77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80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8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29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61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50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9DA10-25DC-418D-A03C-898D03A07B8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1A49631-EFF0-40AC-BC6B-E4CCCAFC5A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3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Маршрутизация пациентов ревматологического профиля в Санкт-Петербурге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355633"/>
            <a:ext cx="7766936" cy="109689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Инамова Оксана Владимировна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к.м.н., главный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СПб ГБУЗ «Клиническая ревматологическая больница №25» им.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В.А.Насоновой</a:t>
            </a:r>
            <a:endParaRPr lang="ru-RU" dirty="0"/>
          </a:p>
        </p:txBody>
      </p:sp>
      <p:pic>
        <p:nvPicPr>
          <p:cNvPr id="4" name="Picture 2" descr="http://mrt-kt-golovnogo-mozga.ru/files/mrkt/images/clinics/krb25/cc61b.png">
            <a:extLst>
              <a:ext uri="{FF2B5EF4-FFF2-40B4-BE49-F238E27FC236}">
                <a16:creationId xmlns:a16="http://schemas.microsoft.com/office/drawing/2014/main" id="{3FC98824-2855-4363-8A9E-D9CBBD42E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291" y="8702"/>
            <a:ext cx="1864503" cy="17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42535" y="59470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Санкт-Петербург</a:t>
            </a:r>
          </a:p>
          <a:p>
            <a:pPr algn="ctr"/>
            <a:r>
              <a:rPr lang="ru-RU" dirty="0" smtClean="0"/>
              <a:t>2026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3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347" b="69908"/>
          <a:stretch/>
        </p:blipFill>
        <p:spPr>
          <a:xfrm>
            <a:off x="5667909" y="932722"/>
            <a:ext cx="6441897" cy="13972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976" t="77167" r="2148" b="930"/>
          <a:stretch/>
        </p:blipFill>
        <p:spPr>
          <a:xfrm>
            <a:off x="125707" y="643590"/>
            <a:ext cx="5897366" cy="1284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547" r="10825" b="5407"/>
          <a:stretch/>
        </p:blipFill>
        <p:spPr>
          <a:xfrm>
            <a:off x="130994" y="1927860"/>
            <a:ext cx="5953875" cy="2794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20" y="4665923"/>
            <a:ext cx="5893236" cy="18452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8667" r="11905" b="11333"/>
          <a:stretch/>
        </p:blipFill>
        <p:spPr>
          <a:xfrm>
            <a:off x="11224381" y="2654"/>
            <a:ext cx="967619" cy="9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51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43" y="114300"/>
            <a:ext cx="6953061" cy="66294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8667" r="11905" b="11333"/>
          <a:stretch/>
        </p:blipFill>
        <p:spPr>
          <a:xfrm>
            <a:off x="11224381" y="2654"/>
            <a:ext cx="967619" cy="9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05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376" t="6798" r="5311" b="3925"/>
          <a:stretch/>
        </p:blipFill>
        <p:spPr>
          <a:xfrm>
            <a:off x="2065107" y="92466"/>
            <a:ext cx="7510408" cy="67655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8667" r="11905" b="11333"/>
          <a:stretch/>
        </p:blipFill>
        <p:spPr>
          <a:xfrm>
            <a:off x="11224381" y="2654"/>
            <a:ext cx="967619" cy="9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2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62" t="2752" r="419" b="3882"/>
          <a:stretch/>
        </p:blipFill>
        <p:spPr>
          <a:xfrm>
            <a:off x="1193109" y="102742"/>
            <a:ext cx="9194064" cy="67101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8667" r="11905" b="11333"/>
          <a:stretch/>
        </p:blipFill>
        <p:spPr>
          <a:xfrm>
            <a:off x="11224381" y="2654"/>
            <a:ext cx="967619" cy="9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72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74" y="0"/>
            <a:ext cx="7300452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8667" r="11905" b="11333"/>
          <a:stretch/>
        </p:blipFill>
        <p:spPr>
          <a:xfrm>
            <a:off x="11224381" y="2654"/>
            <a:ext cx="967619" cy="9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35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1" y="0"/>
            <a:ext cx="10615246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Овал 2"/>
          <p:cNvSpPr/>
          <p:nvPr/>
        </p:nvSpPr>
        <p:spPr>
          <a:xfrm>
            <a:off x="1258432" y="2136617"/>
            <a:ext cx="9777742" cy="6065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338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23102" r="-100" b="35182"/>
          <a:stretch/>
        </p:blipFill>
        <p:spPr>
          <a:xfrm>
            <a:off x="2697933" y="23868"/>
            <a:ext cx="7300819" cy="672096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" name="Овал 2"/>
          <p:cNvSpPr/>
          <p:nvPr/>
        </p:nvSpPr>
        <p:spPr>
          <a:xfrm>
            <a:off x="4662535" y="995880"/>
            <a:ext cx="2507810" cy="14485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8667" r="11905" b="11333"/>
          <a:stretch/>
        </p:blipFill>
        <p:spPr>
          <a:xfrm>
            <a:off x="11224381" y="2654"/>
            <a:ext cx="967619" cy="9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6355" y="58759"/>
            <a:ext cx="11110525" cy="717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Алгоритм оказания медицинской помощи пациентам с </a:t>
            </a:r>
            <a:r>
              <a:rPr lang="ru-RU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РЗ в Санкт-Петербург</a:t>
            </a:r>
            <a:endParaRPr lang="en-US" sz="4000" b="1" kern="0" dirty="0">
              <a:solidFill>
                <a:srgbClr val="C00000"/>
              </a:solidFill>
              <a:latin typeface="Calibri"/>
              <a:ea typeface="+mn-ea"/>
              <a:cs typeface="Calibri Light"/>
            </a:endParaRPr>
          </a:p>
        </p:txBody>
      </p:sp>
      <p:grpSp>
        <p:nvGrpSpPr>
          <p:cNvPr id="6" name="Group 24"/>
          <p:cNvGrpSpPr/>
          <p:nvPr/>
        </p:nvGrpSpPr>
        <p:grpSpPr>
          <a:xfrm>
            <a:off x="223141" y="776259"/>
            <a:ext cx="10861187" cy="5995733"/>
            <a:chOff x="2029070" y="1391831"/>
            <a:chExt cx="6189647" cy="3216187"/>
          </a:xfrm>
        </p:grpSpPr>
        <p:grpSp>
          <p:nvGrpSpPr>
            <p:cNvPr id="11" name="Group 11"/>
            <p:cNvGrpSpPr/>
            <p:nvPr/>
          </p:nvGrpSpPr>
          <p:grpSpPr>
            <a:xfrm>
              <a:off x="2051719" y="1391831"/>
              <a:ext cx="6138218" cy="779203"/>
              <a:chOff x="2051719" y="1391831"/>
              <a:chExt cx="6138218" cy="779203"/>
            </a:xfrm>
          </p:grpSpPr>
          <p:sp>
            <p:nvSpPr>
              <p:cNvPr id="26" name="Rectangle 7"/>
              <p:cNvSpPr/>
              <p:nvPr/>
            </p:nvSpPr>
            <p:spPr>
              <a:xfrm>
                <a:off x="2051719" y="1410928"/>
                <a:ext cx="1872208" cy="64807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67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Пациент с подозрением на РЗ</a:t>
                </a:r>
                <a:endParaRPr lang="en-US" sz="1467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ectangle 9"/>
              <p:cNvSpPr/>
              <p:nvPr/>
            </p:nvSpPr>
            <p:spPr>
              <a:xfrm>
                <a:off x="4200222" y="1391831"/>
                <a:ext cx="1872208" cy="64807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67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Пациент с высокой активностью, невозможностью установки диагноза амбулаторно</a:t>
                </a:r>
                <a:endParaRPr lang="en-US" sz="1467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10"/>
              <p:cNvSpPr/>
              <p:nvPr/>
            </p:nvSpPr>
            <p:spPr>
              <a:xfrm>
                <a:off x="6321286" y="1391831"/>
                <a:ext cx="1868651" cy="77920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67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Пациент с РЗ, не отвечающий на стандартную терапию или с непереносимостью БТ, отягощенный по </a:t>
                </a:r>
                <a:r>
                  <a:rPr lang="ru-RU" sz="1467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коморбидным</a:t>
                </a:r>
                <a:r>
                  <a:rPr lang="ru-RU" sz="1467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состояниям</a:t>
                </a:r>
                <a:endParaRPr lang="en-US" sz="1467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 12"/>
            <p:cNvSpPr/>
            <p:nvPr/>
          </p:nvSpPr>
          <p:spPr>
            <a:xfrm>
              <a:off x="2029070" y="3807059"/>
              <a:ext cx="1864297" cy="73520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67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Установление диагноза и диспансерное наблюдение в поликлинике по м/ж, МРЦ</a:t>
              </a:r>
              <a:endParaRPr lang="en-US" sz="1467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5"/>
            <p:cNvSpPr/>
            <p:nvPr/>
          </p:nvSpPr>
          <p:spPr>
            <a:xfrm>
              <a:off x="6325640" y="2426438"/>
              <a:ext cx="1864297" cy="780207"/>
            </a:xfrm>
            <a:prstGeom prst="rect">
              <a:avLst/>
            </a:prstGeom>
            <a:gradFill>
              <a:gsLst>
                <a:gs pos="8000">
                  <a:schemeClr val="bg1"/>
                </a:gs>
                <a:gs pos="40000">
                  <a:schemeClr val="accent2">
                    <a:lumMod val="105000"/>
                    <a:satMod val="103000"/>
                    <a:tint val="73000"/>
                  </a:schemeClr>
                </a:gs>
                <a:gs pos="91000">
                  <a:schemeClr val="bg2"/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Направление на Комиссию </a:t>
              </a:r>
              <a:r>
                <a:rPr lang="ru-RU" sz="1400" kern="0" cap="none" spc="-3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</a:t>
              </a:r>
              <a:r>
                <a:rPr lang="ru-RU" sz="1400" kern="0" cap="none" spc="-55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kern="0" cap="none" spc="-3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контролю</a:t>
              </a:r>
              <a:r>
                <a:rPr lang="ru-RU" sz="1400" kern="0" cap="none" spc="-55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kern="0" cap="none" spc="-3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за</a:t>
              </a:r>
              <a:r>
                <a:rPr lang="ru-RU" sz="1400" kern="0" cap="none" spc="-55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kern="0" cap="none" spc="-3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лечением</a:t>
              </a:r>
              <a:r>
                <a:rPr lang="ru-RU" sz="1400" kern="0" cap="none" spc="-45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kern="0" spc="-3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ГИБП </a:t>
              </a:r>
              <a:r>
                <a:rPr lang="ru-RU" sz="1400" kern="0" cap="none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городского центра </a:t>
              </a:r>
              <a:r>
                <a:rPr lang="ru-RU" sz="1400" kern="0" cap="none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ГИБТ </a:t>
              </a:r>
              <a:r>
                <a:rPr lang="ru-RU" sz="1400" kern="0" cap="none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КРБ им. </a:t>
              </a:r>
              <a:r>
                <a:rPr lang="ru-RU" sz="1400" kern="0" cap="none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В.А.Насоновой</a:t>
              </a:r>
              <a:r>
                <a:rPr lang="ru-RU" sz="1400" kern="0" cap="none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(подбор </a:t>
              </a:r>
              <a:r>
                <a:rPr lang="ru-RU" sz="1400" kern="0" cap="none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терапии – инициация или переключение)</a:t>
              </a:r>
              <a:endPara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6"/>
            <p:cNvSpPr/>
            <p:nvPr/>
          </p:nvSpPr>
          <p:spPr>
            <a:xfrm>
              <a:off x="4184725" y="2264527"/>
              <a:ext cx="1864297" cy="804773"/>
            </a:xfrm>
            <a:prstGeom prst="rect">
              <a:avLst/>
            </a:prstGeom>
            <a:gradFill>
              <a:gsLst>
                <a:gs pos="8000">
                  <a:schemeClr val="bg1"/>
                </a:gs>
                <a:gs pos="40000">
                  <a:schemeClr val="accent2">
                    <a:lumMod val="105000"/>
                    <a:satMod val="103000"/>
                    <a:tint val="73000"/>
                  </a:schemeClr>
                </a:gs>
                <a:gs pos="91000">
                  <a:schemeClr val="bg2"/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Направление в МО с возможностью оказания СМП по профилю «Ревматология</a:t>
              </a:r>
              <a:r>
                <a:rPr lang="ru-RU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</a:t>
              </a:r>
              <a:endPara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7"/>
            <p:cNvSpPr/>
            <p:nvPr/>
          </p:nvSpPr>
          <p:spPr>
            <a:xfrm>
              <a:off x="2029070" y="2273081"/>
              <a:ext cx="1864297" cy="639518"/>
            </a:xfrm>
            <a:prstGeom prst="rect">
              <a:avLst/>
            </a:prstGeom>
            <a:gradFill>
              <a:gsLst>
                <a:gs pos="8000">
                  <a:schemeClr val="bg1"/>
                </a:gs>
                <a:gs pos="40000">
                  <a:schemeClr val="accent2">
                    <a:lumMod val="105000"/>
                    <a:satMod val="103000"/>
                    <a:tint val="73000"/>
                  </a:schemeClr>
                </a:gs>
                <a:gs pos="91000">
                  <a:schemeClr val="bg2"/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Поликлиника (терапевт, ВОП,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ревматолог</a:t>
              </a:r>
              <a:r>
                <a:rPr lang="en-US" sz="1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МРЦ</a:t>
              </a:r>
              <a:endPara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20"/>
            <p:cNvSpPr/>
            <p:nvPr/>
          </p:nvSpPr>
          <p:spPr>
            <a:xfrm>
              <a:off x="6354420" y="3807059"/>
              <a:ext cx="1864297" cy="7820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67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Динамическое ведение больных, получающих </a:t>
              </a:r>
              <a:r>
                <a:rPr lang="ru-RU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ГИБП/СИ </a:t>
              </a:r>
              <a:r>
                <a:rPr lang="ru-RU" sz="1467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 городском центре ГИБП</a:t>
              </a:r>
              <a:r>
                <a:rPr lang="ru-RU" sz="1600" kern="0" cap="none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600" kern="0" cap="non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kern="0" cap="none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КРБ </a:t>
              </a:r>
              <a:r>
                <a:rPr lang="ru-RU" sz="1600" kern="0" cap="none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им. </a:t>
              </a:r>
              <a:r>
                <a:rPr lang="ru-RU" sz="1600" kern="0" cap="none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В.А.Насоновой</a:t>
              </a:r>
              <a:endParaRPr lang="ru-RU" sz="1467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2"/>
            <p:cNvSpPr/>
            <p:nvPr/>
          </p:nvSpPr>
          <p:spPr>
            <a:xfrm>
              <a:off x="4184725" y="3750077"/>
              <a:ext cx="2025506" cy="8579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67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Госпитализация, верификация диагноза, подбор </a:t>
              </a:r>
              <a:r>
                <a:rPr lang="ru-RU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терапии, динамическое ведение</a:t>
              </a:r>
            </a:p>
            <a:p>
              <a:pPr algn="ctr"/>
              <a:r>
                <a:rPr lang="ru-RU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больных на ГИБП/СИ</a:t>
              </a:r>
              <a:endParaRPr lang="en-US" sz="1467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ru-RU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КРБ </a:t>
              </a:r>
              <a:r>
                <a:rPr lang="ru-RU" sz="1467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им.В.А.Насоновой</a:t>
              </a:r>
              <a:r>
                <a:rPr lang="ru-RU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ru-RU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Больница </a:t>
              </a:r>
              <a:r>
                <a:rPr lang="ru-RU" sz="1467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Св.Георгия</a:t>
              </a:r>
              <a:r>
                <a:rPr lang="ru-RU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согласно</a:t>
              </a:r>
              <a:r>
                <a:rPr lang="en-US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распоряжению КЗ от </a:t>
              </a:r>
              <a:r>
                <a:rPr lang="en-US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29/05/2025 </a:t>
              </a:r>
              <a:r>
                <a:rPr lang="ru-RU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№</a:t>
              </a:r>
              <a:r>
                <a:rPr lang="en-US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312-</a:t>
              </a:r>
              <a:r>
                <a:rPr lang="ru-RU" sz="1467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</a:t>
              </a:r>
              <a:endParaRPr lang="en-US" sz="1467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1C25FC6F-2126-0C03-767F-4535D462A1BE}"/>
              </a:ext>
            </a:extLst>
          </p:cNvPr>
          <p:cNvCxnSpPr>
            <a:cxnSpLocks/>
          </p:cNvCxnSpPr>
          <p:nvPr/>
        </p:nvCxnSpPr>
        <p:spPr>
          <a:xfrm>
            <a:off x="5641416" y="2018268"/>
            <a:ext cx="0" cy="319415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38B4B96B-76A1-D7B1-1948-0166E77D299B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5641416" y="3903458"/>
            <a:ext cx="26453" cy="1269129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DDF70B5-7A2D-8543-CAE6-6DD0BAD029D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858814" y="3601905"/>
            <a:ext cx="0" cy="167691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7603B9AA-5840-3AFA-461D-E5A4C7A23C40}"/>
              </a:ext>
            </a:extLst>
          </p:cNvPr>
          <p:cNvCxnSpPr>
            <a:cxnSpLocks/>
          </p:cNvCxnSpPr>
          <p:nvPr/>
        </p:nvCxnSpPr>
        <p:spPr>
          <a:xfrm>
            <a:off x="1879775" y="2018268"/>
            <a:ext cx="0" cy="384903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13F3C11C-B140-5CD1-AF9C-00923179A968}"/>
              </a:ext>
            </a:extLst>
          </p:cNvPr>
          <p:cNvCxnSpPr>
            <a:cxnSpLocks/>
          </p:cNvCxnSpPr>
          <p:nvPr/>
        </p:nvCxnSpPr>
        <p:spPr>
          <a:xfrm>
            <a:off x="9493923" y="2297506"/>
            <a:ext cx="3820" cy="437404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7EBC7D3D-D966-23FA-D222-66143BDCAED1}"/>
              </a:ext>
            </a:extLst>
          </p:cNvPr>
          <p:cNvCxnSpPr>
            <a:cxnSpLocks/>
          </p:cNvCxnSpPr>
          <p:nvPr/>
        </p:nvCxnSpPr>
        <p:spPr>
          <a:xfrm flipH="1">
            <a:off x="9493923" y="4153561"/>
            <a:ext cx="2" cy="277058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603B9AA-5840-3AFA-461D-E5A4C7A23C40}"/>
              </a:ext>
            </a:extLst>
          </p:cNvPr>
          <p:cNvCxnSpPr>
            <a:cxnSpLocks/>
          </p:cNvCxnSpPr>
          <p:nvPr/>
        </p:nvCxnSpPr>
        <p:spPr>
          <a:xfrm>
            <a:off x="3507419" y="3023487"/>
            <a:ext cx="511256" cy="81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38B4B96B-76A1-D7B1-1948-0166E77D299B}"/>
              </a:ext>
            </a:extLst>
          </p:cNvPr>
          <p:cNvCxnSpPr>
            <a:cxnSpLocks/>
            <a:stCxn id="22" idx="1"/>
            <a:endCxn id="12" idx="3"/>
          </p:cNvCxnSpPr>
          <p:nvPr/>
        </p:nvCxnSpPr>
        <p:spPr>
          <a:xfrm flipH="1" flipV="1">
            <a:off x="3494487" y="5964112"/>
            <a:ext cx="511256" cy="8178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456240" y="4446831"/>
            <a:ext cx="33530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7EBC7D3D-D966-23FA-D222-66143BDCAED1}"/>
              </a:ext>
            </a:extLst>
          </p:cNvPr>
          <p:cNvCxnSpPr>
            <a:cxnSpLocks/>
          </p:cNvCxnSpPr>
          <p:nvPr/>
        </p:nvCxnSpPr>
        <p:spPr>
          <a:xfrm flipH="1">
            <a:off x="9809285" y="4446831"/>
            <a:ext cx="4384" cy="831984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7EBC7D3D-D966-23FA-D222-66143BDCAED1}"/>
              </a:ext>
            </a:extLst>
          </p:cNvPr>
          <p:cNvCxnSpPr>
            <a:cxnSpLocks/>
          </p:cNvCxnSpPr>
          <p:nvPr/>
        </p:nvCxnSpPr>
        <p:spPr>
          <a:xfrm>
            <a:off x="6439083" y="4446831"/>
            <a:ext cx="17157" cy="725756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528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F0E99-764C-4133-AEBB-B6C3C2AC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06" y="79191"/>
            <a:ext cx="11655380" cy="11470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Высокотехнологичная медицинская помощь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профилю «ревматология»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5431" y="1240643"/>
            <a:ext cx="5130970" cy="2175797"/>
          </a:xfrm>
          <a:prstGeom prst="roundRect">
            <a:avLst/>
          </a:prstGeom>
          <a:solidFill>
            <a:srgbClr val="E5E5DD"/>
          </a:solidFill>
          <a:ln>
            <a:solidFill>
              <a:srgbClr val="222A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«</a:t>
            </a:r>
            <a:r>
              <a:rPr lang="ru-RU" sz="2000" b="1" dirty="0" err="1"/>
              <a:t>Антицитокиновый</a:t>
            </a:r>
            <a:r>
              <a:rPr lang="ru-RU" sz="2000" b="1" dirty="0"/>
              <a:t>» центр </a:t>
            </a:r>
          </a:p>
          <a:p>
            <a:pPr algn="ctr"/>
            <a:r>
              <a:rPr lang="ru-RU" sz="2000" dirty="0"/>
              <a:t>(центр генно-инженерной </a:t>
            </a:r>
          </a:p>
          <a:p>
            <a:pPr algn="ctr"/>
            <a:r>
              <a:rPr lang="ru-RU" sz="2000" dirty="0"/>
              <a:t>биологической терапии) </a:t>
            </a:r>
            <a:r>
              <a:rPr lang="ru-RU" sz="1400" dirty="0">
                <a:cs typeface="Times New Roman" panose="02020603050405020304" pitchFamily="18" charset="0"/>
              </a:rPr>
              <a:t>________________________________________________</a:t>
            </a:r>
          </a:p>
          <a:p>
            <a:pPr algn="just"/>
            <a:r>
              <a:rPr lang="ru-RU" sz="1400" dirty="0">
                <a:cs typeface="Times New Roman" panose="02020603050405020304" pitchFamily="18" charset="0"/>
              </a:rPr>
              <a:t>Основные функции центра: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400" dirty="0">
                <a:cs typeface="Times New Roman" panose="02020603050405020304" pitchFamily="18" charset="0"/>
              </a:rPr>
              <a:t>ведение единого регистра (для определения потребности)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400" dirty="0">
                <a:cs typeface="Times New Roman" panose="02020603050405020304" pitchFamily="18" charset="0"/>
              </a:rPr>
              <a:t>выписка рецептов на ГИБП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400" dirty="0">
                <a:cs typeface="Times New Roman" panose="02020603050405020304" pitchFamily="18" charset="0"/>
              </a:rPr>
              <a:t>введение препаратов в условиях стационара 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47996" y="1361163"/>
            <a:ext cx="3034779" cy="894303"/>
          </a:xfrm>
          <a:prstGeom prst="roundRect">
            <a:avLst/>
          </a:prstGeom>
          <a:solidFill>
            <a:srgbClr val="E5E5DD"/>
          </a:solidFill>
          <a:ln>
            <a:solidFill>
              <a:srgbClr val="222A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центр на базе </a:t>
            </a:r>
          </a:p>
          <a:p>
            <a:pPr algn="ctr"/>
            <a:r>
              <a:rPr lang="ru-RU" sz="1600" b="1" dirty="0"/>
              <a:t>СЗГМУ им. И.И. Мечникова</a:t>
            </a:r>
          </a:p>
          <a:p>
            <a:pPr algn="ctr"/>
            <a:r>
              <a:rPr lang="ru-RU" sz="1600" dirty="0"/>
              <a:t>(с 2006 г.)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33233" y="2830962"/>
            <a:ext cx="3034779" cy="854895"/>
          </a:xfrm>
          <a:prstGeom prst="roundRect">
            <a:avLst/>
          </a:prstGeom>
          <a:solidFill>
            <a:srgbClr val="E5E5DD"/>
          </a:solidFill>
          <a:ln>
            <a:solidFill>
              <a:srgbClr val="222A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центр на базе 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КРБ им. В.А. Насоновой</a:t>
            </a:r>
          </a:p>
          <a:p>
            <a:pPr algn="ctr"/>
            <a:r>
              <a:rPr lang="ru-RU" sz="1600" dirty="0">
                <a:cs typeface="Times New Roman" panose="02020603050405020304" pitchFamily="18" charset="0"/>
              </a:rPr>
              <a:t>(с 2018 г.)</a:t>
            </a:r>
          </a:p>
        </p:txBody>
      </p:sp>
      <p:cxnSp>
        <p:nvCxnSpPr>
          <p:cNvPr id="20" name="Прямая со стрелкой 19"/>
          <p:cNvCxnSpPr>
            <a:cxnSpLocks/>
            <a:stCxn id="4" idx="3"/>
          </p:cNvCxnSpPr>
          <p:nvPr/>
        </p:nvCxnSpPr>
        <p:spPr>
          <a:xfrm flipV="1">
            <a:off x="5486401" y="1883801"/>
            <a:ext cx="661595" cy="444741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cxnSpLocks/>
            <a:stCxn id="4" idx="3"/>
          </p:cNvCxnSpPr>
          <p:nvPr/>
        </p:nvCxnSpPr>
        <p:spPr>
          <a:xfrm>
            <a:off x="5486401" y="2328542"/>
            <a:ext cx="609599" cy="567467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/>
          <a:srcRect t="11269"/>
          <a:stretch/>
        </p:blipFill>
        <p:spPr>
          <a:xfrm>
            <a:off x="199177" y="4024358"/>
            <a:ext cx="3178398" cy="2115157"/>
          </a:xfrm>
          <a:prstGeom prst="rect">
            <a:avLst/>
          </a:prstGeom>
          <a:ln>
            <a:solidFill>
              <a:srgbClr val="222A35"/>
            </a:solidFill>
          </a:ln>
        </p:spPr>
      </p:pic>
      <p:sp>
        <p:nvSpPr>
          <p:cNvPr id="35" name="Прямоугольник 34"/>
          <p:cNvSpPr/>
          <p:nvPr/>
        </p:nvSpPr>
        <p:spPr>
          <a:xfrm>
            <a:off x="3291785" y="4890969"/>
            <a:ext cx="38444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регистре состоит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4482 пациентов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(01.2026г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6334730"/>
            <a:ext cx="6583571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2024 все внутривенные ГИБП выведены из льготного лекарственного обеспечения и погружены в стационарное обеспечение по ОМС (по тарифам КСГ). </a:t>
            </a:r>
          </a:p>
        </p:txBody>
      </p:sp>
      <p:sp>
        <p:nvSpPr>
          <p:cNvPr id="8" name="Закрывающая фигурная скобка 7">
            <a:extLst>
              <a:ext uri="{FF2B5EF4-FFF2-40B4-BE49-F238E27FC236}">
                <a16:creationId xmlns:a16="http://schemas.microsoft.com/office/drawing/2014/main" id="{50EC08A8-8AE9-056B-62AE-B227B25AE612}"/>
              </a:ext>
            </a:extLst>
          </p:cNvPr>
          <p:cNvSpPr/>
          <p:nvPr/>
        </p:nvSpPr>
        <p:spPr>
          <a:xfrm>
            <a:off x="9182775" y="1571828"/>
            <a:ext cx="815414" cy="1857172"/>
          </a:xfrm>
          <a:prstGeom prst="rightBrace">
            <a:avLst/>
          </a:prstGeom>
          <a:noFill/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2B1A84A-34CB-4272-CAE2-B3EAEFDB8AC8}"/>
              </a:ext>
            </a:extLst>
          </p:cNvPr>
          <p:cNvSpPr/>
          <p:nvPr/>
        </p:nvSpPr>
        <p:spPr>
          <a:xfrm>
            <a:off x="9987398" y="1412515"/>
            <a:ext cx="2204602" cy="2175797"/>
          </a:xfrm>
          <a:prstGeom prst="roundRect">
            <a:avLst/>
          </a:prstGeom>
          <a:solidFill>
            <a:srgbClr val="E5E5DD"/>
          </a:solidFill>
          <a:ln>
            <a:solidFill>
              <a:srgbClr val="222A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cs typeface="Times New Roman" panose="02020603050405020304" pitchFamily="18" charset="0"/>
              </a:rPr>
              <a:t>Городской центр ГИБП на </a:t>
            </a:r>
            <a:r>
              <a:rPr lang="ru-RU" sz="1600" b="1" dirty="0">
                <a:cs typeface="Times New Roman" panose="02020603050405020304" pitchFamily="18" charset="0"/>
              </a:rPr>
              <a:t>базе 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КРБ им. В.А. </a:t>
            </a:r>
            <a:r>
              <a:rPr lang="ru-RU" sz="1600" b="1" dirty="0" smtClean="0">
                <a:cs typeface="Times New Roman" panose="02020603050405020304" pitchFamily="18" charset="0"/>
              </a:rPr>
              <a:t>Насоновой</a:t>
            </a:r>
            <a:r>
              <a:rPr lang="ru-RU" sz="1600" dirty="0" smtClean="0">
                <a:cs typeface="Times New Roman" panose="02020603050405020304" pitchFamily="18" charset="0"/>
              </a:rPr>
              <a:t>(с 2025г.):</a:t>
            </a:r>
          </a:p>
          <a:p>
            <a:pPr algn="ctr"/>
            <a:r>
              <a:rPr lang="ru-RU" sz="1600" dirty="0" smtClean="0">
                <a:cs typeface="Times New Roman" panose="02020603050405020304" pitchFamily="18" charset="0"/>
              </a:rPr>
              <a:t>динамическое наблюдение и лечение по КСГ (ОМС)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3A557E9-2FEF-7453-7D1B-8506F5657DF8}"/>
              </a:ext>
            </a:extLst>
          </p:cNvPr>
          <p:cNvCxnSpPr/>
          <p:nvPr/>
        </p:nvCxnSpPr>
        <p:spPr>
          <a:xfrm>
            <a:off x="10927533" y="3602710"/>
            <a:ext cx="6604" cy="85745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23203E2-ED61-2D84-9166-4807B40373B7}"/>
              </a:ext>
            </a:extLst>
          </p:cNvPr>
          <p:cNvSpPr/>
          <p:nvPr/>
        </p:nvSpPr>
        <p:spPr>
          <a:xfrm>
            <a:off x="9009111" y="4460164"/>
            <a:ext cx="3034779" cy="1874566"/>
          </a:xfrm>
          <a:prstGeom prst="roundRect">
            <a:avLst/>
          </a:prstGeom>
          <a:solidFill>
            <a:srgbClr val="E5E5DD"/>
          </a:solidFill>
          <a:ln>
            <a:solidFill>
              <a:srgbClr val="222A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Отборочная комиссия</a:t>
            </a:r>
            <a:r>
              <a:rPr lang="ru-RU" sz="1800" kern="0" cap="non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800" kern="0" cap="none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контролю</a:t>
            </a:r>
            <a:r>
              <a:rPr lang="ru-RU" sz="1800" kern="0" cap="none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1800" kern="0" cap="none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лечением</a:t>
            </a:r>
            <a:r>
              <a:rPr lang="ru-RU" sz="1800" kern="0" cap="none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ГИБП </a:t>
            </a:r>
            <a:r>
              <a:rPr lang="ru-RU" sz="1800" kern="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городского центра ГИБП КРБ им. </a:t>
            </a:r>
            <a:r>
              <a:rPr lang="ru-RU" sz="1800" kern="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В.А.Насоновой</a:t>
            </a:r>
            <a:r>
              <a:rPr lang="ru-RU" sz="1800" kern="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kern="0" cap="none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(инициация и замена ГИБП/СИ)</a:t>
            </a:r>
            <a:endParaRPr lang="ru-RU" sz="1800" kern="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D64C23D-DA14-1FB5-A955-EA744898D648}"/>
              </a:ext>
            </a:extLst>
          </p:cNvPr>
          <p:cNvCxnSpPr>
            <a:cxnSpLocks/>
          </p:cNvCxnSpPr>
          <p:nvPr/>
        </p:nvCxnSpPr>
        <p:spPr>
          <a:xfrm flipH="1" flipV="1">
            <a:off x="7131461" y="5367534"/>
            <a:ext cx="1877650" cy="108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753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1ABBA-49FD-E3CE-3266-A36586BF3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88" y="75309"/>
            <a:ext cx="11359707" cy="6078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Выписка </a:t>
            </a:r>
            <a:r>
              <a:rPr lang="ru-RU" b="1" dirty="0" smtClean="0">
                <a:solidFill>
                  <a:srgbClr val="C00000"/>
                </a:solidFill>
              </a:rPr>
              <a:t>рецептов на лекарственные препараты </a:t>
            </a:r>
            <a:r>
              <a:rPr lang="ru-RU" b="1" dirty="0">
                <a:solidFill>
                  <a:srgbClr val="C00000"/>
                </a:solidFill>
              </a:rPr>
              <a:t>пациентам с </a:t>
            </a:r>
            <a:r>
              <a:rPr lang="ru-RU" b="1" dirty="0" smtClean="0">
                <a:solidFill>
                  <a:srgbClr val="C00000"/>
                </a:solidFill>
              </a:rPr>
              <a:t>ревматическими заболеваниями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ru-RU" b="1" dirty="0">
                <a:solidFill>
                  <a:srgbClr val="C00000"/>
                </a:solidFill>
              </a:rPr>
              <a:t>рамках </a:t>
            </a:r>
            <a:r>
              <a:rPr lang="ru-RU" b="1" dirty="0" smtClean="0">
                <a:solidFill>
                  <a:srgbClr val="C00000"/>
                </a:solidFill>
              </a:rPr>
              <a:t>ЛЛО (ГИБП/СИ)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403C4B-0C77-6B85-65FB-78F701329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561" y="2118406"/>
            <a:ext cx="10364452" cy="4134522"/>
          </a:xfrm>
        </p:spPr>
        <p:txBody>
          <a:bodyPr>
            <a:normAutofit/>
          </a:bodyPr>
          <a:lstStyle/>
          <a:p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Базисные, нестероидные противовоспалительные препараты и </a:t>
            </a:r>
            <a:r>
              <a:rPr lang="ru-RU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глюкокортикоиды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в 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поликлиниках по месту 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жительства, межрайонных ревматологических центрах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Генно-инженерные 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и селективные иммунодепрессанты,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деносумаб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терипаратид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 Комиссии</a:t>
            </a:r>
            <a:r>
              <a:rPr lang="ru-RU" kern="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kern="0" cap="none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контролю</a:t>
            </a:r>
            <a:r>
              <a:rPr lang="ru-RU" kern="0" cap="none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kern="0" cap="none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лечением</a:t>
            </a:r>
            <a:r>
              <a:rPr lang="ru-RU" kern="0" cap="none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генно-инженерными</a:t>
            </a:r>
            <a:r>
              <a:rPr lang="ru-RU" kern="0" cap="none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биологическими </a:t>
            </a:r>
            <a:r>
              <a:rPr lang="ru-RU" kern="0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препаратами</a:t>
            </a:r>
            <a:r>
              <a:rPr lang="ru-RU" kern="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городского центра генно-инженерной терапии </a:t>
            </a:r>
            <a:r>
              <a:rPr lang="ru-RU" kern="0" cap="non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городском центре остеопороза КРБ </a:t>
            </a:r>
            <a:r>
              <a:rPr lang="ru-RU" kern="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kern="0" cap="non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В.А.Насоновойа</a:t>
            </a:r>
            <a:endParaRPr lang="ru-RU" kern="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Планируется постепенный переход обеспечения </a:t>
            </a:r>
            <a:r>
              <a:rPr lang="ru-RU" kern="0" cap="none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парентеральными ГИБП </a:t>
            </a:r>
            <a:r>
              <a:rPr lang="ru-RU" kern="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ЛЛО в ОМС</a:t>
            </a:r>
            <a:endParaRPr lang="ru-RU" kern="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58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37" y="0"/>
            <a:ext cx="11778557" cy="95966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нормативные документы по организации ревматологической помощи в Санкт-Петербурге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535" y="878186"/>
            <a:ext cx="11796665" cy="5866645"/>
          </a:xfrm>
        </p:spPr>
        <p:txBody>
          <a:bodyPr>
            <a:normAutofit fontScale="62500" lnSpcReduction="20000"/>
          </a:bodyPr>
          <a:lstStyle/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здравоохранения Российской Федерации от 12.11.2012 № 900н «Об утверждении Порядка оказания медицинской помощи населению по профилю «ревматология»;</a:t>
            </a:r>
          </a:p>
          <a:p>
            <a:pPr lvl="0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здравоохранения РФ от 14.01.2025 №202н «Об утверждении Положения об организации оказания первичной медико-санитарной помощи взрослому населению»;</a:t>
            </a:r>
          </a:p>
          <a:p>
            <a:pPr lvl="0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РФ от 23.12.2020 № 1363н «Об утверждении Порядка направления застрахованных лиц в медицинские организации, функции и полномочия учредителей в отношении которых осуществляют Правительство Российской Федерации или федеральные органы исполнительной власти, для оказания медицинской помощи в соответствии с едиными требованиями базовой программы обязательного медицинского страхования»;</a:t>
            </a:r>
          </a:p>
          <a:p>
            <a:pPr lvl="0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труда и социальной защиты Российской Федерации от 26.07.2024 № 374н «Об утверждении классификаций и критериев, используемых при осуществлении медико-социальной экспертизы граждан федеральными учреждениями медико-социальной экспертизы»;</a:t>
            </a:r>
          </a:p>
          <a:p>
            <a:pPr lvl="0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здравоохранения Российской Федерации от 15.03.2022 «Об утверждении порядка проведения диспансерного наблюдения за взрослыми» (в ред. Приказа Минздрава РФ от 28.02.2024 № 91н);</a:t>
            </a:r>
          </a:p>
          <a:p>
            <a:pPr lvl="0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труда и социальной защиты РФ от 29.01.2019 № 50н «об утверждении профессионального стандарта «Врач-ревматолог»;</a:t>
            </a:r>
          </a:p>
          <a:p>
            <a:pPr lvl="0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Комитета по здравоохранению от 29.05.2025 № 312-р «О маршрутизации взрослого населения Санкт-Петербурга для оказания медицинской помощи по профилю «ревматология»;</a:t>
            </a:r>
          </a:p>
          <a:p>
            <a:pPr lvl="0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Комитета по здравоохранению от 28.04.2025 № 227-р «О маршрутизации взрослого населения для оказания медицинской помощи с применением генно-инженерной биологической терапии»;</a:t>
            </a:r>
          </a:p>
          <a:p>
            <a:pPr lvl="0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Комитета по здравоохранению от 12.03.2026 № 106-р «О внесении изменений в распоряжение Комитета по здравоохранению от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28.04.2025;</a:t>
            </a:r>
          </a:p>
          <a:p>
            <a:pPr lvl="0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рекомендации, стандарты оказания медицинской помощи.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506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30A5E4-74B1-7485-F952-1CFDAAC6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21" y="161564"/>
            <a:ext cx="8026400" cy="3733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DEF2C9-574E-481A-9EE3-FF56C515E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5" y="161563"/>
            <a:ext cx="8026400" cy="54895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518FF4-079B-C20C-AC9C-516F60A76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42" y="3662159"/>
            <a:ext cx="11607638" cy="3034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62FECF-DFA9-F326-4DBA-C99E0C2BE602}"/>
              </a:ext>
            </a:extLst>
          </p:cNvPr>
          <p:cNvSpPr txBox="1"/>
          <p:nvPr/>
        </p:nvSpPr>
        <p:spPr>
          <a:xfrm>
            <a:off x="427621" y="4289593"/>
            <a:ext cx="11221614" cy="181588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0" i="0" u="none" strike="noStrike" dirty="0">
                <a:solidFill>
                  <a:srgbClr val="000000"/>
                </a:solidFill>
                <a:effectLst/>
              </a:rPr>
              <a:t>В строке "Обоснование (показания) направления с указанием числа назначаемых курсов (циклов) лечения" указывается основная причина, послужившая поводом для Направления и число назначаемых курсов (циклов) лечения.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822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D74CE85-9BC9-2615-0251-F23693C7C2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4472584"/>
              </p:ext>
            </p:extLst>
          </p:nvPr>
        </p:nvGraphicFramePr>
        <p:xfrm>
          <a:off x="838200" y="1825624"/>
          <a:ext cx="10515600" cy="483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C22EBBA-3952-B4A8-883E-C319B3FC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537"/>
            <a:ext cx="12192000" cy="1320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Объемы медицинской помощи с </a:t>
            </a:r>
            <a:r>
              <a:rPr lang="ru-RU" sz="3200" b="1" dirty="0" smtClean="0">
                <a:solidFill>
                  <a:srgbClr val="C00000"/>
                </a:solidFill>
              </a:rPr>
              <a:t>использованием </a:t>
            </a:r>
            <a:r>
              <a:rPr lang="ru-RU" sz="3200" b="1" dirty="0">
                <a:solidFill>
                  <a:srgbClr val="C00000"/>
                </a:solidFill>
              </a:rPr>
              <a:t>тарифов ОМС (</a:t>
            </a:r>
            <a:r>
              <a:rPr lang="ru-RU" sz="3200" b="1" dirty="0" err="1">
                <a:solidFill>
                  <a:srgbClr val="C00000"/>
                </a:solidFill>
              </a:rPr>
              <a:t>рентгеноденситометрия</a:t>
            </a:r>
            <a:r>
              <a:rPr lang="ru-RU" sz="3200" b="1" dirty="0">
                <a:solidFill>
                  <a:srgbClr val="C00000"/>
                </a:solidFill>
              </a:rPr>
              <a:t>) в </a:t>
            </a:r>
            <a:r>
              <a:rPr lang="ru-RU" sz="3200" b="1" dirty="0" smtClean="0">
                <a:solidFill>
                  <a:srgbClr val="C00000"/>
                </a:solidFill>
              </a:rPr>
              <a:t>2025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ОМС – 27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выполняют денситометрию – 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за 2025 год)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4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3B7640-3B2D-EFF1-5BC2-6636A9699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024" y="0"/>
            <a:ext cx="5613976" cy="20494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245510-D818-818F-5C90-60E7FDD26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38" y="2049461"/>
            <a:ext cx="11295131" cy="480853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66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26489" y="72427"/>
            <a:ext cx="8596668" cy="4874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Остеопороз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128587"/>
              </p:ext>
            </p:extLst>
          </p:nvPr>
        </p:nvGraphicFramePr>
        <p:xfrm>
          <a:off x="3327918" y="1773798"/>
          <a:ext cx="5704115" cy="499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55115" y="705152"/>
            <a:ext cx="9339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За 2 года объемы оказания медицинской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помощи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дневных стационарах поликлиник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СПБ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 введением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золедроновой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кислоты по ОМС увеличились в 4,3  раза</a:t>
            </a:r>
          </a:p>
        </p:txBody>
      </p:sp>
      <p:sp>
        <p:nvSpPr>
          <p:cNvPr id="10" name="Овал 9"/>
          <p:cNvSpPr/>
          <p:nvPr/>
        </p:nvSpPr>
        <p:spPr>
          <a:xfrm flipH="1" flipV="1">
            <a:off x="7324531" y="3854474"/>
            <a:ext cx="830423" cy="34429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401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5791" y="66876"/>
            <a:ext cx="9457266" cy="7822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Нозологический регистр «Ревматология»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31" y="718457"/>
            <a:ext cx="10534440" cy="57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42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123581"/>
              </p:ext>
            </p:extLst>
          </p:nvPr>
        </p:nvGraphicFramePr>
        <p:xfrm>
          <a:off x="566057" y="1158449"/>
          <a:ext cx="10820399" cy="525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2381">
                  <a:extLst>
                    <a:ext uri="{9D8B030D-6E8A-4147-A177-3AD203B41FA5}">
                      <a16:colId xmlns:a16="http://schemas.microsoft.com/office/drawing/2014/main" val="3483805937"/>
                    </a:ext>
                  </a:extLst>
                </a:gridCol>
                <a:gridCol w="3141218">
                  <a:extLst>
                    <a:ext uri="{9D8B030D-6E8A-4147-A177-3AD203B41FA5}">
                      <a16:colId xmlns:a16="http://schemas.microsoft.com/office/drawing/2014/main" val="2397715333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1193113167"/>
                    </a:ext>
                  </a:extLst>
                </a:gridCol>
              </a:tblGrid>
              <a:tr h="8454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Диагноз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Нозологический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регистр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МИАЦ, данные ф.12, 2024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2682665"/>
                  </a:ext>
                </a:extLst>
              </a:tr>
              <a:tr h="80655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М32 </a:t>
                      </a:r>
                    </a:p>
                    <a:p>
                      <a:pPr algn="ctr"/>
                      <a:r>
                        <a:rPr lang="ru-RU" dirty="0" smtClean="0"/>
                        <a:t>(Системная красная волчанка)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3738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1172</a:t>
                      </a:r>
                      <a:endParaRPr lang="ru-RU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2322"/>
                  </a:ext>
                </a:extLst>
              </a:tr>
              <a:tr h="12004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М45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(Анкилозирующий спондилит)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6980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2138</a:t>
                      </a:r>
                      <a:endParaRPr lang="ru-RU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7812553"/>
                  </a:ext>
                </a:extLst>
              </a:tr>
              <a:tr h="12004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М07.0 – М07.3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(</a:t>
                      </a:r>
                      <a:r>
                        <a:rPr lang="en-US" b="0" dirty="0" smtClean="0"/>
                        <a:t>L40.5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ru-RU" b="0" baseline="0" dirty="0" smtClean="0"/>
                        <a:t>Псориаз </a:t>
                      </a:r>
                      <a:r>
                        <a:rPr lang="ru-RU" b="0" baseline="0" dirty="0" err="1" smtClean="0"/>
                        <a:t>артропатический</a:t>
                      </a:r>
                      <a:r>
                        <a:rPr lang="ru-RU" b="0" baseline="0" dirty="0" smtClean="0"/>
                        <a:t>)</a:t>
                      </a:r>
                      <a:endParaRPr lang="ru-RU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6773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881</a:t>
                      </a:r>
                      <a:endParaRPr lang="ru-RU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2413919"/>
                  </a:ext>
                </a:extLst>
              </a:tr>
              <a:tr h="1200423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М07.2 </a:t>
                      </a:r>
                    </a:p>
                    <a:p>
                      <a:pPr algn="ctr"/>
                      <a:r>
                        <a:rPr lang="ru-RU" b="0" dirty="0" smtClean="0"/>
                        <a:t>(Псориатический спондилит)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2225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нет данных</a:t>
                      </a:r>
                      <a:endParaRPr lang="ru-RU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099861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000" y="0"/>
            <a:ext cx="1135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Количество пациентов с различными нозологиями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 данным различных баз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63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829" y="96894"/>
            <a:ext cx="11810999" cy="6542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Формирование контрольных списков по заданным параметрам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43" y="1110343"/>
            <a:ext cx="11440886" cy="514894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435889" y="3777343"/>
            <a:ext cx="3217984" cy="248194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847385" y="3918858"/>
            <a:ext cx="1037492" cy="223508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99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3719" y="107583"/>
            <a:ext cx="7485185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Оценка данных по пациенту на основе сведений из РЕГИЗ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8614" y="1825625"/>
            <a:ext cx="7485186" cy="4351338"/>
          </a:xfrm>
        </p:spPr>
        <p:txBody>
          <a:bodyPr/>
          <a:lstStyle/>
          <a:p>
            <a:r>
              <a:rPr lang="ru-RU" dirty="0" smtClean="0"/>
              <a:t>об оказанной медицинской помощи (консультации, госпитализации, обследование);</a:t>
            </a:r>
          </a:p>
          <a:p>
            <a:r>
              <a:rPr lang="ru-RU" dirty="0"/>
              <a:t>р</a:t>
            </a:r>
            <a:r>
              <a:rPr lang="ru-RU" dirty="0" smtClean="0"/>
              <a:t>езультаты лабораторных и инструментальных методов обследования в динамике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57" y="233727"/>
            <a:ext cx="2938305" cy="6366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719" y="3592287"/>
            <a:ext cx="8008847" cy="280851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34209" y="1186963"/>
            <a:ext cx="694592" cy="1230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22131" y="1433146"/>
            <a:ext cx="694592" cy="1230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75258" y="1186963"/>
            <a:ext cx="1148234" cy="1230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358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8880"/>
            <a:ext cx="10796209" cy="84993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Лабораторные исследования в динамике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6947"/>
          <a:stretch/>
        </p:blipFill>
        <p:spPr>
          <a:xfrm>
            <a:off x="445660" y="878812"/>
            <a:ext cx="11300680" cy="56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12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olit.ru/media/photolib/2018/02/22/303559_1000x665_1364_b09bbb3d8f0051df513217ab776a60f4.jpg">
            <a:extLst>
              <a:ext uri="{FF2B5EF4-FFF2-40B4-BE49-F238E27FC236}">
                <a16:creationId xmlns:a16="http://schemas.microsoft.com/office/drawing/2014/main" id="{1233099D-E6DC-4D54-8664-69D78864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8589108" cy="644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04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44599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Амбулаторный прием КРБ №25 им. Насоновой В.А.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257" y="4144771"/>
            <a:ext cx="7902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госпитализаций в СПб ГБУЗ КРБ№25 в 2018 – 2024 </a:t>
            </a:r>
            <a:r>
              <a:rPr lang="ru-RU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гг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991EA53-34BC-9F96-16BB-4C33D39183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4141" y="4607358"/>
          <a:ext cx="9761112" cy="1026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8571">
                  <a:extLst>
                    <a:ext uri="{9D8B030D-6E8A-4147-A177-3AD203B41FA5}">
                      <a16:colId xmlns:a16="http://schemas.microsoft.com/office/drawing/2014/main" val="1037234000"/>
                    </a:ext>
                  </a:extLst>
                </a:gridCol>
                <a:gridCol w="953161">
                  <a:extLst>
                    <a:ext uri="{9D8B030D-6E8A-4147-A177-3AD203B41FA5}">
                      <a16:colId xmlns:a16="http://schemas.microsoft.com/office/drawing/2014/main" val="3592456663"/>
                    </a:ext>
                  </a:extLst>
                </a:gridCol>
                <a:gridCol w="953820">
                  <a:extLst>
                    <a:ext uri="{9D8B030D-6E8A-4147-A177-3AD203B41FA5}">
                      <a16:colId xmlns:a16="http://schemas.microsoft.com/office/drawing/2014/main" val="903478957"/>
                    </a:ext>
                  </a:extLst>
                </a:gridCol>
                <a:gridCol w="953820">
                  <a:extLst>
                    <a:ext uri="{9D8B030D-6E8A-4147-A177-3AD203B41FA5}">
                      <a16:colId xmlns:a16="http://schemas.microsoft.com/office/drawing/2014/main" val="2481501295"/>
                    </a:ext>
                  </a:extLst>
                </a:gridCol>
                <a:gridCol w="953820">
                  <a:extLst>
                    <a:ext uri="{9D8B030D-6E8A-4147-A177-3AD203B41FA5}">
                      <a16:colId xmlns:a16="http://schemas.microsoft.com/office/drawing/2014/main" val="1901384945"/>
                    </a:ext>
                  </a:extLst>
                </a:gridCol>
                <a:gridCol w="954480">
                  <a:extLst>
                    <a:ext uri="{9D8B030D-6E8A-4147-A177-3AD203B41FA5}">
                      <a16:colId xmlns:a16="http://schemas.microsoft.com/office/drawing/2014/main" val="223168714"/>
                    </a:ext>
                  </a:extLst>
                </a:gridCol>
                <a:gridCol w="954480">
                  <a:extLst>
                    <a:ext uri="{9D8B030D-6E8A-4147-A177-3AD203B41FA5}">
                      <a16:colId xmlns:a16="http://schemas.microsoft.com/office/drawing/2014/main" val="2650730976"/>
                    </a:ext>
                  </a:extLst>
                </a:gridCol>
                <a:gridCol w="954480">
                  <a:extLst>
                    <a:ext uri="{9D8B030D-6E8A-4147-A177-3AD203B41FA5}">
                      <a16:colId xmlns:a16="http://schemas.microsoft.com/office/drawing/2014/main" val="2483909449"/>
                    </a:ext>
                  </a:extLst>
                </a:gridCol>
                <a:gridCol w="954480">
                  <a:extLst>
                    <a:ext uri="{9D8B030D-6E8A-4147-A177-3AD203B41FA5}">
                      <a16:colId xmlns:a16="http://schemas.microsoft.com/office/drawing/2014/main" val="794968230"/>
                    </a:ext>
                  </a:extLst>
                </a:gridCol>
              </a:tblGrid>
              <a:tr h="280560">
                <a:tc>
                  <a:txBody>
                    <a:bodyPr/>
                    <a:lstStyle/>
                    <a:p>
                      <a:pPr algn="ctr">
                        <a:spcAft>
                          <a:spcPts val="1125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925713"/>
                  </a:ext>
                </a:extLst>
              </a:tr>
              <a:tr h="72199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Количество госпитализаций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6546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7101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5477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8110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9870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10243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12893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14766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842532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04BCADC1-E57D-ADC1-2AAA-3734594C8C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84395" y="445991"/>
          <a:ext cx="7040604" cy="3504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151">
                  <a:extLst>
                    <a:ext uri="{9D8B030D-6E8A-4147-A177-3AD203B41FA5}">
                      <a16:colId xmlns:a16="http://schemas.microsoft.com/office/drawing/2014/main" val="917938288"/>
                    </a:ext>
                  </a:extLst>
                </a:gridCol>
                <a:gridCol w="1760151">
                  <a:extLst>
                    <a:ext uri="{9D8B030D-6E8A-4147-A177-3AD203B41FA5}">
                      <a16:colId xmlns:a16="http://schemas.microsoft.com/office/drawing/2014/main" val="3504982925"/>
                    </a:ext>
                  </a:extLst>
                </a:gridCol>
                <a:gridCol w="1760151">
                  <a:extLst>
                    <a:ext uri="{9D8B030D-6E8A-4147-A177-3AD203B41FA5}">
                      <a16:colId xmlns:a16="http://schemas.microsoft.com/office/drawing/2014/main" val="3897348691"/>
                    </a:ext>
                  </a:extLst>
                </a:gridCol>
                <a:gridCol w="1760151">
                  <a:extLst>
                    <a:ext uri="{9D8B030D-6E8A-4147-A177-3AD203B41FA5}">
                      <a16:colId xmlns:a16="http://schemas.microsoft.com/office/drawing/2014/main" val="3986547904"/>
                    </a:ext>
                  </a:extLst>
                </a:gridCol>
              </a:tblGrid>
              <a:tr h="350445">
                <a:tc rowSpan="2">
                  <a:txBody>
                    <a:bodyPr/>
                    <a:lstStyle/>
                    <a:p>
                      <a:pPr algn="ctr">
                        <a:spcAft>
                          <a:spcPts val="1125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Количество посещений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825465"/>
                  </a:ext>
                </a:extLst>
              </a:tr>
              <a:tr h="3504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ОМС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Платно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017652"/>
                  </a:ext>
                </a:extLst>
              </a:tr>
              <a:tr h="35044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33201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10794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43995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857350"/>
                  </a:ext>
                </a:extLst>
              </a:tr>
              <a:tr h="35044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33308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11731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45039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438332"/>
                  </a:ext>
                </a:extLst>
              </a:tr>
              <a:tr h="35044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28649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8071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36720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549559"/>
                  </a:ext>
                </a:extLst>
              </a:tr>
              <a:tr h="35044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37614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12588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50202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75714"/>
                  </a:ext>
                </a:extLst>
              </a:tr>
              <a:tr h="35044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43365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11228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54593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357874"/>
                  </a:ext>
                </a:extLst>
              </a:tr>
              <a:tr h="35044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46732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59901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1068417"/>
                  </a:ext>
                </a:extLst>
              </a:tr>
              <a:tr h="35044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47890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61323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768132"/>
                  </a:ext>
                </a:extLst>
              </a:tr>
              <a:tr h="35044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51324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13622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64946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487200"/>
                  </a:ext>
                </a:extLst>
              </a:tr>
            </a:tbl>
          </a:graphicData>
        </a:graphic>
      </p:graphicFrame>
      <p:pic>
        <p:nvPicPr>
          <p:cNvPr id="8" name="Picture 2" descr="http://mrt-kt-golovnogo-mozga.ru/files/mrkt/images/clinics/krb25/cc61b.png">
            <a:extLst>
              <a:ext uri="{FF2B5EF4-FFF2-40B4-BE49-F238E27FC236}">
                <a16:creationId xmlns:a16="http://schemas.microsoft.com/office/drawing/2014/main" id="{83A11BA6-3924-4B7D-BFD5-F5BA774C4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473"/>
            <a:ext cx="1045029" cy="9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341" y="5639028"/>
            <a:ext cx="11875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последних лет на фоне сохраняющейся высокой потребности  в ревматологической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сохраняется рост числа случаев консультативного приема и объема госпитализаций в КРБ №25. Сроки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помощи превышают установленные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Терпрограммой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сроки, несмотря на полную загрузку учреждения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перевыполнения планового задания.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482" y="246074"/>
            <a:ext cx="12192000" cy="5889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10"/>
              </a:spcAft>
            </a:pPr>
            <a:r>
              <a:rPr lang="ru-RU" sz="2400" b="1" cap="all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ЗАСЕДАНИя</a:t>
            </a:r>
            <a:r>
              <a:rPr lang="ru-RU" sz="24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cap="all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РЕВМАТОЛОГической</a:t>
            </a:r>
            <a:r>
              <a:rPr lang="ru-RU" sz="2400" b="1" cap="all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cap="all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секцииСПб</a:t>
            </a:r>
            <a:r>
              <a:rPr lang="ru-RU" sz="2400" b="1" cap="all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терапевтического общества им. С.П. </a:t>
            </a:r>
            <a:r>
              <a:rPr lang="ru-RU" sz="24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Боткина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Заседания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проходят в третий четверг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каждого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месяца в 16.00 в конференц-зале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 ГБУЗ «Клиническая ревматологическая больница им. В.А. Насоновой»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адресу:СПб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ул. Большая Подьяческая, дом 30, 1 этаж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Повестка на 23 </a:t>
            </a:r>
            <a:r>
              <a:rPr lang="ru-RU" b="1" u="sng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апреля 2026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16.00 –16.15. Основные положения клинических рекомендация по остеопорозу.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Докладчики: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Лесняк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О.М. профессор кафедры семейной медицины СЗГМУ им.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И.И.Мечникова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pc="10" dirty="0">
                <a:solidFill>
                  <a:srgbClr val="52575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Президент Российской Ассоциации по остеопорозу, д.м.н.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д.м.н.,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16.15-16.45</a:t>
            </a:r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Современный взгляд на лечение и реабилитацию ранних стадий остеоартрита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Докладчик: </a:t>
            </a:r>
            <a:r>
              <a:rPr lang="ru-RU" b="1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Раймуев</a:t>
            </a:r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Кирилл Владимирович,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dirty="0">
                <a:solidFill>
                  <a:srgbClr val="1F1F1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кафедры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кафедры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терапии и ревматологии им.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Э.Э.Эйхвальда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СЗГМУ им.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И.И.Мечникова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к.м.н.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16.45-17.15</a:t>
            </a:r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Новые горизонты в терапии подагры: от диагностики до профилактики.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Докладчик:</a:t>
            </a:r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Петрова Марианна Семеновна,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городского клинического центра подагры , доцент кафедры терапии и ревматологии им.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Э.Э.Эйхвальда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СЗГМУ им.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И.И.Мечникова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к.м.н.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17.15</a:t>
            </a:r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.- 17.45. </a:t>
            </a:r>
            <a:r>
              <a:rPr lang="en-US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 to target</a:t>
            </a:r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СКВ: роль раннего назначения ГИБТ на примере клинического случая.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Докладчик: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Алиев Дамир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Бурганович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заведующий отделением ГИБТ СПб ГБУЗ «КРБ им. В.А. Насоновой», к.м.н.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80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672" y="0"/>
            <a:ext cx="8596668" cy="4888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ПРЕДЛОЖЕНИЯ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5926" y="488888"/>
            <a:ext cx="11353044" cy="6165410"/>
          </a:xfrm>
        </p:spPr>
        <p:txBody>
          <a:bodyPr>
            <a:normAutofit fontScale="85000" lnSpcReduction="10000"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/>
              <a:t> </a:t>
            </a:r>
            <a:r>
              <a:rPr lang="ru-RU" dirty="0" smtClean="0"/>
              <a:t>Необходимо </a:t>
            </a:r>
            <a:r>
              <a:rPr lang="ru-RU" dirty="0"/>
              <a:t>внести коррективы в распоряжение КЗ от 29.05.2025 № 312-р «О маршрутизации взрослого населения Санкт-Петербурга для оказания медицинской помощи по профилю «ревматология» в части уточнения маршрутизация  по уровням оказания помощи в приложении 1 дополнения типовым положением о межрайонном ревматологическом и городском центре генно-инженерной терапии  с отборочной комиссией.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/>
              <a:t>Ускорить подготовку и утверждение распоряжения КЗ по маршрутизации  медицинской помощи по остеопорозу. </a:t>
            </a:r>
            <a:endParaRPr lang="en-US" dirty="0" smtClean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 smtClean="0"/>
              <a:t>Усилить контроль за закупками </a:t>
            </a:r>
            <a:r>
              <a:rPr lang="ru-RU" dirty="0" err="1" smtClean="0"/>
              <a:t>золедроновой</a:t>
            </a:r>
            <a:r>
              <a:rPr lang="ru-RU" dirty="0" smtClean="0"/>
              <a:t> кислоты в первичной сети для обеспечения инициированных пациентов в полном объеме.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/>
              <a:t>Продолжить разработку и широкое внедрение по внесению необходимых данных для регионального регистра пациентов с ревматическими заболеваниями с использованием региональной МИС.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/>
              <a:t>Решение вопроса о выделении дополнительных площадей для компенсации имеющегося дефицита в СПб ГБУЗ «КРБ </a:t>
            </a:r>
            <a:r>
              <a:rPr lang="ru-RU" dirty="0" err="1"/>
              <a:t>им.В.А.Насоновой</a:t>
            </a:r>
            <a:r>
              <a:rPr lang="ru-RU" dirty="0"/>
              <a:t>».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Преемственность </a:t>
            </a:r>
            <a:r>
              <a:rPr lang="ru-RU" dirty="0"/>
              <a:t>терапии при переходе во взрослую сеть (непрерывность оказания медицинской помощи</a:t>
            </a:r>
            <a:r>
              <a:rPr lang="ru-RU" dirty="0" smtClean="0"/>
              <a:t>)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Создание </a:t>
            </a:r>
            <a:r>
              <a:rPr lang="ru-RU" dirty="0"/>
              <a:t>распоряжения КЗ СПб по вопросам перехода, назначение ответственных (в </a:t>
            </a:r>
            <a:r>
              <a:rPr lang="ru-RU" dirty="0" err="1"/>
              <a:t>т.ч</a:t>
            </a:r>
            <a:r>
              <a:rPr lang="ru-RU" dirty="0"/>
              <a:t>. в МРЦ) и </a:t>
            </a:r>
            <a:r>
              <a:rPr lang="ru-RU" dirty="0" err="1" smtClean="0"/>
              <a:t>др</a:t>
            </a:r>
            <a:r>
              <a:rPr lang="ru-RU" dirty="0" smtClean="0"/>
              <a:t>, с внедрением </a:t>
            </a:r>
            <a:r>
              <a:rPr lang="ru-RU" dirty="0"/>
              <a:t>показателей оценки качества процесса перехода (доля пациентов, перешедших под наблюдение взрослого ревматолога в течение первого года после перехода; перерыв в </a:t>
            </a:r>
            <a:r>
              <a:rPr lang="ru-RU" dirty="0" err="1"/>
              <a:t>курации</a:t>
            </a:r>
            <a:r>
              <a:rPr lang="ru-RU" dirty="0"/>
              <a:t>; наличие обострений; мониторинг долгосрочных исходов и т.д.).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Необходимость обследования в стационаре при переходе во взрослую сеть, в </a:t>
            </a:r>
            <a:r>
              <a:rPr lang="ru-RU" dirty="0" err="1"/>
              <a:t>т.ч</a:t>
            </a:r>
            <a:r>
              <a:rPr lang="ru-RU" dirty="0"/>
              <a:t>. в связи с необходимостью переформулировать педиатрический диагноз на </a:t>
            </a:r>
            <a:r>
              <a:rPr lang="ru-RU" dirty="0" smtClean="0"/>
              <a:t>взрослый.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Решение </a:t>
            </a:r>
            <a:r>
              <a:rPr lang="ru-RU" dirty="0"/>
              <a:t>вопросов редукции терапии до перехода во взрослую сеть в случае достижения стойкой </a:t>
            </a:r>
            <a:r>
              <a:rPr lang="ru-RU" dirty="0" smtClean="0"/>
              <a:t>ремиссии.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Работа </a:t>
            </a:r>
            <a:r>
              <a:rPr lang="ru-RU" dirty="0"/>
              <a:t>психологов/социальных работников с пациентами и родителями до перехода во взрослую </a:t>
            </a:r>
            <a:r>
              <a:rPr lang="ru-RU" dirty="0" smtClean="0"/>
              <a:t>сеть.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Роль </a:t>
            </a:r>
            <a:r>
              <a:rPr lang="ru-RU" dirty="0" err="1"/>
              <a:t>пациентских</a:t>
            </a:r>
            <a:r>
              <a:rPr lang="ru-RU" dirty="0"/>
              <a:t> сообществ (школы для пациентов и их родителей перед переходов во взрослую сеть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295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8142" y="3091543"/>
            <a:ext cx="6369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61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B167463-2567-400D-8670-07D4E47C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457" y="0"/>
            <a:ext cx="9632399" cy="8981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ревматологической службы Санкт-Петербурга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1517" y="898156"/>
            <a:ext cx="11733912" cy="4898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здравоохранению Санкт-Петербурга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05000" y="1703699"/>
            <a:ext cx="9960429" cy="4898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внештатный специалист ревматолог Санкт-Петербурга, акад. В.И. Мазуров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09571" y="2468462"/>
            <a:ext cx="4386943" cy="4882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Стационарная помощь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78486" y="2468462"/>
            <a:ext cx="4386943" cy="4898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Амбулаторная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(ОМС)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2301" y="3573446"/>
            <a:ext cx="3352802" cy="11319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 ГБУЗ «КРБ им. В.А. Насоновой»</a:t>
            </a:r>
          </a:p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(городской ревматологический центр)</a:t>
            </a:r>
          </a:p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 койка, в </a:t>
            </a: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59 коек дневного стационара</a:t>
            </a:r>
            <a:endParaRPr lang="ru-RU" sz="1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7580" y="4844972"/>
            <a:ext cx="3352802" cy="8273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 ГБУЗ «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 больница Святого </a:t>
            </a:r>
          </a:p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Великомученика Георгия»</a:t>
            </a:r>
            <a:endParaRPr lang="ru-RU" sz="13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коек (в </a:t>
            </a: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 дневного стационара)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7580" y="5811865"/>
            <a:ext cx="3352802" cy="6829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 Скорой помощи </a:t>
            </a:r>
          </a:p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И.И.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Джанелидзе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койки</a:t>
            </a:r>
            <a:endParaRPr lang="ru-RU" sz="14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45806" y="3587884"/>
            <a:ext cx="2618015" cy="642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СЗГМУ им. И.И. Мечникова</a:t>
            </a:r>
          </a:p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коек</a:t>
            </a:r>
            <a:endParaRPr lang="ru-RU" sz="1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28512" y="4505510"/>
            <a:ext cx="2618015" cy="642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НМИЦ им. В.А.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Алмазова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коек</a:t>
            </a:r>
            <a:endParaRPr lang="ru-RU" sz="14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28512" y="5432793"/>
            <a:ext cx="2618015" cy="642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ПСПбГМУ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акад. И.П. Павлова</a:t>
            </a:r>
          </a:p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коек</a:t>
            </a:r>
            <a:endParaRPr lang="ru-RU" sz="14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904512" y="2975640"/>
            <a:ext cx="0" cy="3132000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580382" y="6107640"/>
            <a:ext cx="324130" cy="594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545103" y="5354186"/>
            <a:ext cx="360000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545103" y="4289726"/>
            <a:ext cx="360000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904512" y="3962325"/>
            <a:ext cx="32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904512" y="4844972"/>
            <a:ext cx="32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16" idx="1"/>
          </p:cNvCxnSpPr>
          <p:nvPr/>
        </p:nvCxnSpPr>
        <p:spPr>
          <a:xfrm flipV="1">
            <a:off x="3921806" y="5753838"/>
            <a:ext cx="306706" cy="57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974132" y="3196418"/>
            <a:ext cx="213141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подчинения 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105329" y="3192135"/>
            <a:ext cx="2370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подчинения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790586" y="3043035"/>
            <a:ext cx="2313897" cy="11785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 ГБУЗ «КРБ </a:t>
            </a:r>
          </a:p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В.А. Насоновой»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(Городской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ревматологический центр)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- 24 врача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835491" y="5180703"/>
            <a:ext cx="2268992" cy="642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НМИЦ </a:t>
            </a:r>
          </a:p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В.А.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Алмазова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врача</a:t>
            </a:r>
            <a:endParaRPr lang="ru-RU" sz="14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96005" y="6310936"/>
            <a:ext cx="4506575" cy="5050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Врачи-ревматологи поликлиник СПб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49% 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9422382" y="2975640"/>
            <a:ext cx="10294" cy="3343363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endCxn id="32" idx="1"/>
          </p:cNvCxnSpPr>
          <p:nvPr/>
        </p:nvCxnSpPr>
        <p:spPr>
          <a:xfrm>
            <a:off x="9449293" y="3632328"/>
            <a:ext cx="341293" cy="1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endCxn id="38" idx="1"/>
          </p:cNvCxnSpPr>
          <p:nvPr/>
        </p:nvCxnSpPr>
        <p:spPr>
          <a:xfrm flipV="1">
            <a:off x="9432676" y="4711203"/>
            <a:ext cx="386198" cy="2368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9232372" y="5099014"/>
            <a:ext cx="198076" cy="1336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634137" y="1391685"/>
            <a:ext cx="0" cy="32400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4507780" y="2193556"/>
            <a:ext cx="0" cy="29316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9859736" y="2193556"/>
            <a:ext cx="0" cy="29316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35880" y="2006485"/>
            <a:ext cx="1813929" cy="8809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</a:t>
            </a:r>
          </a:p>
          <a:p>
            <a:pPr algn="ctr"/>
            <a:r>
              <a:rPr lang="ru-RU" sz="1200" b="1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договору с КЗ СПб</a:t>
            </a:r>
          </a:p>
          <a:p>
            <a:pPr algn="ctr"/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(местные санатории, в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«Восток-6»)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>
            <a:off x="796456" y="1395545"/>
            <a:ext cx="234404" cy="58707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9818874" y="4298865"/>
            <a:ext cx="2285609" cy="824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 ГБУЗ «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 больница 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Св.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Георгия»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врач</a:t>
            </a:r>
            <a:endParaRPr lang="ru-RU" sz="1400" dirty="0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9449293" y="5485794"/>
            <a:ext cx="386198" cy="2367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7056004" y="3936143"/>
            <a:ext cx="2204408" cy="22236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7156571" y="4000155"/>
            <a:ext cx="21644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Межрайонные ревматологические центры: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КДЦ №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 врача);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КРБ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им. В.А.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Насоновой;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– на базе КДЦ №85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 врачей)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6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885" y="0"/>
            <a:ext cx="11049000" cy="81642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Нозологическая характеристика больных, выписанных в 2023г. (АКО; суточный и дневной стационар), абсолютное количество пролеченных пациентов - % от общего количества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90118"/>
              </p:ext>
            </p:extLst>
          </p:nvPr>
        </p:nvGraphicFramePr>
        <p:xfrm>
          <a:off x="435430" y="1219199"/>
          <a:ext cx="11201399" cy="45853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203370">
                  <a:extLst>
                    <a:ext uri="{9D8B030D-6E8A-4147-A177-3AD203B41FA5}">
                      <a16:colId xmlns:a16="http://schemas.microsoft.com/office/drawing/2014/main" val="1915251196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1134057084"/>
                    </a:ext>
                  </a:extLst>
                </a:gridCol>
                <a:gridCol w="1545772">
                  <a:extLst>
                    <a:ext uri="{9D8B030D-6E8A-4147-A177-3AD203B41FA5}">
                      <a16:colId xmlns:a16="http://schemas.microsoft.com/office/drawing/2014/main" val="2863482648"/>
                    </a:ext>
                  </a:extLst>
                </a:gridCol>
                <a:gridCol w="1557357">
                  <a:extLst>
                    <a:ext uri="{9D8B030D-6E8A-4147-A177-3AD203B41FA5}">
                      <a16:colId xmlns:a16="http://schemas.microsoft.com/office/drawing/2014/main" val="1529871763"/>
                    </a:ext>
                  </a:extLst>
                </a:gridCol>
                <a:gridCol w="1327357">
                  <a:extLst>
                    <a:ext uri="{9D8B030D-6E8A-4147-A177-3AD203B41FA5}">
                      <a16:colId xmlns:a16="http://schemas.microsoft.com/office/drawing/2014/main" val="28767092"/>
                    </a:ext>
                  </a:extLst>
                </a:gridCol>
              </a:tblGrid>
              <a:tr h="368442">
                <a:tc rowSpan="2">
                  <a:txBody>
                    <a:bodyPr/>
                    <a:lstStyle/>
                    <a:p>
                      <a:pPr marL="90170" indent="-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170" marR="3169920"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Амбулаторная помощь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 marR="316992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87313" indent="18415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Стационар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+ДС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121790"/>
                  </a:ext>
                </a:extLst>
              </a:tr>
              <a:tr h="368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посещения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316992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случаи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316992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834452"/>
                  </a:ext>
                </a:extLst>
              </a:tr>
              <a:tr h="368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ОРЛ и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ХРБС (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05-09)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761738"/>
                  </a:ext>
                </a:extLst>
              </a:tr>
              <a:tr h="350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Инфекционные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артропатии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M00-M03)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75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0,12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8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037998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Воспалительные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полиартропатии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всего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(М05-М14)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19067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31,8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4592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44,8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5152382"/>
                  </a:ext>
                </a:extLst>
              </a:tr>
              <a:tr h="368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Артрозы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М15-19)                    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16551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27,6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1447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14,1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528348"/>
                  </a:ext>
                </a:extLst>
              </a:tr>
              <a:tr h="437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Системные поражения соединительной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ткани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(М30-36)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8104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13,5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2324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22,7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445917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Деформирующие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дорсопатии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M40-M43)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2357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3,9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80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005417"/>
                  </a:ext>
                </a:extLst>
              </a:tr>
              <a:tr h="3265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Серонегативные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спондилоартропатии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(М45-49)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4517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1387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13,5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8462562"/>
                  </a:ext>
                </a:extLst>
              </a:tr>
              <a:tr h="368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Остеопороз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М80-81)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4043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6,7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380352"/>
                  </a:ext>
                </a:extLst>
              </a:tr>
              <a:tr h="214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Прочие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5165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8,6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337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3,3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907139"/>
                  </a:ext>
                </a:extLst>
              </a:tr>
              <a:tr h="214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ВСЕГО: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59901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10250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57" marR="33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927736"/>
                  </a:ext>
                </a:extLst>
              </a:tr>
            </a:tbl>
          </a:graphicData>
        </a:graphic>
      </p:graphicFrame>
      <p:sp>
        <p:nvSpPr>
          <p:cNvPr id="6" name="Овал 5"/>
          <p:cNvSpPr/>
          <p:nvPr/>
        </p:nvSpPr>
        <p:spPr>
          <a:xfrm>
            <a:off x="7543800" y="3167745"/>
            <a:ext cx="914400" cy="40277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690757" y="3973286"/>
            <a:ext cx="598714" cy="40277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592785" y="5257800"/>
            <a:ext cx="794657" cy="261262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281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Частота направления на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консультацию пациентов с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err="1">
                <a:solidFill>
                  <a:srgbClr val="C00000"/>
                </a:solidFill>
              </a:rPr>
              <a:t>остеоартрозом</a:t>
            </a:r>
            <a:r>
              <a:rPr lang="ru-RU" b="1" dirty="0">
                <a:solidFill>
                  <a:srgbClr val="C00000"/>
                </a:solidFill>
              </a:rPr>
              <a:t> (анализ </a:t>
            </a:r>
            <a:r>
              <a:rPr lang="ru-RU" b="1" dirty="0" err="1">
                <a:solidFill>
                  <a:srgbClr val="C00000"/>
                </a:solidFill>
              </a:rPr>
              <a:t>амб</a:t>
            </a:r>
            <a:r>
              <a:rPr lang="ru-RU" b="1" dirty="0">
                <a:solidFill>
                  <a:srgbClr val="C00000"/>
                </a:solidFill>
              </a:rPr>
              <a:t>. карт).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6116"/>
              </p:ext>
            </p:extLst>
          </p:nvPr>
        </p:nvGraphicFramePr>
        <p:xfrm>
          <a:off x="1524000" y="1600200"/>
          <a:ext cx="8686800" cy="5043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7695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1FDA7B7-F37B-4EDB-950D-2312E992D062}"/>
              </a:ext>
            </a:extLst>
          </p:cNvPr>
          <p:cNvSpPr txBox="1"/>
          <p:nvPr/>
        </p:nvSpPr>
        <p:spPr>
          <a:xfrm>
            <a:off x="972710" y="0"/>
            <a:ext cx="100943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Разгруппировка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районов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равномерно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локализации 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и маршрутов общественного транспорта</a:t>
            </a:r>
            <a:endParaRPr lang="ru-RU" sz="2400" dirty="0"/>
          </a:p>
        </p:txBody>
      </p:sp>
      <p:graphicFrame>
        <p:nvGraphicFramePr>
          <p:cNvPr id="42" name="Таблица 41">
            <a:extLst>
              <a:ext uri="{FF2B5EF4-FFF2-40B4-BE49-F238E27FC236}">
                <a16:creationId xmlns:a16="http://schemas.microsoft.com/office/drawing/2014/main" id="{CEB0B8D1-BD78-4E77-8184-5AE518B4C1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6775" y="1534067"/>
          <a:ext cx="4556340" cy="4931675"/>
        </p:xfrm>
        <a:graphic>
          <a:graphicData uri="http://schemas.openxmlformats.org/drawingml/2006/table">
            <a:tbl>
              <a:tblPr/>
              <a:tblGrid>
                <a:gridCol w="981650">
                  <a:extLst>
                    <a:ext uri="{9D8B030D-6E8A-4147-A177-3AD203B41FA5}">
                      <a16:colId xmlns:a16="http://schemas.microsoft.com/office/drawing/2014/main" val="4131259107"/>
                    </a:ext>
                  </a:extLst>
                </a:gridCol>
                <a:gridCol w="1569550">
                  <a:extLst>
                    <a:ext uri="{9D8B030D-6E8A-4147-A177-3AD203B41FA5}">
                      <a16:colId xmlns:a16="http://schemas.microsoft.com/office/drawing/2014/main" val="2354344754"/>
                    </a:ext>
                  </a:extLst>
                </a:gridCol>
                <a:gridCol w="2005140">
                  <a:extLst>
                    <a:ext uri="{9D8B030D-6E8A-4147-A177-3AD203B41FA5}">
                      <a16:colId xmlns:a16="http://schemas.microsoft.com/office/drawing/2014/main" val="3500863236"/>
                    </a:ext>
                  </a:extLst>
                </a:gridCol>
              </a:tblGrid>
              <a:tr h="886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Группа районов</a:t>
                      </a:r>
                    </a:p>
                  </a:txBody>
                  <a:tcPr marL="7148" marR="7148" marT="7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Численность прикрепленного населения на 01.12.2024</a:t>
                      </a:r>
                    </a:p>
                  </a:txBody>
                  <a:tcPr marL="7148" marR="7148" marT="7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Район</a:t>
                      </a:r>
                    </a:p>
                  </a:txBody>
                  <a:tcPr marL="7148" marR="7148" marT="7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925396"/>
                  </a:ext>
                </a:extLst>
              </a:tr>
              <a:tr h="19478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48" marR="7148" marT="7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1732497</a:t>
                      </a:r>
                    </a:p>
                  </a:txBody>
                  <a:tcPr marL="7148" marR="7148" marT="7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Выборгский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724363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Калининский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079937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Кронштадский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093008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Курортный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543122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Приморский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492432"/>
                  </a:ext>
                </a:extLst>
              </a:tr>
              <a:tr h="19478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8" marR="7148" marT="7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1809065</a:t>
                      </a:r>
                    </a:p>
                  </a:txBody>
                  <a:tcPr marL="7148" marR="7148" marT="7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Адмиралтейский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088003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Василеостровкий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036076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Колпинский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474352"/>
                  </a:ext>
                </a:extLst>
              </a:tr>
              <a:tr h="3506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Красногвардейский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222067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Невский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733182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Петроградский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838340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Центральный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270299"/>
                  </a:ext>
                </a:extLst>
              </a:tr>
              <a:tr h="19478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48" marR="7148" marT="7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1874597</a:t>
                      </a:r>
                    </a:p>
                  </a:txBody>
                  <a:tcPr marL="7148" marR="7148" marT="7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Кировский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019982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Красносельский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21092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Московский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123104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Петродворцовый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581729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Пушкинский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219561"/>
                  </a:ext>
                </a:extLst>
              </a:tr>
              <a:tr h="194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Фрунзенский р-н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25388"/>
                  </a:ext>
                </a:extLst>
              </a:tr>
              <a:tr h="1947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ИТОГО: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5416159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8" marR="7148" marT="7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238959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833" y="1534067"/>
            <a:ext cx="5312236" cy="48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4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68" y="0"/>
            <a:ext cx="54536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92" y="1880171"/>
            <a:ext cx="5748645" cy="4768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8667" r="11905" b="11333"/>
          <a:stretch/>
        </p:blipFill>
        <p:spPr>
          <a:xfrm>
            <a:off x="11224381" y="2654"/>
            <a:ext cx="967619" cy="9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2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22178"/>
          <a:stretch/>
        </p:blipFill>
        <p:spPr>
          <a:xfrm>
            <a:off x="1610900" y="186197"/>
            <a:ext cx="8899564" cy="65331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8667" r="11905" b="11333"/>
          <a:stretch/>
        </p:blipFill>
        <p:spPr>
          <a:xfrm>
            <a:off x="11224381" y="2654"/>
            <a:ext cx="967619" cy="9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0219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2182</TotalTime>
  <Words>1350</Words>
  <Application>Microsoft Office PowerPoint</Application>
  <PresentationFormat>Широкоэкранный</PresentationFormat>
  <Paragraphs>325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Times New Roman</vt:lpstr>
      <vt:lpstr>Trebuchet MS</vt:lpstr>
      <vt:lpstr>Wingdings</vt:lpstr>
      <vt:lpstr>Wingdings 3</vt:lpstr>
      <vt:lpstr>Аспект</vt:lpstr>
      <vt:lpstr>Маршрутизация пациентов ревматологического профиля в Санкт-Петербурге </vt:lpstr>
      <vt:lpstr>Основные нормативные документы по организации ревматологической помощи в Санкт-Петербурге</vt:lpstr>
      <vt:lpstr>Амбулаторный прием КРБ №25 им. Насоновой В.А.</vt:lpstr>
      <vt:lpstr>Структура ревматологической службы Санкт-Петербурга</vt:lpstr>
      <vt:lpstr>Нозологическая характеристика больных, выписанных в 2023г. (АКО; суточный и дневной стационар), абсолютное количество пролеченных пациентов - % от общего количества</vt:lpstr>
      <vt:lpstr>Частота направления на консультацию пациентов с остеоартрозом (анализ амб. карт).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Высокотехнологичная медицинская помощь  по профилю «ревматология» </vt:lpstr>
      <vt:lpstr>Выписка рецептов на лекарственные препараты пациентам с ревматическими заболеваниями  в рамках ЛЛО (ГИБП/СИ)</vt:lpstr>
      <vt:lpstr>Презентация PowerPoint</vt:lpstr>
      <vt:lpstr>Объемы медицинской помощи с использованием тарифов ОМС (рентгеноденситометрия) в 2025 (по ОМС – 27 МО выполняют денситометрию –  73 360 исследований за 2025 год) </vt:lpstr>
      <vt:lpstr>Презентация PowerPoint</vt:lpstr>
      <vt:lpstr>Остеопороз</vt:lpstr>
      <vt:lpstr>Нозологический регистр «Ревматология»</vt:lpstr>
      <vt:lpstr>Презентация PowerPoint</vt:lpstr>
      <vt:lpstr>Формирование контрольных списков по заданным параметрам</vt:lpstr>
      <vt:lpstr>Оценка данных по пациенту на основе сведений из РЕГИЗ </vt:lpstr>
      <vt:lpstr>Лабораторные исследования в динамике </vt:lpstr>
      <vt:lpstr>Презентация PowerPoint</vt:lpstr>
      <vt:lpstr>Презентация PowerPoint</vt:lpstr>
      <vt:lpstr>ПРЕДЛОЖЕНИЯ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Амбулаторный прием</dc:title>
  <dc:creator>Инамова Оксана Владимировна</dc:creator>
  <cp:lastModifiedBy>Инамова Оксана Владимировна</cp:lastModifiedBy>
  <cp:revision>62</cp:revision>
  <cp:lastPrinted>2024-12-03T10:29:23Z</cp:lastPrinted>
  <dcterms:created xsi:type="dcterms:W3CDTF">2024-12-03T10:15:32Z</dcterms:created>
  <dcterms:modified xsi:type="dcterms:W3CDTF">2026-03-26T10:13:53Z</dcterms:modified>
</cp:coreProperties>
</file>