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59" r:id="rId10"/>
    <p:sldId id="266" r:id="rId11"/>
    <p:sldId id="267" r:id="rId12"/>
    <p:sldId id="268" r:id="rId13"/>
    <p:sldId id="270" r:id="rId14"/>
    <p:sldId id="269" r:id="rId1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-84" y="-63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Этанерцепт</c:v>
                </c:pt>
              </c:strCache>
            </c:strRef>
          </c:tx>
          <c:spPr>
            <a:solidFill>
              <a:srgbClr val="E95498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Лист1!$B$1:$G$1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 г.</c:v>
                </c:pt>
                <c:pt idx="5">
                  <c:v>2025</c:v>
                </c:pt>
              </c:strCache>
            </c:strRef>
          </c:cat>
          <c:val>
            <c:numRef>
              <c:f>Лист1!$B$2:$G$2</c:f>
              <c:numCache>
                <c:formatCode>General</c:formatCode>
                <c:ptCount val="6"/>
                <c:pt idx="0">
                  <c:v>168</c:v>
                </c:pt>
                <c:pt idx="1">
                  <c:v>194</c:v>
                </c:pt>
                <c:pt idx="2">
                  <c:v>224</c:v>
                </c:pt>
                <c:pt idx="3">
                  <c:v>238</c:v>
                </c:pt>
                <c:pt idx="4">
                  <c:v>242</c:v>
                </c:pt>
                <c:pt idx="5">
                  <c:v>262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53-804E-99F1-2034C7B41A4E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Адалимумаб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Лист1!$B$1:$G$1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 г.</c:v>
                </c:pt>
                <c:pt idx="5">
                  <c:v>2025</c:v>
                </c:pt>
              </c:strCache>
            </c:strRef>
          </c:cat>
          <c:val>
            <c:numRef>
              <c:f>Лист1!$B$3:$G$3</c:f>
              <c:numCache>
                <c:formatCode>General</c:formatCode>
                <c:ptCount val="6"/>
                <c:pt idx="0">
                  <c:v>68</c:v>
                </c:pt>
                <c:pt idx="1">
                  <c:v>75</c:v>
                </c:pt>
                <c:pt idx="2">
                  <c:v>88</c:v>
                </c:pt>
                <c:pt idx="3">
                  <c:v>117</c:v>
                </c:pt>
                <c:pt idx="4">
                  <c:v>120</c:v>
                </c:pt>
                <c:pt idx="5">
                  <c:v>130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53-804E-99F1-2034C7B41A4E}"/>
            </c:ext>
          </c:extLst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Голимумаб</c:v>
                </c:pt>
              </c:strCache>
            </c:strRef>
          </c:tx>
          <c:spPr>
            <a:solidFill>
              <a:srgbClr val="089AA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Лист1!$B$1:$G$1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 г.</c:v>
                </c:pt>
                <c:pt idx="5">
                  <c:v>2025</c:v>
                </c:pt>
              </c:strCache>
            </c:strRef>
          </c:cat>
          <c:val>
            <c:numRef>
              <c:f>Лист1!$B$4:$G$4</c:f>
              <c:numCache>
                <c:formatCode>General</c:formatCode>
                <c:ptCount val="6"/>
                <c:pt idx="0">
                  <c:v>3</c:v>
                </c:pt>
                <c:pt idx="1">
                  <c:v>12</c:v>
                </c:pt>
                <c:pt idx="2">
                  <c:v>23</c:v>
                </c:pt>
                <c:pt idx="3">
                  <c:v>26</c:v>
                </c:pt>
                <c:pt idx="4">
                  <c:v>30</c:v>
                </c:pt>
                <c:pt idx="5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53-804E-99F1-2034C7B41A4E}"/>
            </c:ext>
          </c:extLst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Секукинумаб</c:v>
                </c:pt>
              </c:strCache>
            </c:strRef>
          </c:tx>
          <c:spPr>
            <a:solidFill>
              <a:srgbClr val="00709C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Лист1!$B$1:$G$1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 г.</c:v>
                </c:pt>
                <c:pt idx="5">
                  <c:v>2025</c:v>
                </c:pt>
              </c:strCache>
            </c:strRef>
          </c:cat>
          <c:val>
            <c:numRef>
              <c:f>Лист1!$B$5:$G$5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13</c:v>
                </c:pt>
                <c:pt idx="3">
                  <c:v>57</c:v>
                </c:pt>
                <c:pt idx="4">
                  <c:v>63</c:v>
                </c:pt>
                <c:pt idx="5">
                  <c:v>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E53-804E-99F1-2034C7B41A4E}"/>
            </c:ext>
          </c:extLst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Лист1!$B$1:$G$1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 г.</c:v>
                </c:pt>
                <c:pt idx="5">
                  <c:v>2025</c:v>
                </c:pt>
              </c:strCache>
            </c:strRef>
          </c:cat>
          <c:val>
            <c:numRef>
              <c:f>Лист1!$B$6:$G$6</c:f>
              <c:numCache>
                <c:formatCode>General</c:formatCode>
                <c:ptCount val="6"/>
                <c:pt idx="0">
                  <c:v>239</c:v>
                </c:pt>
                <c:pt idx="1">
                  <c:v>282</c:v>
                </c:pt>
                <c:pt idx="2">
                  <c:v>348</c:v>
                </c:pt>
                <c:pt idx="3">
                  <c:v>438</c:v>
                </c:pt>
                <c:pt idx="4">
                  <c:v>455</c:v>
                </c:pt>
                <c:pt idx="5">
                  <c:v>510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48B-7646-95E2-500C8FCCA3D6}"/>
            </c:ext>
          </c:extLst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Прирост, чел</c:v>
                </c:pt>
              </c:strCache>
            </c:strRef>
          </c:tx>
          <c:invertIfNegative val="0"/>
          <c:cat>
            <c:strRef>
              <c:f>Лист1!$B$1:$G$1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 г.</c:v>
                </c:pt>
                <c:pt idx="5">
                  <c:v>2025</c:v>
                </c:pt>
              </c:strCache>
            </c:strRef>
          </c:cat>
          <c:val>
            <c:numRef>
              <c:f>Лист1!$B$7:$G$7</c:f>
              <c:numCache>
                <c:formatCode>General</c:formatCode>
                <c:ptCount val="6"/>
                <c:pt idx="1">
                  <c:v>43</c:v>
                </c:pt>
                <c:pt idx="2">
                  <c:v>109</c:v>
                </c:pt>
                <c:pt idx="3">
                  <c:v>199</c:v>
                </c:pt>
                <c:pt idx="4">
                  <c:v>216</c:v>
                </c:pt>
                <c:pt idx="5">
                  <c:v>271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48B-7646-95E2-500C8FCCA3D6}"/>
            </c:ext>
          </c:extLst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Прирост,%</c:v>
                </c:pt>
              </c:strCache>
            </c:strRef>
          </c:tx>
          <c:invertIfNegative val="0"/>
          <c:cat>
            <c:strRef>
              <c:f>Лист1!$B$1:$G$1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 г.</c:v>
                </c:pt>
                <c:pt idx="5">
                  <c:v>2025</c:v>
                </c:pt>
              </c:strCache>
            </c:strRef>
          </c:cat>
          <c:val>
            <c:numRef>
              <c:f>Лист1!$B$8:$G$8</c:f>
              <c:numCache>
                <c:formatCode>0%</c:formatCode>
                <c:ptCount val="6"/>
                <c:pt idx="1">
                  <c:v>0.18</c:v>
                </c:pt>
                <c:pt idx="2" formatCode="0.00%">
                  <c:v>0.45600000000000002</c:v>
                </c:pt>
                <c:pt idx="3" formatCode="0.00%">
                  <c:v>0.83299999999999996</c:v>
                </c:pt>
                <c:pt idx="4" formatCode="0.00%">
                  <c:v>0.90400000000000003</c:v>
                </c:pt>
                <c:pt idx="5">
                  <c:v>1.1299999999999999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48B-7646-95E2-500C8FCCA3D6}"/>
            </c:ext>
          </c:extLst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Бюджет, млн Р</c:v>
                </c:pt>
              </c:strCache>
            </c:strRef>
          </c:tx>
          <c:invertIfNegative val="0"/>
          <c:cat>
            <c:strRef>
              <c:f>Лист1!$B$1:$G$1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 г.</c:v>
                </c:pt>
                <c:pt idx="5">
                  <c:v>2025</c:v>
                </c:pt>
              </c:strCache>
            </c:strRef>
          </c:cat>
          <c:val>
            <c:numRef>
              <c:f>Лист1!$B$9:$G$9</c:f>
              <c:numCache>
                <c:formatCode>General</c:formatCode>
                <c:ptCount val="6"/>
                <c:pt idx="0">
                  <c:v>0</c:v>
                </c:pt>
                <c:pt idx="1">
                  <c:v>110</c:v>
                </c:pt>
                <c:pt idx="2">
                  <c:v>110</c:v>
                </c:pt>
                <c:pt idx="3">
                  <c:v>110</c:v>
                </c:pt>
                <c:pt idx="4">
                  <c:v>120</c:v>
                </c:pt>
                <c:pt idx="5">
                  <c:v>120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48B-7646-95E2-500C8FCCA3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058240"/>
        <c:axId val="18068224"/>
      </c:barChart>
      <c:catAx>
        <c:axId val="1805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068224"/>
        <c:crosses val="autoZero"/>
        <c:auto val="1"/>
        <c:lblAlgn val="ctr"/>
        <c:lblOffset val="100"/>
        <c:noMultiLvlLbl val="0"/>
      </c:catAx>
      <c:valAx>
        <c:axId val="1806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600" dirty="0"/>
                  <a:t>Пациенты</a:t>
                </a:r>
                <a:r>
                  <a:rPr lang="ru-RU" sz="1600" baseline="0" dirty="0"/>
                  <a:t> с ЮИА</a:t>
                </a:r>
              </a:p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600" baseline="0" dirty="0"/>
                  <a:t> получающие ГИБП</a:t>
                </a:r>
                <a:endParaRPr lang="ru-RU" sz="1600" dirty="0"/>
              </a:p>
            </c:rich>
          </c:tx>
          <c:layout>
            <c:manualLayout>
              <c:xMode val="edge"/>
              <c:yMode val="edge"/>
              <c:x val="3.2208376437301733E-2"/>
              <c:y val="3.3811471259743146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0582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369DC-49E4-4354-9EE5-05311FF4F45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BDB8B-D7BE-4681-879E-8091342A3A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403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8A9BE0-4B08-420D-B3F6-F61AA4F2D92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831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83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1540" y="1779662"/>
            <a:ext cx="8280920" cy="110251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dirty="0"/>
              <a:t>Состояние детской ревматологической помощи в Санкт-Петербурге на современном этапе. </a:t>
            </a:r>
            <a:br>
              <a:rPr lang="ru-RU" sz="2800" dirty="0"/>
            </a:br>
            <a:r>
              <a:rPr lang="ru-RU" sz="2800" dirty="0"/>
              <a:t>Пути оптимизации и вопросы передачи пациентов детского возраста во взрослую сеть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11910"/>
            <a:ext cx="6400800" cy="131445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Костик М.М. д.м.н. профессор</a:t>
            </a:r>
          </a:p>
          <a:p>
            <a:r>
              <a:rPr lang="ru-RU" sz="20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26.03.2026 г.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39502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+mj-lt"/>
                <a:ea typeface="+mj-ea"/>
                <a:cs typeface="+mj-cs"/>
              </a:rPr>
              <a:t>Пути оптимизации детской ревматологической службы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536" y="915566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Создание новой региональной программы помощи детям/взрослым с ревматическими заболеваниями (единая программа)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Включение в Социальный кодекс Санкт-Петербурга полного перечня ревматических заболеваний (</a:t>
            </a:r>
            <a:r>
              <a:rPr lang="ru-RU" dirty="0" err="1"/>
              <a:t>дерматополимозит</a:t>
            </a:r>
            <a:r>
              <a:rPr lang="ru-RU" dirty="0"/>
              <a:t>, системные </a:t>
            </a:r>
            <a:r>
              <a:rPr lang="ru-RU" dirty="0" err="1"/>
              <a:t>васкулиты</a:t>
            </a:r>
            <a:r>
              <a:rPr lang="ru-RU" dirty="0"/>
              <a:t>, </a:t>
            </a:r>
            <a:r>
              <a:rPr lang="ru-RU" dirty="0" err="1"/>
              <a:t>аутовоспалительные</a:t>
            </a:r>
            <a:r>
              <a:rPr lang="ru-RU" dirty="0"/>
              <a:t> заболевания и др…)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Обеспечение детей с РЗ, новыми препаратами, временно не входящих в перечень ЖНВЛП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Заложить механизмы увеличения бюджетных средств на лекарственное обеспечение детей с РЗ учитывая ежегодные темпы прироста числа больных (+10-15% в год) 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7494"/>
            <a:ext cx="849694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Создание единого регистра пациентов с ревматическими заболеваниями детского возраста и взрослых для плавности перехода из детской сети во взрослую (МИАЦ)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Избегать смены диагноза при переходе во взрослую сеть для некоторых нозологий (14 ВЗН)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Возможность дополнительного заказа квот на ВМП в течение года по мере появления потребности /новых пациентов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Увеличение финансирования дорогостоящими препаратами в систему ОМС-КСГ (дополнительно около 100 </a:t>
            </a:r>
            <a:r>
              <a:rPr lang="ru-RU" dirty="0" err="1"/>
              <a:t>млн</a:t>
            </a:r>
            <a:r>
              <a:rPr lang="ru-RU" dirty="0"/>
              <a:t> в год) для введения в формате дневных стационаров (оптимизация расходования ЛП – инъекционные препараты)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Финансирование затрат на ЛП у детей с РЗ, вышедшими из обеспечения Фондом «Круг Добра» (19+ лет) - примерно 10 </a:t>
            </a:r>
            <a:r>
              <a:rPr lang="ru-RU" dirty="0" err="1"/>
              <a:t>млн</a:t>
            </a:r>
            <a:r>
              <a:rPr lang="ru-RU" dirty="0"/>
              <a:t>/год/пациент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7494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Увеличение числа детских ревматологов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Создание центра/</a:t>
            </a:r>
            <a:r>
              <a:rPr lang="ru-RU" dirty="0" err="1"/>
              <a:t>ов</a:t>
            </a:r>
            <a:r>
              <a:rPr lang="ru-RU" dirty="0"/>
              <a:t>  (межрайонных?) амбулаторной ревматологической помощи по типу «дневных стационаров»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Акцент на развитие «</a:t>
            </a:r>
            <a:r>
              <a:rPr lang="ru-RU" dirty="0" err="1"/>
              <a:t>стационар-замещающих</a:t>
            </a:r>
            <a:r>
              <a:rPr lang="ru-RU" dirty="0"/>
              <a:t>» технологий в действующих больницах города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Проведение школ пациентов на регулярной основе на базе этих центров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Уменьшение/облегчение документооборота, связанного с госпитализацией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Избегать выдачу ЛП с режимом «</a:t>
            </a:r>
            <a:r>
              <a:rPr lang="ru-RU" dirty="0" err="1"/>
              <a:t>холодовой</a:t>
            </a:r>
            <a:r>
              <a:rPr lang="ru-RU" dirty="0"/>
              <a:t> цепочки» в руки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Создание тарифов на «введение препарата в условиях ДС»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dirty="0"/>
              <a:t> Пересмотр приказа о маршрутизации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3A8F056-EE06-4E24-A267-952E5C45924D}"/>
              </a:ext>
            </a:extLst>
          </p:cNvPr>
          <p:cNvSpPr txBox="1"/>
          <p:nvPr/>
        </p:nvSpPr>
        <p:spPr>
          <a:xfrm>
            <a:off x="935596" y="12347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Вопросы передачи детей с ревматическими заболеваниями во взрослую сеть: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3660E4-5E07-419C-AF4C-EEF84F9A452A}"/>
              </a:ext>
            </a:extLst>
          </p:cNvPr>
          <p:cNvSpPr txBox="1"/>
          <p:nvPr/>
        </p:nvSpPr>
        <p:spPr>
          <a:xfrm>
            <a:off x="611560" y="915566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/>
              <a:t>Дети не маленькие взрослые, а детский артрит далеко не копия артрита взрослых пациентов</a:t>
            </a:r>
          </a:p>
          <a:p>
            <a:pPr marL="285750" indent="-285750">
              <a:buFontTx/>
              <a:buChar char="-"/>
            </a:pPr>
            <a:r>
              <a:rPr lang="ru-RU" dirty="0"/>
              <a:t>Профиль пациента к моменту передачи во взрослую сеть существенно модифицирован течением заболевания и проводимой терапией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НЕ отработаны механизмы уменьшения лекарственной нагрузки у детей с РЗ, находящимися в ремиссии</a:t>
            </a:r>
          </a:p>
          <a:p>
            <a:pPr marL="285750" indent="-285750">
              <a:buFontTx/>
              <a:buChar char="-"/>
            </a:pPr>
            <a:r>
              <a:rPr lang="ru-RU" dirty="0"/>
              <a:t> Проведение школы с привлечением взрослых ревматологов для детей 17+ и их родителей по вопросам передачи во взрослую сеть</a:t>
            </a:r>
          </a:p>
          <a:p>
            <a:pPr marL="285750" indent="-285750">
              <a:buFontTx/>
              <a:buChar char="-"/>
            </a:pPr>
            <a:r>
              <a:rPr lang="ru-RU" dirty="0"/>
              <a:t>Подготовка эпикризов по единой форме/шаблону/ формализованной карте для передачи во взрослую сеть (особенно пациентов, получающих ГИБП)</a:t>
            </a:r>
          </a:p>
          <a:p>
            <a:pPr marL="285750" indent="-285750">
              <a:buFontTx/>
              <a:buChar char="-"/>
            </a:pPr>
            <a:r>
              <a:rPr lang="ru-RU" dirty="0"/>
              <a:t>Создание кабинета «ревматологии юных» для пациентов 18-19 (21) лет на базе КРБ№25 для совместного ведения с детским ревматологом (например 1 раз в месяц)</a:t>
            </a:r>
          </a:p>
        </p:txBody>
      </p:sp>
    </p:spTree>
    <p:extLst>
      <p:ext uri="{BB962C8B-B14F-4D97-AF65-F5344CB8AC3E}">
        <p14:creationId xmlns:p14="http://schemas.microsoft.com/office/powerpoint/2010/main" val="3157058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35646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23478"/>
            <a:ext cx="8517632" cy="857250"/>
          </a:xfrm>
        </p:spPr>
        <p:txBody>
          <a:bodyPr>
            <a:noAutofit/>
          </a:bodyPr>
          <a:lstStyle/>
          <a:p>
            <a:r>
              <a:rPr lang="ru-RU" sz="3200" dirty="0"/>
              <a:t>Ревматические заболевания детского возраста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3502"/>
            <a:ext cx="8856984" cy="3394472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400" dirty="0"/>
              <a:t>Ранний дебют (50% детей заболевает в дошкольном возрасте)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400" dirty="0"/>
              <a:t>Ускользание эффекта, большее число используемых ЛП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400" dirty="0"/>
              <a:t>10-12% поражение органа зрения (</a:t>
            </a:r>
            <a:r>
              <a:rPr lang="ru-RU" sz="2400" dirty="0" err="1"/>
              <a:t>увеиты</a:t>
            </a:r>
            <a:r>
              <a:rPr lang="ru-RU" sz="2400" dirty="0"/>
              <a:t>) с грубыми нарушениями остроты зрения у 1/3 детей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400" dirty="0"/>
              <a:t>Задержка роста, развития, полового созревания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400" dirty="0"/>
              <a:t>Репродуктивные проблемы у мальчиков и </a:t>
            </a:r>
            <a:r>
              <a:rPr lang="ru-RU" sz="2400" b="1" dirty="0">
                <a:solidFill>
                  <a:srgbClr val="FF0000"/>
                </a:solidFill>
              </a:rPr>
              <a:t>девочек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400" dirty="0" err="1"/>
              <a:t>Инвалидизация</a:t>
            </a:r>
            <a:r>
              <a:rPr lang="ru-RU" sz="2400" dirty="0"/>
              <a:t> без своевременной современной терапии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ru-RU" sz="2400" dirty="0"/>
              <a:t>Ухудшение демографической обстановки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3394472"/>
          </a:xfrm>
        </p:spPr>
        <p:txBody>
          <a:bodyPr>
            <a:noAutofit/>
          </a:bodyPr>
          <a:lstStyle/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ru-RU" sz="2500" dirty="0"/>
              <a:t>Прямые и косвенные экономические затраты для семей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ru-RU" sz="2500" dirty="0"/>
              <a:t>Время, проводимое в медицинских организациях (направления, справки….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ru-RU" sz="2500" dirty="0"/>
              <a:t>Психологический и семейный дискомфорт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ru-RU" sz="2500" dirty="0"/>
              <a:t>Неполные семьи (больной ребенок)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ru-RU" sz="2500" dirty="0"/>
              <a:t>Невозможность  профессиональной реализации для больных детей и родителей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ru-RU" sz="2500" dirty="0"/>
              <a:t>Проблемы переходы из детской сети во взрослую (смена диагноза, отмена инвалидности…)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3"/>
          <p:cNvSpPr txBox="1">
            <a:spLocks noChangeArrowheads="1"/>
          </p:cNvSpPr>
          <p:nvPr/>
        </p:nvSpPr>
        <p:spPr bwMode="auto">
          <a:xfrm>
            <a:off x="251520" y="112669"/>
            <a:ext cx="8640960" cy="9288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ru-RU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Нозологическая структура заболеваемости</a:t>
            </a:r>
          </a:p>
          <a:p>
            <a:pPr>
              <a:defRPr/>
            </a:pPr>
            <a:r>
              <a:rPr lang="ru-RU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детского населения Санкт-Петербурга по профилю «ревматология» в 2020-2024 гг.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149491"/>
              </p:ext>
            </p:extLst>
          </p:nvPr>
        </p:nvGraphicFramePr>
        <p:xfrm>
          <a:off x="315929" y="1163920"/>
          <a:ext cx="8144502" cy="2774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7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001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71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dirty="0"/>
                        <a:t>Нозология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/>
                        <a:t>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/>
                        <a:t>2023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/>
                        <a:t>2025</a:t>
                      </a:r>
                      <a:endParaRPr lang="ru-RU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314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400" dirty="0" err="1"/>
                        <a:t>Ювенильный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идиопатический</a:t>
                      </a:r>
                      <a:r>
                        <a:rPr lang="ru-RU" sz="1400" dirty="0"/>
                        <a:t> артрит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/>
                        <a:t>914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1203 (+31,6%)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1372</a:t>
                      </a:r>
                      <a:r>
                        <a:rPr lang="ru-RU" sz="1400" b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(+50,1%)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Системная красная волчанка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/>
                        <a:t>21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32 (+52,4%)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36 (+71,4%)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/>
                        <a:t>Ювенильный</a:t>
                      </a:r>
                      <a:r>
                        <a:rPr lang="ru-RU" sz="1400" dirty="0"/>
                        <a:t> дерматомиозит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/>
                        <a:t>7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15 (+114%)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17 (+142,9%)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Системная склеродермия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Системные </a:t>
                      </a:r>
                      <a:r>
                        <a:rPr lang="ru-RU" sz="1400" dirty="0" err="1"/>
                        <a:t>васкулиты</a:t>
                      </a:r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/>
                        <a:t>11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Другие артриты и </a:t>
                      </a:r>
                      <a:r>
                        <a:rPr lang="ru-RU" sz="1400" dirty="0" err="1"/>
                        <a:t>артропатии</a:t>
                      </a:r>
                      <a:endParaRPr lang="ru-RU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/>
                        <a:t>2000+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2000+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</a:rPr>
                        <a:t>2000+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93159" y="4083918"/>
            <a:ext cx="8039281" cy="99860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b="1" dirty="0"/>
              <a:t>Резюме: </a:t>
            </a:r>
            <a:r>
              <a:rPr lang="ru-RU" dirty="0"/>
              <a:t>отмечается существенный прирост числа РЗ, связанный с </a:t>
            </a:r>
          </a:p>
          <a:p>
            <a:pPr>
              <a:lnSpc>
                <a:spcPct val="114000"/>
              </a:lnSpc>
            </a:pPr>
            <a:r>
              <a:rPr lang="ru-RU" dirty="0"/>
              <a:t>1. общим ростом числа </a:t>
            </a:r>
            <a:r>
              <a:rPr lang="ru-RU" dirty="0" err="1"/>
              <a:t>иммуно-опосредованных</a:t>
            </a:r>
            <a:r>
              <a:rPr lang="ru-RU" dirty="0"/>
              <a:t> заболевания (КОВИД-19 и </a:t>
            </a:r>
            <a:r>
              <a:rPr lang="ru-RU" dirty="0" err="1"/>
              <a:t>тп</a:t>
            </a:r>
            <a:r>
              <a:rPr lang="ru-RU" dirty="0"/>
              <a:t>).</a:t>
            </a:r>
          </a:p>
          <a:p>
            <a:pPr>
              <a:lnSpc>
                <a:spcPct val="114000"/>
              </a:lnSpc>
            </a:pPr>
            <a:r>
              <a:rPr lang="ru-RU" dirty="0"/>
              <a:t>2. Трудовая, учебная, медицинская миграция</a:t>
            </a:r>
          </a:p>
        </p:txBody>
      </p:sp>
    </p:spTree>
    <p:extLst>
      <p:ext uri="{BB962C8B-B14F-4D97-AF65-F5344CB8AC3E}">
        <p14:creationId xmlns:p14="http://schemas.microsoft.com/office/powerpoint/2010/main" val="339376169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xmlns="" id="{7C73834C-8A3E-D2DA-7A05-827EBDE4CE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1049826"/>
              </p:ext>
            </p:extLst>
          </p:nvPr>
        </p:nvGraphicFramePr>
        <p:xfrm>
          <a:off x="269776" y="348989"/>
          <a:ext cx="8478688" cy="4443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3939902"/>
            <a:ext cx="8280920" cy="21602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3"/>
          <p:cNvSpPr txBox="1">
            <a:spLocks noChangeArrowheads="1"/>
          </p:cNvSpPr>
          <p:nvPr/>
        </p:nvSpPr>
        <p:spPr bwMode="auto">
          <a:xfrm>
            <a:off x="681908" y="53153"/>
            <a:ext cx="7850531" cy="795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ru-RU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Структура детской ревматологической службы </a:t>
            </a:r>
          </a:p>
          <a:p>
            <a:pPr>
              <a:defRPr/>
            </a:pPr>
            <a:r>
              <a:rPr lang="ru-RU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Санкт-Петербурга (ресурсная база)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83568" y="1059582"/>
            <a:ext cx="7704856" cy="4030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dirty="0"/>
              <a:t>Медицинские организации городского подчинения (стационарная помощь)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83568" y="3003798"/>
            <a:ext cx="7704856" cy="511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dirty="0"/>
              <a:t>Медицинские организации городского подчинения (амбулаторная помощь)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11560" y="1672271"/>
            <a:ext cx="7776864" cy="111550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57175" indent="-257175" algn="ctr">
              <a:buAutoNum type="arabicPeriod"/>
            </a:pPr>
            <a:r>
              <a:rPr lang="ru-RU" sz="1400" b="1" dirty="0">
                <a:solidFill>
                  <a:srgbClr val="FF0000"/>
                </a:solidFill>
              </a:rPr>
              <a:t>Отделение ревматологии в </a:t>
            </a:r>
            <a:r>
              <a:rPr lang="ru-RU" sz="1400" b="1" dirty="0" err="1">
                <a:solidFill>
                  <a:srgbClr val="FF0000"/>
                </a:solidFill>
              </a:rPr>
              <a:t>СПбГБУЗ</a:t>
            </a:r>
            <a:r>
              <a:rPr lang="ru-RU" sz="1400" b="1" dirty="0">
                <a:solidFill>
                  <a:srgbClr val="FF0000"/>
                </a:solidFill>
              </a:rPr>
              <a:t> ДГБ 2 Святой Марии Магдалины - 40 коек </a:t>
            </a:r>
          </a:p>
          <a:p>
            <a:pPr marL="257175" indent="-257175" algn="ctr">
              <a:buAutoNum type="arabicPeriod"/>
            </a:pPr>
            <a:r>
              <a:rPr lang="ru-RU" sz="1400" b="1" dirty="0">
                <a:solidFill>
                  <a:srgbClr val="FF0000"/>
                </a:solidFill>
              </a:rPr>
              <a:t>Детский городской многопрофильный клинический специализированный центр высоких медицинских технологий (ДГБ 1) – 1 койка</a:t>
            </a:r>
          </a:p>
        </p:txBody>
      </p:sp>
      <p:sp>
        <p:nvSpPr>
          <p:cNvPr id="8" name="Rounded Rectangle 9"/>
          <p:cNvSpPr/>
          <p:nvPr/>
        </p:nvSpPr>
        <p:spPr>
          <a:xfrm>
            <a:off x="683568" y="3832511"/>
            <a:ext cx="7704855" cy="111550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57175" indent="-257175" algn="ctr">
              <a:buAutoNum type="arabicPeriod"/>
            </a:pPr>
            <a:r>
              <a:rPr lang="ru-RU" sz="1400" b="1" dirty="0">
                <a:solidFill>
                  <a:srgbClr val="FF0000"/>
                </a:solidFill>
              </a:rPr>
              <a:t>КДО ДГБ 2 Святой Марии Магдалины</a:t>
            </a:r>
          </a:p>
          <a:p>
            <a:pPr marL="257175" indent="-257175" algn="ctr">
              <a:buAutoNum type="arabicPeriod"/>
            </a:pPr>
            <a:r>
              <a:rPr lang="ru-RU" sz="1400" b="1" dirty="0">
                <a:solidFill>
                  <a:srgbClr val="FF0000"/>
                </a:solidFill>
              </a:rPr>
              <a:t>КДЦ ДГМКСЦ ВМТ (ДГБ 1)</a:t>
            </a:r>
          </a:p>
          <a:p>
            <a:pPr marL="257175" indent="-257175" algn="ctr">
              <a:buAutoNum type="arabicPeriod"/>
            </a:pPr>
            <a:r>
              <a:rPr lang="ru-RU" sz="1400" b="1" dirty="0">
                <a:solidFill>
                  <a:srgbClr val="FF0000"/>
                </a:solidFill>
              </a:rPr>
              <a:t>ГДДЦ  на </a:t>
            </a:r>
            <a:r>
              <a:rPr lang="ru-RU" sz="1400" b="1" dirty="0" err="1">
                <a:solidFill>
                  <a:srgbClr val="FF0000"/>
                </a:solidFill>
              </a:rPr>
              <a:t>О.Дундича</a:t>
            </a:r>
            <a:endParaRPr lang="ru-RU" sz="1400" b="1" dirty="0">
              <a:solidFill>
                <a:srgbClr val="FF0000"/>
              </a:solidFill>
            </a:endParaRPr>
          </a:p>
          <a:p>
            <a:pPr marL="257175" indent="-257175" algn="ctr">
              <a:buAutoNum type="arabicPeriod"/>
            </a:pPr>
            <a:r>
              <a:rPr lang="ru-RU" sz="1400" b="1" dirty="0">
                <a:solidFill>
                  <a:srgbClr val="FF0000"/>
                </a:solidFill>
              </a:rPr>
              <a:t>КДЦ Приморского района</a:t>
            </a:r>
          </a:p>
          <a:p>
            <a:pPr marL="257175" indent="-257175" algn="ctr">
              <a:buAutoNum type="arabicPeriod"/>
            </a:pPr>
            <a:r>
              <a:rPr lang="ru-RU" sz="1400" b="1" dirty="0">
                <a:solidFill>
                  <a:srgbClr val="FF0000"/>
                </a:solidFill>
              </a:rPr>
              <a:t>ДП № 58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3734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3"/>
          <p:cNvSpPr txBox="1">
            <a:spLocks noChangeArrowheads="1"/>
          </p:cNvSpPr>
          <p:nvPr/>
        </p:nvSpPr>
        <p:spPr bwMode="auto">
          <a:xfrm>
            <a:off x="681908" y="53153"/>
            <a:ext cx="7850531" cy="795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lt1"/>
                </a:solidFill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ru-RU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Структура детской ревматологической службы </a:t>
            </a:r>
          </a:p>
          <a:p>
            <a:pPr>
              <a:defRPr/>
            </a:pPr>
            <a:r>
              <a:rPr lang="ru-RU" sz="2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Санкт-Петербурга (ресурсная база)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39552" y="914613"/>
            <a:ext cx="8136903" cy="4646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dirty="0"/>
              <a:t>Медицинские организации федерального подчинения (стационарная помощь)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67544" y="3017200"/>
            <a:ext cx="8208912" cy="4186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dirty="0"/>
              <a:t>Медицинские организации федерального подчинения (амбулаторная помощь)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0568" y="3744930"/>
            <a:ext cx="5184576" cy="1098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39552" y="1600263"/>
            <a:ext cx="8136904" cy="111550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57175" indent="-257175" algn="ctr">
              <a:buAutoNum type="arabicPeriod"/>
            </a:pPr>
            <a:r>
              <a:rPr lang="ru-RU" sz="1600" b="1" dirty="0">
                <a:solidFill>
                  <a:srgbClr val="FF0000"/>
                </a:solidFill>
              </a:rPr>
              <a:t>ФГБОУ ВО </a:t>
            </a:r>
            <a:r>
              <a:rPr lang="ru-RU" sz="1600" b="1" dirty="0" err="1">
                <a:solidFill>
                  <a:srgbClr val="FF0000"/>
                </a:solidFill>
              </a:rPr>
              <a:t>СПбГПМУ</a:t>
            </a:r>
            <a:r>
              <a:rPr lang="ru-RU" sz="1600" b="1" dirty="0">
                <a:solidFill>
                  <a:srgbClr val="FF0000"/>
                </a:solidFill>
              </a:rPr>
              <a:t>, педиатрическое отделение №3 - 50 коек </a:t>
            </a:r>
          </a:p>
          <a:p>
            <a:pPr marL="257175" indent="-257175" algn="ctr">
              <a:buAutoNum type="arabicPeriod"/>
            </a:pPr>
            <a:r>
              <a:rPr lang="ru-RU" sz="1600" b="1" dirty="0">
                <a:solidFill>
                  <a:srgbClr val="FF0000"/>
                </a:solidFill>
              </a:rPr>
              <a:t>НМИЦ детской ортопедии и травматологии </a:t>
            </a:r>
          </a:p>
          <a:p>
            <a:pPr marL="257175" indent="-257175" algn="ctr"/>
            <a:r>
              <a:rPr lang="ru-RU" sz="1600" b="1" dirty="0">
                <a:solidFill>
                  <a:srgbClr val="FF0000"/>
                </a:solidFill>
              </a:rPr>
              <a:t>им. Г.И. </a:t>
            </a:r>
            <a:r>
              <a:rPr lang="ru-RU" sz="1600" b="1" dirty="0" err="1">
                <a:solidFill>
                  <a:srgbClr val="FF0000"/>
                </a:solidFill>
              </a:rPr>
              <a:t>Турнера</a:t>
            </a:r>
            <a:r>
              <a:rPr lang="ru-RU" sz="1600" b="1" dirty="0">
                <a:solidFill>
                  <a:srgbClr val="FF0000"/>
                </a:solidFill>
              </a:rPr>
              <a:t> – 10 коек</a:t>
            </a:r>
          </a:p>
          <a:p>
            <a:pPr marL="257175" indent="-257175" algn="ctr"/>
            <a:r>
              <a:rPr lang="ru-RU" sz="1600" b="1" dirty="0">
                <a:solidFill>
                  <a:srgbClr val="FF0000"/>
                </a:solidFill>
              </a:rPr>
              <a:t>3. НМИЦ им. В.А. </a:t>
            </a:r>
            <a:r>
              <a:rPr lang="ru-RU" sz="1600" b="1" dirty="0" err="1">
                <a:solidFill>
                  <a:srgbClr val="FF0000"/>
                </a:solidFill>
              </a:rPr>
              <a:t>Алмазова</a:t>
            </a:r>
            <a:r>
              <a:rPr lang="ru-RU" sz="1600" b="1" dirty="0">
                <a:solidFill>
                  <a:srgbClr val="FF0000"/>
                </a:solidFill>
              </a:rPr>
              <a:t> – 10 коек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67544" y="3688496"/>
            <a:ext cx="8208911" cy="111550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57175" indent="-257175" algn="ctr">
              <a:buAutoNum type="arabicPeriod"/>
            </a:pPr>
            <a:r>
              <a:rPr lang="ru-RU" sz="1600" b="1" dirty="0">
                <a:solidFill>
                  <a:srgbClr val="FF0000"/>
                </a:solidFill>
              </a:rPr>
              <a:t>КДЦ ФГБОУ ВО </a:t>
            </a:r>
            <a:r>
              <a:rPr lang="ru-RU" sz="1600" b="1" dirty="0" err="1">
                <a:solidFill>
                  <a:srgbClr val="FF0000"/>
                </a:solidFill>
              </a:rPr>
              <a:t>СПбГПМУ</a:t>
            </a:r>
            <a:endParaRPr lang="ru-RU" sz="1600" b="1" dirty="0">
              <a:solidFill>
                <a:srgbClr val="FF0000"/>
              </a:solidFill>
            </a:endParaRPr>
          </a:p>
          <a:p>
            <a:pPr marL="257175" indent="-257175" algn="ctr">
              <a:buAutoNum type="arabicPeriod"/>
            </a:pPr>
            <a:r>
              <a:rPr lang="ru-RU" sz="1600" b="1" dirty="0">
                <a:solidFill>
                  <a:srgbClr val="FF0000"/>
                </a:solidFill>
              </a:rPr>
              <a:t> Поликлиника НМИЦ </a:t>
            </a:r>
            <a:r>
              <a:rPr lang="ru-RU" sz="1600" b="1" dirty="0" err="1">
                <a:solidFill>
                  <a:srgbClr val="FF0000"/>
                </a:solidFill>
              </a:rPr>
              <a:t>ДОиТ</a:t>
            </a:r>
            <a:endParaRPr lang="ru-RU" sz="1600" b="1" dirty="0">
              <a:solidFill>
                <a:srgbClr val="FF0000"/>
              </a:solidFill>
            </a:endParaRPr>
          </a:p>
          <a:p>
            <a:pPr marL="257175" indent="-257175" algn="ctr">
              <a:buAutoNum type="arabicPeriod"/>
            </a:pPr>
            <a:r>
              <a:rPr lang="ru-RU" sz="1600" b="1" dirty="0">
                <a:solidFill>
                  <a:srgbClr val="FF0000"/>
                </a:solidFill>
              </a:rPr>
              <a:t>КДЦ НМИЦ </a:t>
            </a:r>
            <a:r>
              <a:rPr lang="ru-RU" sz="1600" b="1" dirty="0" err="1">
                <a:solidFill>
                  <a:srgbClr val="FF0000"/>
                </a:solidFill>
              </a:rPr>
              <a:t>ДОиТ</a:t>
            </a:r>
            <a:endParaRPr lang="ru-RU" sz="1600" b="1" dirty="0">
              <a:solidFill>
                <a:srgbClr val="FF0000"/>
              </a:solidFill>
            </a:endParaRPr>
          </a:p>
          <a:p>
            <a:pPr marL="257175" indent="-257175" algn="ctr">
              <a:buAutoNum type="arabicPeriod"/>
            </a:pPr>
            <a:r>
              <a:rPr lang="ru-RU" sz="1600" b="1" dirty="0">
                <a:solidFill>
                  <a:srgbClr val="FF0000"/>
                </a:solidFill>
              </a:rPr>
              <a:t>КДО НМИЦ им. В.А. </a:t>
            </a:r>
            <a:r>
              <a:rPr lang="ru-RU" sz="1600" b="1" dirty="0" err="1">
                <a:solidFill>
                  <a:srgbClr val="FF0000"/>
                </a:solidFill>
              </a:rPr>
              <a:t>Алмазова</a:t>
            </a:r>
            <a:endParaRPr lang="ru-R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3734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95486"/>
            <a:ext cx="8728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+mj-lt"/>
                <a:ea typeface="+mj-ea"/>
                <a:cs typeface="+mj-cs"/>
              </a:rPr>
              <a:t>Проблемы, связанные с получением статуса «ребенок-инвалид»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5567" y="1021829"/>
            <a:ext cx="857892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/>
              <a:t>Ежегодное увеличение числа отказов в получении статуса «ребенок-инвалид» или продлении уже имеющегося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/>
              <a:t>Дети стали лучше лечиться, уменьшилась доля т.н. «локомоторной функциональной недостаточности», при этом дети постоянно получают </a:t>
            </a:r>
            <a:r>
              <a:rPr lang="ru-RU" dirty="0" err="1"/>
              <a:t>иммуно-супрессивную</a:t>
            </a:r>
            <a:r>
              <a:rPr lang="ru-RU" dirty="0"/>
              <a:t> терапию, что переводит их в разряд «иммунологической функциональной недостаточности», которую сложно как-то </a:t>
            </a:r>
            <a:r>
              <a:rPr lang="ru-RU" dirty="0" err="1"/>
              <a:t>объективизировать</a:t>
            </a:r>
            <a:endParaRPr lang="ru-RU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/>
              <a:t>Требование «рентгенологического» обследования, доходящее до абсурда. Для подачи заявки выполняются ненужные рентгенограммы даже здоровых суставов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/>
              <a:t>Отсутствие специалиста-ревматолога в комиссии по рассмотрению таких случаев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5960"/>
            <a:ext cx="8783849" cy="717889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7500" tIns="33750" rIns="67500" bIns="33750" anchor="t">
            <a:spAutoFit/>
          </a:bodyPr>
          <a:lstStyle/>
          <a:p>
            <a:pPr algn="ctr" defTabSz="685783">
              <a:lnSpc>
                <a:spcPct val="150000"/>
              </a:lnSpc>
            </a:pPr>
            <a:r>
              <a:rPr lang="ru-RU" sz="1500" b="1" spc="-1" dirty="0">
                <a:solidFill>
                  <a:prstClr val="black">
                    <a:lumMod val="95000"/>
                    <a:lumOff val="5000"/>
                  </a:prstClr>
                </a:solidFill>
                <a:latin typeface="Arial"/>
                <a:ea typeface="Arial"/>
              </a:rPr>
              <a:t>Преемственность оказания высокотехнологичной медицинской помощи детям старше 18 лет с ювенильным идиопатическим артритом (ЮИА)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0266" y="1419622"/>
            <a:ext cx="8552214" cy="289335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14000"/>
              </a:lnSpc>
            </a:pPr>
            <a:r>
              <a:rPr lang="ru-RU" dirty="0"/>
              <a:t>В рамках научных и образовательных мероприятий уделить особое внимание вопросам преемственности между детской и взрослой ревматологической службой,  что заключается в разработке единых подходов и четкой последовательности действий при оказании медицинской помощи пациентам с </a:t>
            </a:r>
            <a:r>
              <a:rPr lang="ru-RU" dirty="0" err="1"/>
              <a:t>сЮИА</a:t>
            </a:r>
            <a:endParaRPr lang="ru-RU" dirty="0"/>
          </a:p>
          <a:p>
            <a:pPr>
              <a:lnSpc>
                <a:spcPct val="114000"/>
              </a:lnSpc>
            </a:pPr>
            <a:endParaRPr lang="ru-RU" dirty="0"/>
          </a:p>
          <a:p>
            <a:pPr>
              <a:lnSpc>
                <a:spcPct val="114000"/>
              </a:lnSpc>
            </a:pPr>
            <a:endParaRPr lang="ru-RU" dirty="0"/>
          </a:p>
          <a:p>
            <a:pPr>
              <a:lnSpc>
                <a:spcPct val="114000"/>
              </a:lnSpc>
            </a:pPr>
            <a:r>
              <a:rPr lang="ru-RU" dirty="0"/>
              <a:t>Ревматологам, наблюдающим пациентов старше 18 лет с </a:t>
            </a:r>
            <a:r>
              <a:rPr lang="ru-RU" dirty="0" err="1"/>
              <a:t>сЮИА</a:t>
            </a:r>
            <a:r>
              <a:rPr lang="ru-RU" dirty="0"/>
              <a:t>, рекомендовать сохранение формулировки первоначального диагноза «юношеский артрит с системным началом» (М08.2)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874446"/>
            <a:ext cx="8976914" cy="20774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900" dirty="0"/>
              <a:t>Протокол совещания профильной комиссии Экспертного совета Минздрава России по </a:t>
            </a:r>
            <a:r>
              <a:rPr lang="ru-RU" sz="900" spc="-1" dirty="0">
                <a:solidFill>
                  <a:schemeClr val="dk1"/>
                </a:solidFill>
                <a:latin typeface="Tempora LGC Uni"/>
                <a:ea typeface="Arial"/>
              </a:rPr>
              <a:t>специальности</a:t>
            </a:r>
            <a:r>
              <a:rPr lang="ru-RU" sz="900" dirty="0"/>
              <a:t> «Ревматология» №11 от 18 октября 2014 г</a:t>
            </a:r>
          </a:p>
        </p:txBody>
      </p:sp>
    </p:spTree>
    <p:extLst>
      <p:ext uri="{BB962C8B-B14F-4D97-AF65-F5344CB8AC3E}">
        <p14:creationId xmlns:p14="http://schemas.microsoft.com/office/powerpoint/2010/main" val="3678123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972</Words>
  <Application>Microsoft Office PowerPoint</Application>
  <PresentationFormat>Экран (16:9)</PresentationFormat>
  <Paragraphs>113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Состояние детской ревматологической помощи в Санкт-Петербурге на современном этапе.  Пути оптимизации и вопросы передачи пациентов детского возраста во взрослую сеть</vt:lpstr>
      <vt:lpstr>Ревматические заболевания детского возраста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детской ревматологической помощи в  Санкт-Петербурге. Пути совершенствования</dc:title>
  <dc:creator>Михаил</dc:creator>
  <cp:lastModifiedBy>Фимушина Наталья Юрьевна</cp:lastModifiedBy>
  <cp:revision>5</cp:revision>
  <dcterms:created xsi:type="dcterms:W3CDTF">2025-04-08T19:58:04Z</dcterms:created>
  <dcterms:modified xsi:type="dcterms:W3CDTF">2026-03-05T06:08:04Z</dcterms:modified>
</cp:coreProperties>
</file>