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xlsm" ContentType="application/vnd.ms-excel.sheet.macroEnabled.12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0"/>
  </p:notesMasterIdLst>
  <p:sldIdLst>
    <p:sldId id="267" r:id="rId2"/>
    <p:sldId id="844" r:id="rId3"/>
    <p:sldId id="886" r:id="rId4"/>
    <p:sldId id="849" r:id="rId5"/>
    <p:sldId id="277" r:id="rId6"/>
    <p:sldId id="822" r:id="rId7"/>
    <p:sldId id="887" r:id="rId8"/>
    <p:sldId id="261" r:id="rId9"/>
    <p:sldId id="889" r:id="rId10"/>
    <p:sldId id="891" r:id="rId11"/>
    <p:sldId id="890" r:id="rId12"/>
    <p:sldId id="842" r:id="rId13"/>
    <p:sldId id="866" r:id="rId14"/>
    <p:sldId id="867" r:id="rId15"/>
    <p:sldId id="868" r:id="rId16"/>
    <p:sldId id="888" r:id="rId17"/>
    <p:sldId id="859" r:id="rId18"/>
    <p:sldId id="870" r:id="rId1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3F64BC"/>
    <a:srgbClr val="548235"/>
    <a:srgbClr val="339966"/>
    <a:srgbClr val="222A35"/>
    <a:srgbClr val="BEB8A8"/>
    <a:srgbClr val="5AB0BF"/>
    <a:srgbClr val="F3AA75"/>
    <a:srgbClr val="ED413D"/>
    <a:srgbClr val="008B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1" autoAdjust="0"/>
    <p:restoredTop sz="94660"/>
  </p:normalViewPr>
  <p:slideViewPr>
    <p:cSldViewPr snapToGrid="0">
      <p:cViewPr varScale="1">
        <p:scale>
          <a:sx n="60" d="100"/>
          <a:sy n="60" d="100"/>
        </p:scale>
        <p:origin x="387" y="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______________________4.xlsm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642444869799953E-2"/>
          <c:y val="0.10066905661377216"/>
          <c:w val="0.6614465304708177"/>
          <c:h val="0.350931270064804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Санкт-Петербург</c:v>
                </c:pt>
              </c:strCache>
            </c:strRef>
          </c:tx>
          <c:spPr>
            <a:solidFill>
              <a:srgbClr val="ED7103"/>
            </a:solidFill>
            <a:ln>
              <a:solidFill>
                <a:srgbClr val="FFC000"/>
              </a:solidFill>
            </a:ln>
            <a:effectLst/>
          </c:spPr>
          <c:invertIfNegative val="0"/>
          <c:dLbls>
            <c:dLbl>
              <c:idx val="7"/>
              <c:layout>
                <c:manualLayout>
                  <c:x val="3.2741865708849878E-3"/>
                  <c:y val="-6.867387856547657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099E-4744-AC2B-7B1103EB449D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2005212074677731E-16"/>
                  <c:y val="-2.289129285515927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099E-4744-AC2B-7B1103EB449D}"/>
                </c:ex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б-ни органов дыхания</c:v>
                </c:pt>
                <c:pt idx="1">
                  <c:v>б-ни системы кровообращения</c:v>
                </c:pt>
                <c:pt idx="2">
                  <c:v>б-ни костно-мышечной системы и соединительной ткани</c:v>
                </c:pt>
                <c:pt idx="3">
                  <c:v>б-ни мочеполовой системы </c:v>
                </c:pt>
                <c:pt idx="4">
                  <c:v>б-ни глаза и придаточного аппарата</c:v>
                </c:pt>
                <c:pt idx="5">
                  <c:v>б-ни органов пищеварения</c:v>
                </c:pt>
                <c:pt idx="6">
                  <c:v>б-ни эндокринной системы</c:v>
                </c:pt>
                <c:pt idx="7">
                  <c:v>б-ни кожи и подкожной жировой клетчатки</c:v>
                </c:pt>
                <c:pt idx="8">
                  <c:v>болезни нервной системы</c:v>
                </c:pt>
                <c:pt idx="9">
                  <c:v>новообразования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67388.2</c:v>
                </c:pt>
                <c:pt idx="1">
                  <c:v>32992.699999999997</c:v>
                </c:pt>
                <c:pt idx="2">
                  <c:v>27265.200000000001</c:v>
                </c:pt>
                <c:pt idx="3">
                  <c:v>18298.5</c:v>
                </c:pt>
                <c:pt idx="4">
                  <c:v>18298.5</c:v>
                </c:pt>
                <c:pt idx="5">
                  <c:v>13856.9</c:v>
                </c:pt>
                <c:pt idx="6">
                  <c:v>12088.4</c:v>
                </c:pt>
                <c:pt idx="7">
                  <c:v>8271.7999999999993</c:v>
                </c:pt>
                <c:pt idx="8">
                  <c:v>8165.3</c:v>
                </c:pt>
                <c:pt idx="9">
                  <c:v>7095.8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04A-4B34-B3BB-F247BD16F27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Россия</c:v>
                </c:pt>
              </c:strCache>
            </c:strRef>
          </c:tx>
          <c:spPr>
            <a:solidFill>
              <a:srgbClr val="3E8F6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1282212710753201E-2"/>
                  <c:y val="2.289129285515886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99E-4744-AC2B-7B1103EB449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110477242340854E-2"/>
                  <c:y val="4.578258571031772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99E-4744-AC2B-7B1103EB449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4733839568982986E-2"/>
                  <c:y val="-4.1966885429416256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99E-4744-AC2B-7B1103EB449D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3096746283540432E-2"/>
                  <c:y val="4.578258571031772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99E-4744-AC2B-7B1103EB449D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637093285442548E-2"/>
                  <c:y val="1.602390499861120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99E-4744-AC2B-7B1103EB449D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3096746283540432E-2"/>
                  <c:y val="1.1445646427579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99E-4744-AC2B-7B1103EB449D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3096746283540432E-2"/>
                  <c:y val="1.37347757130952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99E-4744-AC2B-7B1103EB449D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1459652998097878E-2"/>
                  <c:y val="6.867387856547657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099E-4744-AC2B-7B1103EB449D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1459652998097758E-2"/>
                  <c:y val="9.156517142063544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099E-4744-AC2B-7B1103EB449D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1.6370932854425538E-2"/>
                  <c:y val="1.373477571309531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099E-4744-AC2B-7B1103EB449D}"/>
                </c:ex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б-ни органов дыхания</c:v>
                </c:pt>
                <c:pt idx="1">
                  <c:v>б-ни системы кровообращения</c:v>
                </c:pt>
                <c:pt idx="2">
                  <c:v>б-ни костно-мышечной системы и соединительной ткани</c:v>
                </c:pt>
                <c:pt idx="3">
                  <c:v>б-ни мочеполовой системы </c:v>
                </c:pt>
                <c:pt idx="4">
                  <c:v>б-ни глаза и придаточного аппарата</c:v>
                </c:pt>
                <c:pt idx="5">
                  <c:v>б-ни органов пищеварения</c:v>
                </c:pt>
                <c:pt idx="6">
                  <c:v>б-ни эндокринной системы</c:v>
                </c:pt>
                <c:pt idx="7">
                  <c:v>б-ни кожи и подкожной жировой клетчатки</c:v>
                </c:pt>
                <c:pt idx="8">
                  <c:v>болезни нервной системы</c:v>
                </c:pt>
                <c:pt idx="9">
                  <c:v>новообразования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46864.4</c:v>
                </c:pt>
                <c:pt idx="1">
                  <c:v>26041.3</c:v>
                </c:pt>
                <c:pt idx="2">
                  <c:v>12834.5</c:v>
                </c:pt>
                <c:pt idx="3">
                  <c:v>10630.5</c:v>
                </c:pt>
                <c:pt idx="4">
                  <c:v>10408.799999999999</c:v>
                </c:pt>
                <c:pt idx="5">
                  <c:v>9123.7999999999993</c:v>
                </c:pt>
                <c:pt idx="6">
                  <c:v>8203.2000000000007</c:v>
                </c:pt>
                <c:pt idx="7">
                  <c:v>5163.3999999999996</c:v>
                </c:pt>
                <c:pt idx="8">
                  <c:v>5528.8</c:v>
                </c:pt>
                <c:pt idx="9">
                  <c:v>5182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99E-4744-AC2B-7B1103EB449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0791824"/>
        <c:axId val="190795352"/>
      </c:barChart>
      <c:catAx>
        <c:axId val="190791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2340000" spcFirstLastPara="1" vertOverflow="ellipsis" wrap="square" anchor="ctr" anchorCtr="0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0795352"/>
        <c:crosses val="autoZero"/>
        <c:auto val="1"/>
        <c:lblAlgn val="ctr"/>
        <c:lblOffset val="100"/>
        <c:noMultiLvlLbl val="0"/>
      </c:catAx>
      <c:valAx>
        <c:axId val="190795352"/>
        <c:scaling>
          <c:orientation val="minMax"/>
          <c:max val="700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2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0791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335444796956604"/>
          <c:y val="2.2891292855158861E-3"/>
          <c:w val="0.56257795528853327"/>
          <c:h val="0.130871323716947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718986413463025"/>
          <c:y val="0.13727846469292893"/>
          <c:w val="0.86094739076733051"/>
          <c:h val="0.716291402782316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1950</c:v>
                </c:pt>
              </c:strCache>
            </c:strRef>
          </c:tx>
          <c:spPr>
            <a:solidFill>
              <a:srgbClr val="70AD47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60 лет и старше</c:v>
                </c:pt>
                <c:pt idx="1">
                  <c:v>80 лет и старше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11.3</c:v>
                </c:pt>
                <c:pt idx="1">
                  <c:v>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CD4-446A-B69F-D15F51EC3AC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2050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60 лет и старше</c:v>
                </c:pt>
                <c:pt idx="1">
                  <c:v>80 лет и старше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30.4</c:v>
                </c:pt>
                <c:pt idx="1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CD4-446A-B69F-D15F51EC3A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0791040"/>
        <c:axId val="190794176"/>
      </c:barChart>
      <c:catAx>
        <c:axId val="190791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0794176"/>
        <c:crosses val="autoZero"/>
        <c:auto val="1"/>
        <c:lblAlgn val="ctr"/>
        <c:lblOffset val="100"/>
        <c:noMultiLvlLbl val="0"/>
      </c:catAx>
      <c:valAx>
        <c:axId val="190794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Доля женщин ,%</a:t>
                </a:r>
              </a:p>
            </c:rich>
          </c:tx>
          <c:layout>
            <c:manualLayout>
              <c:xMode val="edge"/>
              <c:yMode val="edge"/>
              <c:x val="0"/>
              <c:y val="0.3451724504049099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0791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2986181874324543"/>
          <c:y val="3.5023709948526174E-2"/>
          <c:w val="0.36772714991508415"/>
          <c:h val="8.80577422392836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718986413463025"/>
          <c:y val="0.14311574968434995"/>
          <c:w val="0.86094739076733051"/>
          <c:h val="0.716291402782316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1950</c:v>
                </c:pt>
              </c:strCache>
            </c:strRef>
          </c:tx>
          <c:spPr>
            <a:solidFill>
              <a:srgbClr val="70AD47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60 лет и старше</c:v>
                </c:pt>
                <c:pt idx="1">
                  <c:v>80 лет и старше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6.4</c:v>
                </c:pt>
                <c:pt idx="1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6C5-47CF-A7AF-651D8D4F3CD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2050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60 лет и старше</c:v>
                </c:pt>
                <c:pt idx="1">
                  <c:v>80 лет и старше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31.8</c:v>
                </c:pt>
                <c:pt idx="1">
                  <c:v>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6C5-47CF-A7AF-651D8D4F3C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0793392"/>
        <c:axId val="190793000"/>
      </c:barChart>
      <c:catAx>
        <c:axId val="190793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0793000"/>
        <c:crosses val="autoZero"/>
        <c:auto val="1"/>
        <c:lblAlgn val="ctr"/>
        <c:lblOffset val="100"/>
        <c:noMultiLvlLbl val="0"/>
      </c:catAx>
      <c:valAx>
        <c:axId val="190793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Доля мужчин ,%</a:t>
                </a:r>
              </a:p>
            </c:rich>
          </c:tx>
          <c:layout>
            <c:manualLayout>
              <c:xMode val="edge"/>
              <c:yMode val="edge"/>
              <c:x val="0"/>
              <c:y val="0.3451724504049099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0793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2986181874324543"/>
          <c:y val="3.5023709948526174E-2"/>
          <c:w val="0.36772714991508415"/>
          <c:h val="8.80577422392836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502642314033342E-2"/>
          <c:y val="9.2749534839179013E-2"/>
          <c:w val="0.91656207053822358"/>
          <c:h val="0.81531482288782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Общая заболеваемость </c:v>
                </c:pt>
              </c:strCache>
            </c:strRef>
          </c:tx>
          <c:spPr>
            <a:solidFill>
              <a:srgbClr val="0F55B5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РФ, 2016 </c:v>
                </c:pt>
                <c:pt idx="1">
                  <c:v>СПб, 2016 </c:v>
                </c:pt>
                <c:pt idx="2">
                  <c:v>ГП№25,2016 </c:v>
                </c:pt>
                <c:pt idx="3">
                  <c:v>ГП№25,2017 </c:v>
                </c:pt>
                <c:pt idx="4">
                  <c:v>ГП№25,2018 </c:v>
                </c:pt>
                <c:pt idx="5">
                  <c:v>ГП№25,2019 </c:v>
                </c:pt>
                <c:pt idx="6">
                  <c:v>ГП№25, 2020</c:v>
                </c:pt>
                <c:pt idx="7">
                  <c:v>ГП№25,2021</c:v>
                </c:pt>
                <c:pt idx="8">
                  <c:v>ГП№25,2022 </c:v>
                </c:pt>
                <c:pt idx="9">
                  <c:v>ГП№25,2023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132.6</c:v>
                </c:pt>
                <c:pt idx="1">
                  <c:v>243.4</c:v>
                </c:pt>
                <c:pt idx="2">
                  <c:v>171.5</c:v>
                </c:pt>
                <c:pt idx="3">
                  <c:v>703.4</c:v>
                </c:pt>
                <c:pt idx="4">
                  <c:v>912.8</c:v>
                </c:pt>
                <c:pt idx="5">
                  <c:v>1456.9</c:v>
                </c:pt>
                <c:pt idx="6" formatCode="0.0">
                  <c:v>860</c:v>
                </c:pt>
                <c:pt idx="7">
                  <c:v>1760.4</c:v>
                </c:pt>
                <c:pt idx="8" formatCode="0.0">
                  <c:v>1478</c:v>
                </c:pt>
                <c:pt idx="9" formatCode="0.0">
                  <c:v>2429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05-457D-830F-F09D6385408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Первичная заболеваемость </c:v>
                </c:pt>
              </c:strCache>
            </c:strRef>
          </c:tx>
          <c:spPr>
            <a:solidFill>
              <a:srgbClr val="8E9BD6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РФ, 2016 </c:v>
                </c:pt>
                <c:pt idx="1">
                  <c:v>СПб, 2016 </c:v>
                </c:pt>
                <c:pt idx="2">
                  <c:v>ГП№25,2016 </c:v>
                </c:pt>
                <c:pt idx="3">
                  <c:v>ГП№25,2017 </c:v>
                </c:pt>
                <c:pt idx="4">
                  <c:v>ГП№25,2018 </c:v>
                </c:pt>
                <c:pt idx="5">
                  <c:v>ГП№25,2019 </c:v>
                </c:pt>
                <c:pt idx="6">
                  <c:v>ГП№25, 2020</c:v>
                </c:pt>
                <c:pt idx="7">
                  <c:v>ГП№25,2021</c:v>
                </c:pt>
                <c:pt idx="8">
                  <c:v>ГП№25,2022 </c:v>
                </c:pt>
                <c:pt idx="9">
                  <c:v>ГП№25,2023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19.3</c:v>
                </c:pt>
                <c:pt idx="1">
                  <c:v>28.9</c:v>
                </c:pt>
                <c:pt idx="2">
                  <c:v>4.7</c:v>
                </c:pt>
                <c:pt idx="3">
                  <c:v>28.3</c:v>
                </c:pt>
                <c:pt idx="4">
                  <c:v>333.1</c:v>
                </c:pt>
                <c:pt idx="5">
                  <c:v>565.6</c:v>
                </c:pt>
                <c:pt idx="6">
                  <c:v>316.7</c:v>
                </c:pt>
                <c:pt idx="7">
                  <c:v>390.3</c:v>
                </c:pt>
                <c:pt idx="8" formatCode="0.0">
                  <c:v>312</c:v>
                </c:pt>
                <c:pt idx="9">
                  <c:v>865.2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905-457D-830F-F09D638540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620560272"/>
        <c:axId val="620560664"/>
      </c:barChart>
      <c:catAx>
        <c:axId val="620560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163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604020202020204" pitchFamily="34" charset="0"/>
                <a:ea typeface="Calibri"/>
                <a:cs typeface="Arial Black" panose="020B0604020202020204" pitchFamily="34" charset="0"/>
              </a:defRPr>
            </a:pPr>
            <a:endParaRPr lang="ru-RU"/>
          </a:p>
        </c:txPr>
        <c:crossAx val="620560664"/>
        <c:crosses val="autoZero"/>
        <c:auto val="1"/>
        <c:lblAlgn val="ctr"/>
        <c:lblOffset val="100"/>
        <c:tickMarkSkip val="1"/>
        <c:noMultiLvlLbl val="0"/>
      </c:catAx>
      <c:valAx>
        <c:axId val="620560664"/>
        <c:scaling>
          <c:orientation val="minMax"/>
        </c:scaling>
        <c:delete val="0"/>
        <c:axPos val="l"/>
        <c:majorGridlines>
          <c:spPr>
            <a:ln w="3163" cap="flat" cmpd="sng" algn="ctr">
              <a:solidFill>
                <a:srgbClr val="000000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r>
                  <a:rPr lang="ru-RU" sz="1200" b="1" i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 100 тыс. взрослого населения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noFill/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6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604020202020204" pitchFamily="34" charset="0"/>
                <a:ea typeface="Calibri"/>
                <a:cs typeface="Arial Black" panose="020B0604020202020204" pitchFamily="34" charset="0"/>
              </a:defRPr>
            </a:pPr>
            <a:endParaRPr lang="ru-RU"/>
          </a:p>
        </c:txPr>
        <c:crossAx val="620560272"/>
        <c:crosses val="autoZero"/>
        <c:crossBetween val="between"/>
      </c:valAx>
      <c:spPr>
        <a:noFill/>
        <a:ln w="12654">
          <a:solidFill>
            <a:srgbClr val="808080"/>
          </a:solidFill>
          <a:prstDash val="solid"/>
        </a:ln>
        <a:effectLst/>
      </c:spPr>
    </c:plotArea>
    <c:legend>
      <c:legendPos val="t"/>
      <c:layout>
        <c:manualLayout>
          <c:xMode val="edge"/>
          <c:yMode val="edge"/>
          <c:x val="3.6367307677702333E-2"/>
          <c:y val="0.11569583926032875"/>
          <c:w val="0.65258174880208741"/>
          <c:h val="7.9969221840494834E-2"/>
        </c:manualLayout>
      </c:layout>
      <c:overlay val="0"/>
      <c:spPr>
        <a:noFill/>
        <a:ln w="3163">
          <a:noFill/>
          <a:prstDash val="solid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Arial Black" panose="020B0604020202020204" pitchFamily="34" charset="0"/>
              <a:ea typeface="Times New Roman"/>
              <a:cs typeface="Arial Black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47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Общая заболеваемость</c:v>
                </c:pt>
              </c:strCache>
            </c:strRef>
          </c:tx>
          <c:spPr>
            <a:solidFill>
              <a:srgbClr val="0F55B5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F55B5"/>
                    </a:solidFill>
                    <a:latin typeface="Arial Black" panose="020B0604020202020204" pitchFamily="34" charset="0"/>
                    <a:ea typeface="+mn-ea"/>
                    <a:cs typeface="Arial Black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158.56438144449581</c:v>
                </c:pt>
                <c:pt idx="1">
                  <c:v>371.14421845719278</c:v>
                </c:pt>
                <c:pt idx="2">
                  <c:v>410.13181202737923</c:v>
                </c:pt>
                <c:pt idx="3">
                  <c:v>532.79560800492288</c:v>
                </c:pt>
                <c:pt idx="4">
                  <c:v>636.9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F4B-4152-A0D2-AB27E07530D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Первичная заболеваемость</c:v>
                </c:pt>
              </c:strCache>
            </c:strRef>
          </c:tx>
          <c:spPr>
            <a:solidFill>
              <a:srgbClr val="8E9BD6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697A9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16.861836411783177</c:v>
                </c:pt>
                <c:pt idx="1">
                  <c:v>32.687245489566791</c:v>
                </c:pt>
                <c:pt idx="2">
                  <c:v>44.269146994760696</c:v>
                </c:pt>
                <c:pt idx="3">
                  <c:v>66.33688980510243</c:v>
                </c:pt>
                <c:pt idx="4">
                  <c:v>77.8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F4B-4152-A0D2-AB27E07530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"/>
        <c:overlap val="-20"/>
        <c:axId val="620556744"/>
        <c:axId val="620555176"/>
      </c:barChart>
      <c:catAx>
        <c:axId val="620556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pPr>
            <a:endParaRPr lang="ru-RU"/>
          </a:p>
        </c:txPr>
        <c:crossAx val="620555176"/>
        <c:crosses val="autoZero"/>
        <c:auto val="1"/>
        <c:lblAlgn val="ctr"/>
        <c:lblOffset val="100"/>
        <c:noMultiLvlLbl val="0"/>
      </c:catAx>
      <c:valAx>
        <c:axId val="62055517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330" b="1" i="0" u="none" strike="noStrike" baseline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на 100 тыс. населения </a:t>
                </a:r>
                <a:endParaRPr lang="ru-RU" b="1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pPr>
            <a:endParaRPr lang="ru-RU"/>
          </a:p>
        </c:txPr>
        <c:crossAx val="620556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Arial Black" panose="020B0604020202020204" pitchFamily="34" charset="0"/>
              <a:ea typeface="+mn-ea"/>
              <a:cs typeface="Arial Black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697A9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8E9BD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45B-494C-8B70-809E8F816B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697A91"/>
                    </a:solidFill>
                    <a:latin typeface="Arial Black" panose="020B0604020202020204" pitchFamily="34" charset="0"/>
                    <a:ea typeface="+mn-ea"/>
                    <a:cs typeface="Arial Black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3180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536-429B-A494-77823D8B1E1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3A536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C76C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A45B-494C-8B70-809E8F816B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5C76C4"/>
                    </a:solidFill>
                    <a:latin typeface="Arial Black" panose="020B0604020202020204" pitchFamily="34" charset="0"/>
                    <a:ea typeface="+mn-ea"/>
                    <a:cs typeface="Arial Black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5931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536-429B-A494-77823D8B1E1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F55B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Arial Black" panose="020B0604020202020204" pitchFamily="34" charset="0"/>
                    <a:ea typeface="+mn-ea"/>
                    <a:cs typeface="Arial Black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9192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761-BA4D-A528-32340D6CEF3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DB9295F-2861-4E79-916F-1989B91AD03A}" type="VALUE">
                      <a:rPr lang="en-US" sz="2000" b="1">
                        <a:solidFill>
                          <a:srgbClr val="C0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E34-4361-821A-CD3894532A46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13589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E34-4361-821A-CD3894532A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0557920"/>
        <c:axId val="620556352"/>
      </c:barChart>
      <c:catAx>
        <c:axId val="6205579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20556352"/>
        <c:crosses val="autoZero"/>
        <c:auto val="1"/>
        <c:lblAlgn val="ctr"/>
        <c:lblOffset val="100"/>
        <c:noMultiLvlLbl val="0"/>
      </c:catAx>
      <c:valAx>
        <c:axId val="620556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pPr>
            <a:endParaRPr lang="ru-RU"/>
          </a:p>
        </c:txPr>
        <c:crossAx val="62055792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22427931414426253"/>
          <c:y val="0.92442649723187698"/>
          <c:w val="0.5037028531156893"/>
          <c:h val="5.77682691910976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Arial Black" panose="020B0604020202020204" pitchFamily="34" charset="0"/>
              <a:ea typeface="+mn-ea"/>
              <a:cs typeface="Arial Black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8E9BD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8E9BD6"/>
                    </a:solidFill>
                    <a:latin typeface="Arial Black" panose="020B0604020202020204" pitchFamily="34" charset="0"/>
                    <a:ea typeface="+mn-ea"/>
                    <a:cs typeface="Arial Black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536-429B-A494-77823D8B1E1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5C76C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5C76C4"/>
                    </a:solidFill>
                    <a:latin typeface="Arial Black" panose="020B0604020202020204" pitchFamily="34" charset="0"/>
                    <a:ea typeface="+mn-ea"/>
                    <a:cs typeface="Arial Black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536-429B-A494-77823D8B1E1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F55B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777F-074C-AB8B-6DA6A42AF0E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F55B5"/>
                    </a:solidFill>
                    <a:latin typeface="Arial Black" panose="020B0604020202020204" pitchFamily="34" charset="0"/>
                    <a:ea typeface="+mn-ea"/>
                    <a:cs typeface="Arial Black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77F-074C-AB8B-6DA6A42AF0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0557528"/>
        <c:axId val="620558312"/>
      </c:barChart>
      <c:catAx>
        <c:axId val="6205575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20558312"/>
        <c:crosses val="autoZero"/>
        <c:auto val="1"/>
        <c:lblAlgn val="ctr"/>
        <c:lblOffset val="100"/>
        <c:noMultiLvlLbl val="0"/>
      </c:catAx>
      <c:valAx>
        <c:axId val="620558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620557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200865642738958"/>
          <c:y val="0.92328867450130725"/>
          <c:w val="0.58030402967474803"/>
          <c:h val="6.28701028500930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Arial Black" panose="020B0604020202020204" pitchFamily="34" charset="0"/>
              <a:ea typeface="+mn-ea"/>
              <a:cs typeface="Arial Black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0.08193</cdr:x>
      <cdr:y>0.18585</cdr:y>
    </cdr:from>
    <cdr:to>
      <cdr:x>0.33508</cdr:x>
      <cdr:y>0.27215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xmlns="" id="{8BCE1335-8271-43F6-A490-70085E6E3AF2}"/>
            </a:ext>
          </a:extLst>
        </cdr:cNvPr>
        <cdr:cNvSpPr txBox="1"/>
      </cdr:nvSpPr>
      <cdr:spPr>
        <a:xfrm xmlns:a="http://schemas.openxmlformats.org/drawingml/2006/main">
          <a:off x="425130" y="721365"/>
          <a:ext cx="1313581" cy="334972"/>
        </a:xfrm>
        <a:prstGeom xmlns:a="http://schemas.openxmlformats.org/drawingml/2006/main" prst="rect">
          <a:avLst/>
        </a:prstGeom>
        <a:ln xmlns:a="http://schemas.openxmlformats.org/drawingml/2006/main" w="12700"/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/>
            <a:t>    в 2,7 раз </a:t>
          </a:r>
        </a:p>
      </cdr:txBody>
    </cdr:sp>
  </cdr:relSizeAnchor>
  <cdr:relSizeAnchor xmlns:cdr="http://schemas.openxmlformats.org/drawingml/2006/chartDrawing">
    <cdr:from>
      <cdr:x>0.57913</cdr:x>
      <cdr:y>0.61781</cdr:y>
    </cdr:from>
    <cdr:to>
      <cdr:x>0.89076</cdr:x>
      <cdr:y>0.68036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F28522F6-78D9-4EF7-94B7-6EE36BB08B0F}"/>
            </a:ext>
          </a:extLst>
        </cdr:cNvPr>
        <cdr:cNvSpPr txBox="1"/>
      </cdr:nvSpPr>
      <cdr:spPr>
        <a:xfrm xmlns:a="http://schemas.openxmlformats.org/drawingml/2006/main">
          <a:off x="3000827" y="2688318"/>
          <a:ext cx="1614716" cy="272143"/>
        </a:xfrm>
        <a:prstGeom xmlns:a="http://schemas.openxmlformats.org/drawingml/2006/main" prst="rect">
          <a:avLst/>
        </a:prstGeom>
        <a:ln xmlns:a="http://schemas.openxmlformats.org/drawingml/2006/main" w="12700"/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/>
            <a:t>     в 3,5 раза </a:t>
          </a:r>
        </a:p>
      </cdr:txBody>
    </cdr:sp>
  </cdr:relSizeAnchor>
  <cdr:relSizeAnchor xmlns:cdr="http://schemas.openxmlformats.org/drawingml/2006/chartDrawing">
    <cdr:from>
      <cdr:x>0.64216</cdr:x>
      <cdr:y>0.62282</cdr:y>
    </cdr:from>
    <cdr:to>
      <cdr:x>0.64216</cdr:x>
      <cdr:y>0.67785</cdr:y>
    </cdr:to>
    <cdr:cxnSp macro="">
      <cdr:nvCxnSpPr>
        <cdr:cNvPr id="8" name="Прямая со стрелкой 7">
          <a:extLst xmlns:a="http://schemas.openxmlformats.org/drawingml/2006/main">
            <a:ext uri="{FF2B5EF4-FFF2-40B4-BE49-F238E27FC236}">
              <a16:creationId xmlns:a16="http://schemas.microsoft.com/office/drawing/2014/main" xmlns="" id="{57C3492E-FBFD-4CB3-AEB1-25C6E49183ED}"/>
            </a:ext>
          </a:extLst>
        </cdr:cNvPr>
        <cdr:cNvCxnSpPr/>
      </cdr:nvCxnSpPr>
      <cdr:spPr>
        <a:xfrm xmlns:a="http://schemas.openxmlformats.org/drawingml/2006/main" flipV="1">
          <a:off x="3327400" y="2710089"/>
          <a:ext cx="0" cy="23948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0.12045</cdr:x>
      <cdr:y>0.19169</cdr:y>
    </cdr:from>
    <cdr:to>
      <cdr:x>0.12045</cdr:x>
      <cdr:y>0.24673</cdr:y>
    </cdr:to>
    <cdr:cxnSp macro="">
      <cdr:nvCxnSpPr>
        <cdr:cNvPr id="9" name="Прямая со стрелкой 8">
          <a:extLst xmlns:a="http://schemas.openxmlformats.org/drawingml/2006/main">
            <a:ext uri="{FF2B5EF4-FFF2-40B4-BE49-F238E27FC236}">
              <a16:creationId xmlns:a16="http://schemas.microsoft.com/office/drawing/2014/main" xmlns="" id="{F182A653-13FA-48CA-AA2D-67ECE5060253}"/>
            </a:ext>
          </a:extLst>
        </cdr:cNvPr>
        <cdr:cNvCxnSpPr/>
      </cdr:nvCxnSpPr>
      <cdr:spPr>
        <a:xfrm xmlns:a="http://schemas.openxmlformats.org/drawingml/2006/main" flipV="1">
          <a:off x="624114" y="834117"/>
          <a:ext cx="0" cy="23948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0.07773</cdr:x>
      <cdr:y>0.18335</cdr:y>
    </cdr:from>
    <cdr:to>
      <cdr:x>0.30462</cdr:x>
      <cdr:y>0.26647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xmlns="" id="{8BCE1335-8271-43F6-A490-70085E6E3AF2}"/>
            </a:ext>
          </a:extLst>
        </cdr:cNvPr>
        <cdr:cNvSpPr txBox="1"/>
      </cdr:nvSpPr>
      <cdr:spPr>
        <a:xfrm xmlns:a="http://schemas.openxmlformats.org/drawingml/2006/main">
          <a:off x="393938" y="711660"/>
          <a:ext cx="1149884" cy="322643"/>
        </a:xfrm>
        <a:prstGeom xmlns:a="http://schemas.openxmlformats.org/drawingml/2006/main" prst="rect">
          <a:avLst/>
        </a:prstGeom>
        <a:ln xmlns:a="http://schemas.openxmlformats.org/drawingml/2006/main" w="12700"/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/>
            <a:t>    в 5 раз </a:t>
          </a:r>
        </a:p>
      </cdr:txBody>
    </cdr:sp>
  </cdr:relSizeAnchor>
  <cdr:relSizeAnchor xmlns:cdr="http://schemas.openxmlformats.org/drawingml/2006/chartDrawing">
    <cdr:from>
      <cdr:x>0.57913</cdr:x>
      <cdr:y>0.61781</cdr:y>
    </cdr:from>
    <cdr:to>
      <cdr:x>0.89076</cdr:x>
      <cdr:y>0.70358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F28522F6-78D9-4EF7-94B7-6EE36BB08B0F}"/>
            </a:ext>
          </a:extLst>
        </cdr:cNvPr>
        <cdr:cNvSpPr txBox="1"/>
      </cdr:nvSpPr>
      <cdr:spPr>
        <a:xfrm xmlns:a="http://schemas.openxmlformats.org/drawingml/2006/main">
          <a:off x="2935046" y="2397991"/>
          <a:ext cx="1579350" cy="332910"/>
        </a:xfrm>
        <a:prstGeom xmlns:a="http://schemas.openxmlformats.org/drawingml/2006/main" prst="rect">
          <a:avLst/>
        </a:prstGeom>
        <a:ln xmlns:a="http://schemas.openxmlformats.org/drawingml/2006/main" w="12700"/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/>
            <a:t>   в 8,4 раза </a:t>
          </a:r>
        </a:p>
      </cdr:txBody>
    </cdr:sp>
  </cdr:relSizeAnchor>
  <cdr:relSizeAnchor xmlns:cdr="http://schemas.openxmlformats.org/drawingml/2006/chartDrawing">
    <cdr:from>
      <cdr:x>0.64216</cdr:x>
      <cdr:y>0.62282</cdr:y>
    </cdr:from>
    <cdr:to>
      <cdr:x>0.64216</cdr:x>
      <cdr:y>0.67785</cdr:y>
    </cdr:to>
    <cdr:cxnSp macro="">
      <cdr:nvCxnSpPr>
        <cdr:cNvPr id="8" name="Прямая со стрелкой 7">
          <a:extLst xmlns:a="http://schemas.openxmlformats.org/drawingml/2006/main">
            <a:ext uri="{FF2B5EF4-FFF2-40B4-BE49-F238E27FC236}">
              <a16:creationId xmlns:a16="http://schemas.microsoft.com/office/drawing/2014/main" xmlns="" id="{57C3492E-FBFD-4CB3-AEB1-25C6E49183ED}"/>
            </a:ext>
          </a:extLst>
        </cdr:cNvPr>
        <cdr:cNvCxnSpPr/>
      </cdr:nvCxnSpPr>
      <cdr:spPr>
        <a:xfrm xmlns:a="http://schemas.openxmlformats.org/drawingml/2006/main" flipV="1">
          <a:off x="3327400" y="2710089"/>
          <a:ext cx="0" cy="23948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0.12045</cdr:x>
      <cdr:y>0.19169</cdr:y>
    </cdr:from>
    <cdr:to>
      <cdr:x>0.12045</cdr:x>
      <cdr:y>0.24673</cdr:y>
    </cdr:to>
    <cdr:cxnSp macro="">
      <cdr:nvCxnSpPr>
        <cdr:cNvPr id="9" name="Прямая со стрелкой 8">
          <a:extLst xmlns:a="http://schemas.openxmlformats.org/drawingml/2006/main">
            <a:ext uri="{FF2B5EF4-FFF2-40B4-BE49-F238E27FC236}">
              <a16:creationId xmlns:a16="http://schemas.microsoft.com/office/drawing/2014/main" xmlns="" id="{F182A653-13FA-48CA-AA2D-67ECE5060253}"/>
            </a:ext>
          </a:extLst>
        </cdr:cNvPr>
        <cdr:cNvCxnSpPr/>
      </cdr:nvCxnSpPr>
      <cdr:spPr>
        <a:xfrm xmlns:a="http://schemas.openxmlformats.org/drawingml/2006/main" flipV="1">
          <a:off x="624114" y="834117"/>
          <a:ext cx="0" cy="23948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0.08929</cdr:x>
      <cdr:y>0</cdr:y>
    </cdr:from>
    <cdr:to>
      <cdr:x>0.41912</cdr:x>
      <cdr:y>0.08488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7116840F-49B6-9D3C-2730-DF0640A0D114}"/>
            </a:ext>
          </a:extLst>
        </cdr:cNvPr>
        <cdr:cNvSpPr txBox="1"/>
      </cdr:nvSpPr>
      <cdr:spPr>
        <a:xfrm xmlns:a="http://schemas.openxmlformats.org/drawingml/2006/main">
          <a:off x="462643" y="-1825625"/>
          <a:ext cx="1709057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/>
            <a:t>Мужчины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0.13379</cdr:x>
      <cdr:y>0.23064</cdr:y>
    </cdr:from>
    <cdr:to>
      <cdr:x>0.26045</cdr:x>
      <cdr:y>0.6766</cdr:y>
    </cdr:to>
    <cdr:sp macro="" textlink="">
      <cdr:nvSpPr>
        <cdr:cNvPr id="3" name="Стрелка: вверх 2">
          <a:extLst xmlns:a="http://schemas.openxmlformats.org/drawingml/2006/main">
            <a:ext uri="{FF2B5EF4-FFF2-40B4-BE49-F238E27FC236}">
              <a16:creationId xmlns:a16="http://schemas.microsoft.com/office/drawing/2014/main" xmlns="" id="{39106B22-3302-4230-8312-69229D8B76D4}"/>
            </a:ext>
          </a:extLst>
        </cdr:cNvPr>
        <cdr:cNvSpPr/>
      </cdr:nvSpPr>
      <cdr:spPr>
        <a:xfrm xmlns:a="http://schemas.openxmlformats.org/drawingml/2006/main">
          <a:off x="1620712" y="1038029"/>
          <a:ext cx="1534305" cy="2007084"/>
        </a:xfrm>
        <a:prstGeom xmlns:a="http://schemas.openxmlformats.org/drawingml/2006/main" prst="upArrow">
          <a:avLst/>
        </a:prstGeom>
        <a:solidFill xmlns:a="http://schemas.openxmlformats.org/drawingml/2006/main">
          <a:srgbClr val="0F55B5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х 14</a:t>
          </a:r>
        </a:p>
      </cdr:txBody>
    </cdr:sp>
  </cdr:relSizeAnchor>
  <cdr:relSizeAnchor xmlns:cdr="http://schemas.openxmlformats.org/drawingml/2006/chartDrawing">
    <cdr:from>
      <cdr:x>0.33581</cdr:x>
      <cdr:y>0.18618</cdr:y>
    </cdr:from>
    <cdr:to>
      <cdr:x>0.47376</cdr:x>
      <cdr:y>0.59867</cdr:y>
    </cdr:to>
    <cdr:sp macro="" textlink="">
      <cdr:nvSpPr>
        <cdr:cNvPr id="4" name="Стрелка: вверх 2">
          <a:extLst xmlns:a="http://schemas.openxmlformats.org/drawingml/2006/main">
            <a:ext uri="{FF2B5EF4-FFF2-40B4-BE49-F238E27FC236}">
              <a16:creationId xmlns:a16="http://schemas.microsoft.com/office/drawing/2014/main" xmlns="" id="{95F99718-23B0-E63E-6031-89B0F825BE56}"/>
            </a:ext>
          </a:extLst>
        </cdr:cNvPr>
        <cdr:cNvSpPr/>
      </cdr:nvSpPr>
      <cdr:spPr>
        <a:xfrm xmlns:a="http://schemas.openxmlformats.org/drawingml/2006/main">
          <a:off x="4067877" y="837936"/>
          <a:ext cx="1671020" cy="1856434"/>
        </a:xfrm>
        <a:prstGeom xmlns:a="http://schemas.openxmlformats.org/drawingml/2006/main" prst="upArrow">
          <a:avLst/>
        </a:prstGeom>
        <a:solidFill xmlns:a="http://schemas.openxmlformats.org/drawingml/2006/main">
          <a:srgbClr val="8E9BD6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х 30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13584-5C5B-458F-978B-EAE73ABECC1A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C43C7-5660-4425-94C4-136BD0223B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808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F4253A-95B6-4C4F-8630-E5CF524A7700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745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 фоне реализованной системы активного выявления пациентов с высоким риском переломов с привлечением врачей первичного звена здравоохранения значительно</a:t>
            </a:r>
            <a:r>
              <a:rPr lang="ru-RU" baseline="0" dirty="0"/>
              <a:t> растет </a:t>
            </a:r>
            <a:r>
              <a:rPr lang="ru-RU" baseline="0" dirty="0" err="1"/>
              <a:t>выявляемость</a:t>
            </a:r>
            <a:r>
              <a:rPr lang="ru-RU" baseline="0" dirty="0"/>
              <a:t> остеопороза. С учетом высокой распространенности остеопороза в популяции назначение терапии пероральными </a:t>
            </a:r>
            <a:r>
              <a:rPr lang="ru-RU" baseline="0" dirty="0" err="1"/>
              <a:t>бисфосфонатами</a:t>
            </a:r>
            <a:r>
              <a:rPr lang="ru-RU" baseline="0" dirty="0"/>
              <a:t>, в котором нуждается большинство пациентов, должно относиться к компетенции врача-первичного звена.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EDDF4-972B-48EA-812C-057F3F2DC0B2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941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За последние годы в Санкт-Петербурге наблюдается стабильный рост показателей заболеваемости остеопорозом, что отражает активную работу в отношении выявления пациентов с высоким риском переломов, а также хорошую обеспеченность города денситометрами . Однако увеличение показателей заболеваемости неизбежно отражается на потреблении ресурсов системы здравоохранения  и требует контроля за их объемами , а также тщательного планирования объемов и источников финансирования лекарственного обеспечения . Так , за последние 2 года </a:t>
            </a:r>
            <a:r>
              <a: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объемы оказания медицинской помощи в дневных стационарах поликлиник СПБ с введением </a:t>
            </a:r>
            <a:r>
              <a:rPr lang="ru-RU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золедроновой</a:t>
            </a:r>
            <a:r>
              <a: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кислоты по ОМС </a:t>
            </a:r>
            <a:r>
              <a:rPr lang="ru-RU" sz="12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увеличились в 2,9  раза, что требует усиления контроля за обоснованностью назначения и длительностью применения этого лекарственного препарата</a:t>
            </a:r>
            <a:endParaRPr lang="ru-RU" b="0" u="none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434B9-F12A-CB47-B175-5EA13ACABF3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211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 2022 года более чем в 2 раза увеличилась обеспеченность Санкт-Петербурга рентгеновскими денситометрами, работающими в системе ОМС. На 2025 год запланирована закупка 10 денситометров (синие метки на карте) , при введении их в эксплуатацию все районы города будут обеспечены указанным оборудованием, что значимо увеличит доступность денситометрии для населения города, в том числе отдаленных районов. Увеличение доступности диагностики приведет к еще большему росту показателей заболеваемости остеопорозом и необходимости планирования объемов медицинской помощи и лекарственного обеспечения этой категории пациентов, а также их маршрутизации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17D9E-3D8C-4C7E-A453-53D3F0A15B5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537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DA10-25DC-418D-A03C-898D03A07B86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9631-EFF0-40AC-BC6B-E4CCCAFC5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459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DA10-25DC-418D-A03C-898D03A07B86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9631-EFF0-40AC-BC6B-E4CCCAFC5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200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DA10-25DC-418D-A03C-898D03A07B86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9631-EFF0-40AC-BC6B-E4CCCAFC5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58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DA10-25DC-418D-A03C-898D03A07B86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9631-EFF0-40AC-BC6B-E4CCCAFC5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817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DA10-25DC-418D-A03C-898D03A07B86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9631-EFF0-40AC-BC6B-E4CCCAFC5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686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DA10-25DC-418D-A03C-898D03A07B86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9631-EFF0-40AC-BC6B-E4CCCAFC5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850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DA10-25DC-418D-A03C-898D03A07B86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9631-EFF0-40AC-BC6B-E4CCCAFC5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826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DA10-25DC-418D-A03C-898D03A07B86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9631-EFF0-40AC-BC6B-E4CCCAFC5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986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DA10-25DC-418D-A03C-898D03A07B86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9631-EFF0-40AC-BC6B-E4CCCAFC5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413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DA10-25DC-418D-A03C-898D03A07B86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9631-EFF0-40AC-BC6B-E4CCCAFC5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309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DA10-25DC-418D-A03C-898D03A07B86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9631-EFF0-40AC-BC6B-E4CCCAFC5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92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9DA10-25DC-418D-A03C-898D03A07B86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49631-EFF0-40AC-BC6B-E4CCCAFC5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35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8">
            <a:extLst>
              <a:ext uri="{FF2B5EF4-FFF2-40B4-BE49-F238E27FC236}">
                <a16:creationId xmlns:a16="http://schemas.microsoft.com/office/drawing/2014/main" xmlns="" id="{982FED71-C163-4B3E-AD8A-4FB276AA3559}"/>
              </a:ext>
            </a:extLst>
          </p:cNvPr>
          <p:cNvSpPr txBox="1"/>
          <p:nvPr/>
        </p:nvSpPr>
        <p:spPr>
          <a:xfrm>
            <a:off x="445273" y="1943695"/>
            <a:ext cx="10901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2900"/>
            <a:r>
              <a:rPr lang="ru-RU" sz="3200" b="1" dirty="0" smtClean="0">
                <a:latin typeface="Calibri" panose="020F0502020204030204"/>
              </a:rPr>
              <a:t>Ревматологическая служба Санкт-Петербурга:</a:t>
            </a:r>
          </a:p>
          <a:p>
            <a:pPr algn="ctr" defTabSz="342900"/>
            <a:r>
              <a:rPr lang="ru-RU" sz="3200" b="1" dirty="0" smtClean="0">
                <a:latin typeface="Calibri" panose="020F0502020204030204"/>
              </a:rPr>
              <a:t>достижения, проблемы и решения.</a:t>
            </a:r>
            <a:endParaRPr lang="ru-RU" sz="3200" b="1" dirty="0">
              <a:latin typeface="Calibri" panose="020F050202020403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175542A-4E5E-48B7-A8AA-B4A085AEE409}"/>
              </a:ext>
            </a:extLst>
          </p:cNvPr>
          <p:cNvSpPr txBox="1"/>
          <p:nvPr/>
        </p:nvSpPr>
        <p:spPr>
          <a:xfrm>
            <a:off x="5456348" y="6279820"/>
            <a:ext cx="13897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mtClean="0">
                <a:solidFill>
                  <a:srgbClr val="333F50"/>
                </a:solidFill>
              </a:rPr>
              <a:t>2026 </a:t>
            </a:r>
            <a:r>
              <a:rPr lang="ru-RU" dirty="0" smtClean="0">
                <a:solidFill>
                  <a:srgbClr val="333F50"/>
                </a:solidFill>
              </a:rPr>
              <a:t>г.</a:t>
            </a:r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0643FB61-57E1-44C6-BA6D-9CDA51C774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17" b="14180"/>
          <a:stretch/>
        </p:blipFill>
        <p:spPr>
          <a:xfrm>
            <a:off x="1072365" y="243202"/>
            <a:ext cx="2662736" cy="10203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5273" y="4639007"/>
            <a:ext cx="110920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Главный внештатный специалист-ревматолог Комитета по здравоохранению </a:t>
            </a: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Правительства 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Санкт-Петербурга, директор НИИ ревматологии </a:t>
            </a: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ФГБОУ 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ВО СЗГМУ им. </a:t>
            </a:r>
            <a:r>
              <a:rPr lang="ru-RU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И.И.Мечникова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 академик </a:t>
            </a: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РАН </a:t>
            </a:r>
            <a:r>
              <a:rPr lang="ru-RU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Мазуров </a:t>
            </a: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Вадим Иванович</a:t>
            </a:r>
          </a:p>
          <a:p>
            <a:endParaRPr lang="ru-RU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607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" y="47053"/>
            <a:ext cx="1211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Перечень ГИБП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и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тсБПВП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, применяемых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для</a:t>
            </a:r>
            <a:r>
              <a:rPr kumimoji="0" lang="ru-RU" sz="2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 </a:t>
            </a:r>
            <a:r>
              <a:rPr lang="ru-RU" sz="2400" b="1" dirty="0">
                <a:latin typeface="Calibri" panose="020F0502020204030204"/>
              </a:rPr>
              <a:t>лечения ревматологических пациентов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87940" y="759476"/>
          <a:ext cx="3310599" cy="198461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154983">
                  <a:extLst>
                    <a:ext uri="{9D8B030D-6E8A-4147-A177-3AD203B41FA5}">
                      <a16:colId xmlns:a16="http://schemas.microsoft.com/office/drawing/2014/main" xmlns="" val="1629813762"/>
                    </a:ext>
                  </a:extLst>
                </a:gridCol>
                <a:gridCol w="1155616">
                  <a:extLst>
                    <a:ext uri="{9D8B030D-6E8A-4147-A177-3AD203B41FA5}">
                      <a16:colId xmlns:a16="http://schemas.microsoft.com/office/drawing/2014/main" xmlns="" val="459122142"/>
                    </a:ext>
                  </a:extLst>
                </a:gridCol>
              </a:tblGrid>
              <a:tr h="314960">
                <a:tc gridSpan="2"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rgbClr val="333F50"/>
                          </a:solidFill>
                        </a:rPr>
                        <a:t>Ингибиторы</a:t>
                      </a:r>
                      <a:r>
                        <a:rPr lang="ru-RU" sz="1500" baseline="0" dirty="0">
                          <a:solidFill>
                            <a:srgbClr val="333F50"/>
                          </a:solidFill>
                        </a:rPr>
                        <a:t> ФНО-альфа</a:t>
                      </a:r>
                      <a:endParaRPr lang="ru-RU" sz="1500" dirty="0">
                        <a:solidFill>
                          <a:srgbClr val="333F5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56966926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ru-RU" sz="1500" dirty="0" err="1">
                          <a:solidFill>
                            <a:srgbClr val="333F50"/>
                          </a:solidFill>
                        </a:rPr>
                        <a:t>Инфликсимаб</a:t>
                      </a:r>
                      <a:r>
                        <a:rPr lang="ru-RU" sz="1500" dirty="0">
                          <a:solidFill>
                            <a:srgbClr val="333F50"/>
                          </a:solidFill>
                        </a:rPr>
                        <a:t> 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dirty="0">
                        <a:solidFill>
                          <a:srgbClr val="333F5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2695655"/>
                  </a:ext>
                </a:extLst>
              </a:tr>
              <a:tr h="335887">
                <a:tc>
                  <a:txBody>
                    <a:bodyPr/>
                    <a:lstStyle/>
                    <a:p>
                      <a:r>
                        <a:rPr lang="ru-RU" sz="1500" dirty="0" err="1">
                          <a:solidFill>
                            <a:srgbClr val="333F50"/>
                          </a:solidFill>
                        </a:rPr>
                        <a:t>Адалимумаб</a:t>
                      </a:r>
                      <a:endParaRPr lang="ru-RU" sz="1500" dirty="0">
                        <a:solidFill>
                          <a:srgbClr val="333F5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dirty="0">
                        <a:solidFill>
                          <a:srgbClr val="333F5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854472447"/>
                  </a:ext>
                </a:extLst>
              </a:tr>
              <a:tr h="368565">
                <a:tc>
                  <a:txBody>
                    <a:bodyPr/>
                    <a:lstStyle/>
                    <a:p>
                      <a:r>
                        <a:rPr lang="ru-RU" sz="1500" dirty="0" err="1">
                          <a:solidFill>
                            <a:srgbClr val="333F50"/>
                          </a:solidFill>
                        </a:rPr>
                        <a:t>Цертолизумаба</a:t>
                      </a:r>
                      <a:r>
                        <a:rPr lang="ru-RU" sz="1500" dirty="0">
                          <a:solidFill>
                            <a:srgbClr val="333F50"/>
                          </a:solidFill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333F50"/>
                          </a:solidFill>
                        </a:rPr>
                        <a:t>пэгол</a:t>
                      </a:r>
                      <a:endParaRPr lang="ru-RU" sz="1500" dirty="0">
                        <a:solidFill>
                          <a:srgbClr val="333F5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rgbClr val="333F5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9572250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ru-RU" sz="1500" dirty="0" err="1">
                          <a:solidFill>
                            <a:srgbClr val="333F50"/>
                          </a:solidFill>
                        </a:rPr>
                        <a:t>Голимумаб</a:t>
                      </a:r>
                      <a:endParaRPr lang="ru-RU" sz="1500" dirty="0">
                        <a:solidFill>
                          <a:srgbClr val="333F5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dirty="0">
                        <a:solidFill>
                          <a:srgbClr val="333F5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737625258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ru-RU" sz="1500" dirty="0" err="1">
                          <a:solidFill>
                            <a:srgbClr val="333F50"/>
                          </a:solidFill>
                        </a:rPr>
                        <a:t>Этанерцепт</a:t>
                      </a:r>
                      <a:endParaRPr lang="ru-RU" sz="1500" dirty="0">
                        <a:solidFill>
                          <a:srgbClr val="333F5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rgbClr val="333F5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7456749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/>
          </p:nvPr>
        </p:nvGraphicFramePr>
        <p:xfrm>
          <a:off x="4585556" y="1605036"/>
          <a:ext cx="3310599" cy="128591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575720">
                  <a:extLst>
                    <a:ext uri="{9D8B030D-6E8A-4147-A177-3AD203B41FA5}">
                      <a16:colId xmlns:a16="http://schemas.microsoft.com/office/drawing/2014/main" xmlns="" val="1629813762"/>
                    </a:ext>
                  </a:extLst>
                </a:gridCol>
                <a:gridCol w="1734879">
                  <a:extLst>
                    <a:ext uri="{9D8B030D-6E8A-4147-A177-3AD203B41FA5}">
                      <a16:colId xmlns:a16="http://schemas.microsoft.com/office/drawing/2014/main" xmlns="" val="459122142"/>
                    </a:ext>
                  </a:extLst>
                </a:gridCol>
              </a:tblGrid>
              <a:tr h="314960">
                <a:tc gridSpan="2"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rgbClr val="333F50"/>
                          </a:solidFill>
                        </a:rPr>
                        <a:t>Ингибиторы</a:t>
                      </a:r>
                      <a:r>
                        <a:rPr lang="ru-RU" sz="1500" baseline="0" dirty="0">
                          <a:solidFill>
                            <a:srgbClr val="333F50"/>
                          </a:solidFill>
                        </a:rPr>
                        <a:t> ИЛ-17</a:t>
                      </a:r>
                      <a:endParaRPr lang="ru-RU" sz="1500" dirty="0">
                        <a:solidFill>
                          <a:srgbClr val="333F5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56966926"/>
                  </a:ext>
                </a:extLst>
              </a:tr>
              <a:tr h="325796">
                <a:tc>
                  <a:txBody>
                    <a:bodyPr/>
                    <a:lstStyle/>
                    <a:p>
                      <a:r>
                        <a:rPr lang="ru-RU" sz="1500" dirty="0" err="1">
                          <a:solidFill>
                            <a:srgbClr val="333F50"/>
                          </a:solidFill>
                        </a:rPr>
                        <a:t>Секукинумаб</a:t>
                      </a:r>
                      <a:endParaRPr lang="ru-RU" sz="1500" dirty="0">
                        <a:solidFill>
                          <a:srgbClr val="333F5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dirty="0">
                        <a:solidFill>
                          <a:srgbClr val="333F5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9572250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ru-RU" sz="1500" dirty="0" err="1">
                          <a:solidFill>
                            <a:srgbClr val="333F50"/>
                          </a:solidFill>
                        </a:rPr>
                        <a:t>Иксекизумаб</a:t>
                      </a:r>
                      <a:endParaRPr lang="ru-RU" sz="1500" dirty="0">
                        <a:solidFill>
                          <a:srgbClr val="333F5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dirty="0">
                        <a:solidFill>
                          <a:srgbClr val="333F5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737625258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ru-RU" sz="1500" dirty="0" err="1">
                          <a:solidFill>
                            <a:srgbClr val="333F50"/>
                          </a:solidFill>
                        </a:rPr>
                        <a:t>Нетакимаб</a:t>
                      </a:r>
                      <a:endParaRPr lang="ru-RU" sz="1500" dirty="0">
                        <a:solidFill>
                          <a:srgbClr val="333F5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rgbClr val="333F5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7456749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/>
          </p:nvPr>
        </p:nvGraphicFramePr>
        <p:xfrm>
          <a:off x="4585556" y="3035227"/>
          <a:ext cx="3310599" cy="64583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085317">
                  <a:extLst>
                    <a:ext uri="{9D8B030D-6E8A-4147-A177-3AD203B41FA5}">
                      <a16:colId xmlns:a16="http://schemas.microsoft.com/office/drawing/2014/main" xmlns="" val="1629813762"/>
                    </a:ext>
                  </a:extLst>
                </a:gridCol>
                <a:gridCol w="1225282">
                  <a:extLst>
                    <a:ext uri="{9D8B030D-6E8A-4147-A177-3AD203B41FA5}">
                      <a16:colId xmlns:a16="http://schemas.microsoft.com/office/drawing/2014/main" xmlns="" val="45912214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rgbClr val="333F50"/>
                          </a:solidFill>
                        </a:rPr>
                        <a:t>Ингибитор</a:t>
                      </a:r>
                      <a:r>
                        <a:rPr lang="ru-RU" sz="1500" baseline="0" dirty="0">
                          <a:solidFill>
                            <a:srgbClr val="333F50"/>
                          </a:solidFill>
                        </a:rPr>
                        <a:t> ИЛ-12/23</a:t>
                      </a:r>
                      <a:endParaRPr lang="ru-RU" sz="1500" dirty="0">
                        <a:solidFill>
                          <a:srgbClr val="333F5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56966926"/>
                  </a:ext>
                </a:extLst>
              </a:tr>
              <a:tr h="325796">
                <a:tc>
                  <a:txBody>
                    <a:bodyPr/>
                    <a:lstStyle/>
                    <a:p>
                      <a:r>
                        <a:rPr lang="ru-RU" sz="1500" dirty="0" err="1">
                          <a:solidFill>
                            <a:srgbClr val="333F50"/>
                          </a:solidFill>
                        </a:rPr>
                        <a:t>Устекинумаб</a:t>
                      </a:r>
                      <a:endParaRPr lang="ru-RU" sz="1500" dirty="0">
                        <a:solidFill>
                          <a:srgbClr val="333F5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dirty="0">
                        <a:solidFill>
                          <a:srgbClr val="333F5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9572250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87940" y="4906065"/>
          <a:ext cx="3310598" cy="96587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084603">
                  <a:extLst>
                    <a:ext uri="{9D8B030D-6E8A-4147-A177-3AD203B41FA5}">
                      <a16:colId xmlns:a16="http://schemas.microsoft.com/office/drawing/2014/main" xmlns="" val="1629813762"/>
                    </a:ext>
                  </a:extLst>
                </a:gridCol>
                <a:gridCol w="1225995">
                  <a:extLst>
                    <a:ext uri="{9D8B030D-6E8A-4147-A177-3AD203B41FA5}">
                      <a16:colId xmlns:a16="http://schemas.microsoft.com/office/drawing/2014/main" xmlns="" val="459122142"/>
                    </a:ext>
                  </a:extLst>
                </a:gridCol>
              </a:tblGrid>
              <a:tr h="314960">
                <a:tc gridSpan="2"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rgbClr val="333F50"/>
                          </a:solidFill>
                        </a:rPr>
                        <a:t>Ингибиторы</a:t>
                      </a:r>
                      <a:r>
                        <a:rPr lang="ru-RU" sz="1500" baseline="0" dirty="0">
                          <a:solidFill>
                            <a:srgbClr val="333F50"/>
                          </a:solidFill>
                        </a:rPr>
                        <a:t> ИЛ-23</a:t>
                      </a:r>
                      <a:endParaRPr lang="ru-RU" sz="1500" dirty="0">
                        <a:solidFill>
                          <a:srgbClr val="333F5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56966926"/>
                  </a:ext>
                </a:extLst>
              </a:tr>
              <a:tr h="325796">
                <a:tc>
                  <a:txBody>
                    <a:bodyPr/>
                    <a:lstStyle/>
                    <a:p>
                      <a:r>
                        <a:rPr lang="ru-RU" sz="1500" dirty="0" err="1">
                          <a:solidFill>
                            <a:srgbClr val="333F50"/>
                          </a:solidFill>
                        </a:rPr>
                        <a:t>Рисанкизумаб</a:t>
                      </a:r>
                      <a:endParaRPr lang="ru-RU" sz="1500" dirty="0">
                        <a:solidFill>
                          <a:srgbClr val="333F5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dirty="0">
                        <a:solidFill>
                          <a:srgbClr val="333F5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9572250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ru-RU" sz="1500" dirty="0" err="1">
                          <a:solidFill>
                            <a:srgbClr val="333F50"/>
                          </a:solidFill>
                        </a:rPr>
                        <a:t>Гуселькумаб</a:t>
                      </a:r>
                      <a:endParaRPr lang="ru-RU" sz="1500" dirty="0">
                        <a:solidFill>
                          <a:srgbClr val="333F5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dirty="0">
                        <a:solidFill>
                          <a:srgbClr val="333F5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737625258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/>
          </p:nvPr>
        </p:nvGraphicFramePr>
        <p:xfrm>
          <a:off x="4585556" y="3817898"/>
          <a:ext cx="3020888" cy="64583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902831">
                  <a:extLst>
                    <a:ext uri="{9D8B030D-6E8A-4147-A177-3AD203B41FA5}">
                      <a16:colId xmlns:a16="http://schemas.microsoft.com/office/drawing/2014/main" xmlns="" val="1629813762"/>
                    </a:ext>
                  </a:extLst>
                </a:gridCol>
                <a:gridCol w="1118057">
                  <a:extLst>
                    <a:ext uri="{9D8B030D-6E8A-4147-A177-3AD203B41FA5}">
                      <a16:colId xmlns:a16="http://schemas.microsoft.com/office/drawing/2014/main" xmlns="" val="45912214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rgbClr val="333F50"/>
                          </a:solidFill>
                        </a:rPr>
                        <a:t>Ингибитор</a:t>
                      </a:r>
                      <a:r>
                        <a:rPr lang="ru-RU" sz="1500" baseline="0" dirty="0">
                          <a:solidFill>
                            <a:srgbClr val="333F50"/>
                          </a:solidFill>
                        </a:rPr>
                        <a:t> ФДЭ-4</a:t>
                      </a:r>
                      <a:endParaRPr lang="ru-RU" sz="1500" dirty="0">
                        <a:solidFill>
                          <a:srgbClr val="333F5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56966926"/>
                  </a:ext>
                </a:extLst>
              </a:tr>
              <a:tr h="325796">
                <a:tc>
                  <a:txBody>
                    <a:bodyPr/>
                    <a:lstStyle/>
                    <a:p>
                      <a:r>
                        <a:rPr lang="ru-RU" sz="1500" dirty="0" err="1">
                          <a:solidFill>
                            <a:srgbClr val="333F50"/>
                          </a:solidFill>
                        </a:rPr>
                        <a:t>Апремиласт</a:t>
                      </a:r>
                      <a:endParaRPr lang="ru-RU" sz="1500" dirty="0">
                        <a:solidFill>
                          <a:srgbClr val="333F5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dirty="0">
                        <a:solidFill>
                          <a:srgbClr val="333F5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9572250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xmlns="" id="{9657A1B0-5872-4A2A-834B-64FA8425565C}"/>
              </a:ext>
            </a:extLst>
          </p:cNvPr>
          <p:cNvGraphicFramePr>
            <a:graphicFrameLocks noGrp="1"/>
          </p:cNvGraphicFramePr>
          <p:nvPr/>
        </p:nvGraphicFramePr>
        <p:xfrm>
          <a:off x="8586392" y="764223"/>
          <a:ext cx="3310599" cy="96587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575720">
                  <a:extLst>
                    <a:ext uri="{9D8B030D-6E8A-4147-A177-3AD203B41FA5}">
                      <a16:colId xmlns:a16="http://schemas.microsoft.com/office/drawing/2014/main" xmlns="" val="1629813762"/>
                    </a:ext>
                  </a:extLst>
                </a:gridCol>
                <a:gridCol w="1734879">
                  <a:extLst>
                    <a:ext uri="{9D8B030D-6E8A-4147-A177-3AD203B41FA5}">
                      <a16:colId xmlns:a16="http://schemas.microsoft.com/office/drawing/2014/main" xmlns="" val="459122142"/>
                    </a:ext>
                  </a:extLst>
                </a:gridCol>
              </a:tblGrid>
              <a:tr h="314960">
                <a:tc gridSpan="2"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rgbClr val="333F50"/>
                          </a:solidFill>
                        </a:rPr>
                        <a:t>Анти-В-клеточная терапия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56966926"/>
                  </a:ext>
                </a:extLst>
              </a:tr>
              <a:tr h="325796">
                <a:tc>
                  <a:txBody>
                    <a:bodyPr/>
                    <a:lstStyle/>
                    <a:p>
                      <a:r>
                        <a:rPr lang="ru-RU" sz="1500" dirty="0" err="1">
                          <a:solidFill>
                            <a:srgbClr val="333F50"/>
                          </a:solidFill>
                        </a:rPr>
                        <a:t>Ритуксимаб</a:t>
                      </a:r>
                      <a:endParaRPr lang="ru-RU" sz="1500" dirty="0">
                        <a:solidFill>
                          <a:srgbClr val="333F5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dirty="0">
                        <a:solidFill>
                          <a:srgbClr val="333F5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9572250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ru-RU" sz="1500" dirty="0" err="1">
                          <a:solidFill>
                            <a:srgbClr val="333F50"/>
                          </a:solidFill>
                        </a:rPr>
                        <a:t>Белимумаб</a:t>
                      </a:r>
                      <a:endParaRPr lang="ru-RU" sz="1500" dirty="0">
                        <a:solidFill>
                          <a:srgbClr val="333F5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dirty="0">
                        <a:solidFill>
                          <a:srgbClr val="333F5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737625258"/>
                  </a:ext>
                </a:extLst>
              </a:tr>
            </a:tbl>
          </a:graphicData>
        </a:graphic>
      </p:graphicFrame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xmlns="" id="{560E00D3-3848-4766-83D3-12A489989B4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87939" y="3153473"/>
          <a:ext cx="3310599" cy="128591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575720">
                  <a:extLst>
                    <a:ext uri="{9D8B030D-6E8A-4147-A177-3AD203B41FA5}">
                      <a16:colId xmlns:a16="http://schemas.microsoft.com/office/drawing/2014/main" xmlns="" val="1629813762"/>
                    </a:ext>
                  </a:extLst>
                </a:gridCol>
                <a:gridCol w="1734879">
                  <a:extLst>
                    <a:ext uri="{9D8B030D-6E8A-4147-A177-3AD203B41FA5}">
                      <a16:colId xmlns:a16="http://schemas.microsoft.com/office/drawing/2014/main" xmlns="" val="459122142"/>
                    </a:ext>
                  </a:extLst>
                </a:gridCol>
              </a:tblGrid>
              <a:tr h="314960">
                <a:tc gridSpan="2">
                  <a:txBody>
                    <a:bodyPr/>
                    <a:lstStyle/>
                    <a:p>
                      <a:r>
                        <a:rPr lang="en-US" sz="1500" dirty="0" err="1">
                          <a:solidFill>
                            <a:srgbClr val="333F50"/>
                          </a:solidFill>
                        </a:rPr>
                        <a:t>Jak</a:t>
                      </a:r>
                      <a:r>
                        <a:rPr lang="en-US" sz="1500" dirty="0">
                          <a:solidFill>
                            <a:srgbClr val="333F50"/>
                          </a:solidFill>
                        </a:rPr>
                        <a:t>-</a:t>
                      </a:r>
                      <a:r>
                        <a:rPr lang="ru-RU" sz="1500" dirty="0" smtClean="0">
                          <a:solidFill>
                            <a:srgbClr val="333F50"/>
                          </a:solidFill>
                        </a:rPr>
                        <a:t>ингибиторы (пероральные)</a:t>
                      </a:r>
                      <a:endParaRPr lang="ru-RU" sz="1500" dirty="0">
                        <a:solidFill>
                          <a:srgbClr val="333F5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56966926"/>
                  </a:ext>
                </a:extLst>
              </a:tr>
              <a:tr h="325796">
                <a:tc>
                  <a:txBody>
                    <a:bodyPr/>
                    <a:lstStyle/>
                    <a:p>
                      <a:r>
                        <a:rPr lang="ru-RU" sz="1500" dirty="0" err="1">
                          <a:solidFill>
                            <a:srgbClr val="333F50"/>
                          </a:solidFill>
                        </a:rPr>
                        <a:t>Тофацитиниб</a:t>
                      </a:r>
                      <a:endParaRPr lang="ru-RU" sz="1500" dirty="0">
                        <a:solidFill>
                          <a:srgbClr val="333F5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dirty="0">
                        <a:solidFill>
                          <a:srgbClr val="333F5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9572250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ru-RU" sz="1500" dirty="0" err="1">
                          <a:solidFill>
                            <a:srgbClr val="333F50"/>
                          </a:solidFill>
                        </a:rPr>
                        <a:t>Упадацитиниб</a:t>
                      </a:r>
                      <a:endParaRPr lang="ru-RU" sz="1500" dirty="0">
                        <a:solidFill>
                          <a:srgbClr val="333F5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dirty="0">
                        <a:solidFill>
                          <a:srgbClr val="333F5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737625258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ru-RU" sz="1500" dirty="0" err="1">
                          <a:solidFill>
                            <a:srgbClr val="333F50"/>
                          </a:solidFill>
                        </a:rPr>
                        <a:t>Барицитиниб</a:t>
                      </a:r>
                      <a:endParaRPr lang="ru-RU" sz="1500" dirty="0">
                        <a:solidFill>
                          <a:srgbClr val="333F5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rgbClr val="333F5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7456749"/>
                  </a:ext>
                </a:extLst>
              </a:tr>
            </a:tbl>
          </a:graphicData>
        </a:graphic>
      </p:graphicFrame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xmlns="" id="{820A5214-CC99-4C3E-954B-DFBF6705364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586393" y="1843711"/>
          <a:ext cx="3310598" cy="8686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085317">
                  <a:extLst>
                    <a:ext uri="{9D8B030D-6E8A-4147-A177-3AD203B41FA5}">
                      <a16:colId xmlns:a16="http://schemas.microsoft.com/office/drawing/2014/main" xmlns="" val="1629813762"/>
                    </a:ext>
                  </a:extLst>
                </a:gridCol>
                <a:gridCol w="1225281">
                  <a:extLst>
                    <a:ext uri="{9D8B030D-6E8A-4147-A177-3AD203B41FA5}">
                      <a16:colId xmlns:a16="http://schemas.microsoft.com/office/drawing/2014/main" xmlns="" val="459122142"/>
                    </a:ext>
                  </a:extLst>
                </a:gridCol>
              </a:tblGrid>
              <a:tr h="314960">
                <a:tc gridSpan="2"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rgbClr val="333F50"/>
                          </a:solidFill>
                        </a:rPr>
                        <a:t>Блокада ко-стимуляции Т-лимфоцитов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56966926"/>
                  </a:ext>
                </a:extLst>
              </a:tr>
              <a:tr h="234116">
                <a:tc>
                  <a:txBody>
                    <a:bodyPr/>
                    <a:lstStyle/>
                    <a:p>
                      <a:r>
                        <a:rPr lang="ru-RU" sz="1500" dirty="0" err="1">
                          <a:solidFill>
                            <a:srgbClr val="333F50"/>
                          </a:solidFill>
                        </a:rPr>
                        <a:t>Абатацепт</a:t>
                      </a:r>
                      <a:endParaRPr lang="ru-RU" sz="1500" dirty="0">
                        <a:solidFill>
                          <a:srgbClr val="333F5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dirty="0">
                        <a:solidFill>
                          <a:srgbClr val="333F5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9572250"/>
                  </a:ext>
                </a:extLst>
              </a:tr>
            </a:tbl>
          </a:graphicData>
        </a:graphic>
      </p:graphicFrame>
      <p:graphicFrame>
        <p:nvGraphicFramePr>
          <p:cNvPr id="18" name="Таблица 17">
            <a:extLst>
              <a:ext uri="{FF2B5EF4-FFF2-40B4-BE49-F238E27FC236}">
                <a16:creationId xmlns:a16="http://schemas.microsoft.com/office/drawing/2014/main" xmlns="" id="{87AE3A21-FFDB-4BA3-A863-83F753C63CE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78075" y="4641402"/>
          <a:ext cx="3618868" cy="16388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388596">
                  <a:extLst>
                    <a:ext uri="{9D8B030D-6E8A-4147-A177-3AD203B41FA5}">
                      <a16:colId xmlns:a16="http://schemas.microsoft.com/office/drawing/2014/main" xmlns="" val="1629813762"/>
                    </a:ext>
                  </a:extLst>
                </a:gridCol>
                <a:gridCol w="2230272">
                  <a:extLst>
                    <a:ext uri="{9D8B030D-6E8A-4147-A177-3AD203B41FA5}">
                      <a16:colId xmlns:a16="http://schemas.microsoft.com/office/drawing/2014/main" xmlns="" val="459122142"/>
                    </a:ext>
                  </a:extLst>
                </a:gridCol>
              </a:tblGrid>
              <a:tr h="314960">
                <a:tc gridSpan="2"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rgbClr val="333F50"/>
                          </a:solidFill>
                        </a:rPr>
                        <a:t>Ингибиторы</a:t>
                      </a:r>
                      <a:r>
                        <a:rPr lang="ru-RU" sz="1500" baseline="0" dirty="0">
                          <a:solidFill>
                            <a:srgbClr val="333F50"/>
                          </a:solidFill>
                        </a:rPr>
                        <a:t> ИЛ-6</a:t>
                      </a:r>
                      <a:endParaRPr lang="ru-RU" sz="1500" dirty="0">
                        <a:solidFill>
                          <a:srgbClr val="333F5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56966926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rgbClr val="333F50"/>
                          </a:solidFill>
                        </a:rPr>
                        <a:t>Тоцилизумаб 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dirty="0">
                        <a:solidFill>
                          <a:srgbClr val="333F5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2695655"/>
                  </a:ext>
                </a:extLst>
              </a:tr>
              <a:tr h="335887">
                <a:tc>
                  <a:txBody>
                    <a:bodyPr/>
                    <a:lstStyle/>
                    <a:p>
                      <a:r>
                        <a:rPr lang="ru-RU" sz="1500" dirty="0" err="1">
                          <a:solidFill>
                            <a:srgbClr val="333F50"/>
                          </a:solidFill>
                        </a:rPr>
                        <a:t>Левилимаб</a:t>
                      </a:r>
                      <a:endParaRPr lang="ru-RU" sz="1500" dirty="0">
                        <a:solidFill>
                          <a:srgbClr val="333F5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dirty="0">
                        <a:solidFill>
                          <a:srgbClr val="333F5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854472447"/>
                  </a:ext>
                </a:extLst>
              </a:tr>
              <a:tr h="342833">
                <a:tc>
                  <a:txBody>
                    <a:bodyPr/>
                    <a:lstStyle/>
                    <a:p>
                      <a:r>
                        <a:rPr lang="ru-RU" sz="1500" dirty="0" err="1">
                          <a:solidFill>
                            <a:srgbClr val="333F50"/>
                          </a:solidFill>
                        </a:rPr>
                        <a:t>Олокизумаб</a:t>
                      </a:r>
                      <a:endParaRPr lang="ru-RU" sz="1500" dirty="0">
                        <a:solidFill>
                          <a:srgbClr val="333F5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rgbClr val="333F5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9572250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rgbClr val="333F50"/>
                          </a:solidFill>
                        </a:rPr>
                        <a:t>Сарилумаб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dirty="0">
                        <a:solidFill>
                          <a:srgbClr val="333F5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737625258"/>
                  </a:ext>
                </a:extLst>
              </a:tr>
            </a:tbl>
          </a:graphicData>
        </a:graphic>
      </p:graphicFrame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xmlns="" id="{A80E2AC9-4790-467A-972A-E02160E5922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586392" y="2859512"/>
          <a:ext cx="3310599" cy="64583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085317">
                  <a:extLst>
                    <a:ext uri="{9D8B030D-6E8A-4147-A177-3AD203B41FA5}">
                      <a16:colId xmlns:a16="http://schemas.microsoft.com/office/drawing/2014/main" xmlns="" val="1629813762"/>
                    </a:ext>
                  </a:extLst>
                </a:gridCol>
                <a:gridCol w="1225282">
                  <a:extLst>
                    <a:ext uri="{9D8B030D-6E8A-4147-A177-3AD203B41FA5}">
                      <a16:colId xmlns:a16="http://schemas.microsoft.com/office/drawing/2014/main" xmlns="" val="45912214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rgbClr val="333F50"/>
                          </a:solidFill>
                        </a:rPr>
                        <a:t>Ингибиторы</a:t>
                      </a:r>
                      <a:r>
                        <a:rPr lang="ru-RU" sz="1500" baseline="0" dirty="0">
                          <a:solidFill>
                            <a:srgbClr val="333F50"/>
                          </a:solidFill>
                        </a:rPr>
                        <a:t> ИЛ-5</a:t>
                      </a:r>
                      <a:endParaRPr lang="ru-RU" sz="1500" dirty="0">
                        <a:solidFill>
                          <a:srgbClr val="333F5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56966926"/>
                  </a:ext>
                </a:extLst>
              </a:tr>
              <a:tr h="325796">
                <a:tc>
                  <a:txBody>
                    <a:bodyPr/>
                    <a:lstStyle/>
                    <a:p>
                      <a:r>
                        <a:rPr lang="ru-RU" sz="1500" dirty="0" err="1">
                          <a:solidFill>
                            <a:srgbClr val="333F50"/>
                          </a:solidFill>
                        </a:rPr>
                        <a:t>Меполизумаб</a:t>
                      </a:r>
                      <a:endParaRPr lang="ru-RU" sz="1500" dirty="0">
                        <a:solidFill>
                          <a:srgbClr val="333F5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dirty="0">
                        <a:solidFill>
                          <a:srgbClr val="333F5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9572250"/>
                  </a:ext>
                </a:extLst>
              </a:tr>
            </a:tbl>
          </a:graphicData>
        </a:graphic>
      </p:graphicFrame>
      <p:graphicFrame>
        <p:nvGraphicFramePr>
          <p:cNvPr id="20" name="Таблица 19">
            <a:extLst>
              <a:ext uri="{FF2B5EF4-FFF2-40B4-BE49-F238E27FC236}">
                <a16:creationId xmlns:a16="http://schemas.microsoft.com/office/drawing/2014/main" xmlns="" id="{2DF750F2-2A35-41A1-A56D-A03AF3917B2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586392" y="3681063"/>
          <a:ext cx="3020888" cy="64583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902831">
                  <a:extLst>
                    <a:ext uri="{9D8B030D-6E8A-4147-A177-3AD203B41FA5}">
                      <a16:colId xmlns:a16="http://schemas.microsoft.com/office/drawing/2014/main" xmlns="" val="1629813762"/>
                    </a:ext>
                  </a:extLst>
                </a:gridCol>
                <a:gridCol w="1118057">
                  <a:extLst>
                    <a:ext uri="{9D8B030D-6E8A-4147-A177-3AD203B41FA5}">
                      <a16:colId xmlns:a16="http://schemas.microsoft.com/office/drawing/2014/main" xmlns="" val="459122142"/>
                    </a:ext>
                  </a:extLst>
                </a:gridCol>
              </a:tblGrid>
              <a:tr h="312943">
                <a:tc gridSpan="2">
                  <a:txBody>
                    <a:bodyPr/>
                    <a:lstStyle/>
                    <a:p>
                      <a:r>
                        <a:rPr lang="ru-RU" sz="1500" dirty="0" err="1">
                          <a:solidFill>
                            <a:srgbClr val="333F50"/>
                          </a:solidFill>
                        </a:rPr>
                        <a:t>Антифибротическая</a:t>
                      </a:r>
                      <a:r>
                        <a:rPr lang="ru-RU" sz="1500" dirty="0">
                          <a:solidFill>
                            <a:srgbClr val="333F50"/>
                          </a:solidFill>
                        </a:rPr>
                        <a:t> терапия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56966926"/>
                  </a:ext>
                </a:extLst>
              </a:tr>
              <a:tr h="325796">
                <a:tc>
                  <a:txBody>
                    <a:bodyPr/>
                    <a:lstStyle/>
                    <a:p>
                      <a:r>
                        <a:rPr lang="ru-RU" sz="1500" dirty="0" err="1">
                          <a:solidFill>
                            <a:srgbClr val="333F50"/>
                          </a:solidFill>
                        </a:rPr>
                        <a:t>Нинтеданиб</a:t>
                      </a:r>
                      <a:endParaRPr lang="ru-RU" sz="1500" dirty="0">
                        <a:solidFill>
                          <a:srgbClr val="333F5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dirty="0">
                        <a:solidFill>
                          <a:srgbClr val="333F5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9572250"/>
                  </a:ext>
                </a:extLst>
              </a:tr>
            </a:tbl>
          </a:graphicData>
        </a:graphic>
      </p:graphicFrame>
      <p:graphicFrame>
        <p:nvGraphicFramePr>
          <p:cNvPr id="21" name="Таблица 20">
            <a:extLst>
              <a:ext uri="{FF2B5EF4-FFF2-40B4-BE49-F238E27FC236}">
                <a16:creationId xmlns:a16="http://schemas.microsoft.com/office/drawing/2014/main" xmlns="" id="{FF3AEA42-78D5-46BE-B300-CC0E0B2F667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586392" y="4463734"/>
          <a:ext cx="3310599" cy="96587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575720">
                  <a:extLst>
                    <a:ext uri="{9D8B030D-6E8A-4147-A177-3AD203B41FA5}">
                      <a16:colId xmlns:a16="http://schemas.microsoft.com/office/drawing/2014/main" xmlns="" val="1629813762"/>
                    </a:ext>
                  </a:extLst>
                </a:gridCol>
                <a:gridCol w="1734879">
                  <a:extLst>
                    <a:ext uri="{9D8B030D-6E8A-4147-A177-3AD203B41FA5}">
                      <a16:colId xmlns:a16="http://schemas.microsoft.com/office/drawing/2014/main" xmlns="" val="459122142"/>
                    </a:ext>
                  </a:extLst>
                </a:gridCol>
              </a:tblGrid>
              <a:tr h="314960">
                <a:tc gridSpan="2"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rgbClr val="333F50"/>
                          </a:solidFill>
                        </a:rPr>
                        <a:t>Ингибиторы ИЛ-1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56966926"/>
                  </a:ext>
                </a:extLst>
              </a:tr>
              <a:tr h="325796">
                <a:tc>
                  <a:txBody>
                    <a:bodyPr/>
                    <a:lstStyle/>
                    <a:p>
                      <a:r>
                        <a:rPr lang="ru-RU" sz="1500" dirty="0" err="1">
                          <a:solidFill>
                            <a:srgbClr val="333F50"/>
                          </a:solidFill>
                        </a:rPr>
                        <a:t>Канакинумаб</a:t>
                      </a:r>
                      <a:endParaRPr lang="ru-RU" sz="1500" dirty="0">
                        <a:solidFill>
                          <a:srgbClr val="333F5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dirty="0">
                        <a:solidFill>
                          <a:srgbClr val="333F5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9572250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ru-RU" sz="1500" dirty="0" err="1">
                          <a:solidFill>
                            <a:srgbClr val="333F50"/>
                          </a:solidFill>
                        </a:rPr>
                        <a:t>Анакинра</a:t>
                      </a:r>
                      <a:endParaRPr lang="ru-RU" sz="1500" dirty="0">
                        <a:solidFill>
                          <a:srgbClr val="333F5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dirty="0">
                        <a:solidFill>
                          <a:srgbClr val="333F5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737625258"/>
                  </a:ext>
                </a:extLst>
              </a:tr>
            </a:tbl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0" y="6538218"/>
            <a:ext cx="64962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ГИБП – генно-инженерные биологические препараты; </a:t>
            </a:r>
            <a:r>
              <a:rPr lang="ru-RU" sz="1200" dirty="0" err="1"/>
              <a:t>тсБПВП</a:t>
            </a:r>
            <a:r>
              <a:rPr lang="ru-RU" sz="1200" dirty="0"/>
              <a:t> – </a:t>
            </a:r>
            <a:r>
              <a:rPr lang="ru-RU" sz="1200" dirty="0" err="1"/>
              <a:t>таргетные</a:t>
            </a:r>
            <a:r>
              <a:rPr lang="ru-RU" sz="1200" dirty="0"/>
              <a:t> синтетические БПВП </a:t>
            </a:r>
          </a:p>
        </p:txBody>
      </p:sp>
      <p:graphicFrame>
        <p:nvGraphicFramePr>
          <p:cNvPr id="24" name="Таблица 23">
            <a:extLst>
              <a:ext uri="{FF2B5EF4-FFF2-40B4-BE49-F238E27FC236}">
                <a16:creationId xmlns:a16="http://schemas.microsoft.com/office/drawing/2014/main" xmlns="" id="{78FF16CC-C60D-457F-B83D-03902A3FD30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85556" y="749354"/>
          <a:ext cx="3310599" cy="64583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085317">
                  <a:extLst>
                    <a:ext uri="{9D8B030D-6E8A-4147-A177-3AD203B41FA5}">
                      <a16:colId xmlns:a16="http://schemas.microsoft.com/office/drawing/2014/main" xmlns="" val="1629813762"/>
                    </a:ext>
                  </a:extLst>
                </a:gridCol>
                <a:gridCol w="1225282">
                  <a:extLst>
                    <a:ext uri="{9D8B030D-6E8A-4147-A177-3AD203B41FA5}">
                      <a16:colId xmlns:a16="http://schemas.microsoft.com/office/drawing/2014/main" xmlns="" val="45912214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rgbClr val="333F50"/>
                          </a:solidFill>
                        </a:rPr>
                        <a:t>Ингибитор</a:t>
                      </a:r>
                      <a:r>
                        <a:rPr lang="ru-RU" sz="1500" baseline="0" dirty="0">
                          <a:solidFill>
                            <a:srgbClr val="333F50"/>
                          </a:solidFill>
                        </a:rPr>
                        <a:t> Т-лимфоцитов (</a:t>
                      </a:r>
                      <a:r>
                        <a:rPr lang="en-US" sz="1500" baseline="0" dirty="0">
                          <a:solidFill>
                            <a:srgbClr val="333F50"/>
                          </a:solidFill>
                        </a:rPr>
                        <a:t>TRBV9+)</a:t>
                      </a:r>
                      <a:endParaRPr lang="ru-RU" sz="1500" dirty="0">
                        <a:solidFill>
                          <a:srgbClr val="333F5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56966926"/>
                  </a:ext>
                </a:extLst>
              </a:tr>
              <a:tr h="325796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rgbClr val="333F50"/>
                          </a:solidFill>
                        </a:rPr>
                        <a:t>C</a:t>
                      </a:r>
                      <a:r>
                        <a:rPr lang="ru-RU" sz="1500" dirty="0" err="1">
                          <a:solidFill>
                            <a:srgbClr val="333F50"/>
                          </a:solidFill>
                        </a:rPr>
                        <a:t>енипрутуг</a:t>
                      </a:r>
                      <a:endParaRPr lang="ru-RU" sz="1500" dirty="0">
                        <a:solidFill>
                          <a:srgbClr val="333F5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dirty="0">
                        <a:solidFill>
                          <a:srgbClr val="333F5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9572250"/>
                  </a:ext>
                </a:extLst>
              </a:tr>
            </a:tbl>
          </a:graphicData>
        </a:graphic>
      </p:graphicFrame>
      <p:graphicFrame>
        <p:nvGraphicFramePr>
          <p:cNvPr id="25" name="Таблица 24">
            <a:extLst>
              <a:ext uri="{FF2B5EF4-FFF2-40B4-BE49-F238E27FC236}">
                <a16:creationId xmlns:a16="http://schemas.microsoft.com/office/drawing/2014/main" xmlns="" id="{CD3DE614-DE17-405A-93D3-4150A8B4B72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586392" y="5571146"/>
          <a:ext cx="3310599" cy="64583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085317">
                  <a:extLst>
                    <a:ext uri="{9D8B030D-6E8A-4147-A177-3AD203B41FA5}">
                      <a16:colId xmlns:a16="http://schemas.microsoft.com/office/drawing/2014/main" xmlns="" val="1629813762"/>
                    </a:ext>
                  </a:extLst>
                </a:gridCol>
                <a:gridCol w="1225282">
                  <a:extLst>
                    <a:ext uri="{9D8B030D-6E8A-4147-A177-3AD203B41FA5}">
                      <a16:colId xmlns:a16="http://schemas.microsoft.com/office/drawing/2014/main" xmlns="" val="45912214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rgbClr val="333F50"/>
                          </a:solidFill>
                        </a:rPr>
                        <a:t>Ингибиторы</a:t>
                      </a:r>
                      <a:r>
                        <a:rPr lang="ru-RU" sz="1500" baseline="0" dirty="0">
                          <a:solidFill>
                            <a:srgbClr val="333F50"/>
                          </a:solidFill>
                        </a:rPr>
                        <a:t> интерферона 1 типа</a:t>
                      </a:r>
                      <a:endParaRPr lang="ru-RU" sz="1500" dirty="0">
                        <a:solidFill>
                          <a:srgbClr val="333F5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56966926"/>
                  </a:ext>
                </a:extLst>
              </a:tr>
              <a:tr h="325796">
                <a:tc>
                  <a:txBody>
                    <a:bodyPr/>
                    <a:lstStyle/>
                    <a:p>
                      <a:r>
                        <a:rPr lang="ru-RU" sz="1500" dirty="0" err="1">
                          <a:solidFill>
                            <a:srgbClr val="333F50"/>
                          </a:solidFill>
                        </a:rPr>
                        <a:t>Анифролумаб</a:t>
                      </a:r>
                      <a:endParaRPr lang="ru-RU" sz="1500" dirty="0">
                        <a:solidFill>
                          <a:srgbClr val="333F5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dirty="0">
                        <a:solidFill>
                          <a:srgbClr val="333F5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95722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9144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9374661"/>
              </p:ext>
            </p:extLst>
          </p:nvPr>
        </p:nvGraphicFramePr>
        <p:xfrm>
          <a:off x="975323" y="488693"/>
          <a:ext cx="3699225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920">
                  <a:extLst>
                    <a:ext uri="{9D8B030D-6E8A-4147-A177-3AD203B41FA5}">
                      <a16:colId xmlns:a16="http://schemas.microsoft.com/office/drawing/2014/main" xmlns="" val="1665185266"/>
                    </a:ext>
                  </a:extLst>
                </a:gridCol>
                <a:gridCol w="1743342">
                  <a:extLst>
                    <a:ext uri="{9D8B030D-6E8A-4147-A177-3AD203B41FA5}">
                      <a16:colId xmlns:a16="http://schemas.microsoft.com/office/drawing/2014/main" xmlns="" val="2094623613"/>
                    </a:ext>
                  </a:extLst>
                </a:gridCol>
                <a:gridCol w="1392963">
                  <a:extLst>
                    <a:ext uri="{9D8B030D-6E8A-4147-A177-3AD203B41FA5}">
                      <a16:colId xmlns:a16="http://schemas.microsoft.com/office/drawing/2014/main" xmlns="" val="2547600727"/>
                    </a:ext>
                  </a:extLst>
                </a:gridCol>
              </a:tblGrid>
              <a:tr h="292884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препарат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ОМС КСГ (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n=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1255)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3576606"/>
                  </a:ext>
                </a:extLst>
              </a:tr>
              <a:tr h="21966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Ритуксимаб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2664189"/>
                  </a:ext>
                </a:extLst>
              </a:tr>
              <a:tr h="21966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Инфликсимаб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30698100"/>
                  </a:ext>
                </a:extLst>
              </a:tr>
              <a:tr h="21966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Тоцилизумаб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в/в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34472679"/>
                  </a:ext>
                </a:extLst>
              </a:tr>
              <a:tr h="21966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Абатацепт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в/в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03278062"/>
                  </a:ext>
                </a:extLst>
              </a:tr>
              <a:tr h="21966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Меполизумаб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8250407"/>
                  </a:ext>
                </a:extLst>
              </a:tr>
              <a:tr h="21966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Бенрализумаб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53362595"/>
                  </a:ext>
                </a:extLst>
              </a:tr>
              <a:tr h="21966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Белимумаб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6503994"/>
                  </a:ext>
                </a:extLst>
              </a:tr>
              <a:tr h="21966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Анифролумаб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83794824"/>
                  </a:ext>
                </a:extLst>
              </a:tr>
              <a:tr h="21966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Адалимумаб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4486933"/>
                  </a:ext>
                </a:extLst>
              </a:tr>
              <a:tr h="21966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Голимумаб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99662773"/>
                  </a:ext>
                </a:extLst>
              </a:tr>
              <a:tr h="21966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Цертолизумаб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пегол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81552634"/>
                  </a:ext>
                </a:extLst>
              </a:tr>
              <a:tr h="21966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Нетакимаб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33298676"/>
                  </a:ext>
                </a:extLst>
              </a:tr>
              <a:tr h="21966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Секукинумаб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93214636"/>
                  </a:ext>
                </a:extLst>
              </a:tr>
              <a:tr h="21966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Иксекизумаб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06299568"/>
                  </a:ext>
                </a:extLst>
              </a:tr>
              <a:tr h="21966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Рисанкизумаб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39417599"/>
                  </a:ext>
                </a:extLst>
              </a:tr>
              <a:tr h="21966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Гуселькумаб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66514994"/>
                  </a:ext>
                </a:extLst>
              </a:tr>
            </a:tbl>
          </a:graphicData>
        </a:graphic>
      </p:graphicFrame>
      <p:graphicFrame>
        <p:nvGraphicFramePr>
          <p:cNvPr id="5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3410794"/>
              </p:ext>
            </p:extLst>
          </p:nvPr>
        </p:nvGraphicFramePr>
        <p:xfrm>
          <a:off x="6639759" y="488693"/>
          <a:ext cx="4127940" cy="5833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528">
                  <a:extLst>
                    <a:ext uri="{9D8B030D-6E8A-4147-A177-3AD203B41FA5}">
                      <a16:colId xmlns:a16="http://schemas.microsoft.com/office/drawing/2014/main" xmlns="" val="2267455276"/>
                    </a:ext>
                  </a:extLst>
                </a:gridCol>
                <a:gridCol w="2153432">
                  <a:extLst>
                    <a:ext uri="{9D8B030D-6E8A-4147-A177-3AD203B41FA5}">
                      <a16:colId xmlns:a16="http://schemas.microsoft.com/office/drawing/2014/main" xmlns="" val="2094623613"/>
                    </a:ext>
                  </a:extLst>
                </a:gridCol>
                <a:gridCol w="1375980">
                  <a:extLst>
                    <a:ext uri="{9D8B030D-6E8A-4147-A177-3AD203B41FA5}">
                      <a16:colId xmlns:a16="http://schemas.microsoft.com/office/drawing/2014/main" xmlns="" val="2954202394"/>
                    </a:ext>
                  </a:extLst>
                </a:gridCol>
              </a:tblGrid>
              <a:tr h="390147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препарат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ЛЛО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(n=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3227)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3576606"/>
                  </a:ext>
                </a:extLst>
              </a:tr>
              <a:tr h="29261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Анифролумаб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83794824"/>
                  </a:ext>
                </a:extLst>
              </a:tr>
              <a:tr h="29261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Адалимумаб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4486933"/>
                  </a:ext>
                </a:extLst>
              </a:tr>
              <a:tr h="29261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Голимумаб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99662773"/>
                  </a:ext>
                </a:extLst>
              </a:tr>
              <a:tr h="29261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Этанерцепт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50718449"/>
                  </a:ext>
                </a:extLst>
              </a:tr>
              <a:tr h="29261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Цертолизумаб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пегол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81552634"/>
                  </a:ext>
                </a:extLst>
              </a:tr>
              <a:tr h="29261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Нетакимаб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33298676"/>
                  </a:ext>
                </a:extLst>
              </a:tr>
              <a:tr h="29261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Секукинумаб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93214636"/>
                  </a:ext>
                </a:extLst>
              </a:tr>
              <a:tr h="29261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Иксекизумаб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06299568"/>
                  </a:ext>
                </a:extLst>
              </a:tr>
              <a:tr h="29261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Тоцилизумаб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п/к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81749263"/>
                  </a:ext>
                </a:extLst>
              </a:tr>
              <a:tr h="29261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Левилимаб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05408703"/>
                  </a:ext>
                </a:extLst>
              </a:tr>
              <a:tr h="29261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Олокизумаб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43203694"/>
                  </a:ext>
                </a:extLst>
              </a:tr>
              <a:tr h="29261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Упадацитиниб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62813542"/>
                  </a:ext>
                </a:extLst>
              </a:tr>
              <a:tr h="29261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тофацитиниб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49272635"/>
                  </a:ext>
                </a:extLst>
              </a:tr>
              <a:tr h="29261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барицитиниб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52240744"/>
                  </a:ext>
                </a:extLst>
              </a:tr>
              <a:tr h="29261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сенипрутуг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36144604"/>
                  </a:ext>
                </a:extLst>
              </a:tr>
              <a:tr h="29261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Абатацепт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п/к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65505617"/>
                  </a:ext>
                </a:extLst>
              </a:tr>
              <a:tr h="48768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канакинумаб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(7 ВЗН, 3-РЛО, 1 Круг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добра)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7991834"/>
                  </a:ext>
                </a:extLst>
              </a:tr>
              <a:tr h="26009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Нинтеданиб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07140053"/>
                  </a:ext>
                </a:extLst>
              </a:tr>
            </a:tbl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296F0E99-764C-4133-AEBB-B6C3C2ACB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543" y="0"/>
            <a:ext cx="11655380" cy="488693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ГИБП</a:t>
            </a:r>
            <a:endParaRPr lang="ru-RU" sz="27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519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4B167463-2567-400D-8670-07D4E47C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172" y="101087"/>
            <a:ext cx="8814849" cy="89815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организации амбулаторного звена </a:t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ревматологической службы Санкт-Петербурга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90" y="1472097"/>
            <a:ext cx="3478744" cy="3175696"/>
          </a:xfrm>
          <a:prstGeom prst="rect">
            <a:avLst/>
          </a:prstGeom>
        </p:spPr>
      </p:pic>
      <p:pic>
        <p:nvPicPr>
          <p:cNvPr id="7" name="Picture 18">
            <a:extLst>
              <a:ext uri="{FF2B5EF4-FFF2-40B4-BE49-F238E27FC236}">
                <a16:creationId xmlns:a16="http://schemas.microsoft.com/office/drawing/2014/main" xmlns="" id="{133F4A46-B99F-43B4-AE77-FD7F3F456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69" y="1294343"/>
            <a:ext cx="3085032" cy="231216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 flipV="1">
            <a:off x="2846895" y="3149145"/>
            <a:ext cx="3505833" cy="3799"/>
          </a:xfrm>
          <a:prstGeom prst="line">
            <a:avLst/>
          </a:prstGeom>
          <a:ln w="12700">
            <a:solidFill>
              <a:srgbClr val="C00000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6182573" y="3606511"/>
            <a:ext cx="40168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СПб ГБУЗ «КРБ им. В.А. Насоновой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ревматологический центр</a:t>
            </a:r>
          </a:p>
          <a:p>
            <a:pPr algn="ctr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599" y="4487542"/>
            <a:ext cx="1412063" cy="14120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955" y="4487542"/>
            <a:ext cx="1412063" cy="141206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311" y="4487541"/>
            <a:ext cx="1412063" cy="1412063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flipV="1">
            <a:off x="5670986" y="4047745"/>
            <a:ext cx="5040000" cy="9426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 flipV="1">
            <a:off x="5694492" y="4035416"/>
            <a:ext cx="9426" cy="46800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 flipV="1">
            <a:off x="8203421" y="4045580"/>
            <a:ext cx="9426" cy="46800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 flipV="1">
            <a:off x="10721710" y="4035416"/>
            <a:ext cx="9426" cy="46800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643FB61-57E1-44C6-BA6D-9CDA51C7746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17" r="65928" b="14180"/>
          <a:stretch/>
        </p:blipFill>
        <p:spPr>
          <a:xfrm>
            <a:off x="11238215" y="152722"/>
            <a:ext cx="752680" cy="8465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29636" y="5720178"/>
            <a:ext cx="2589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2 - на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базе КРБ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им. В.А. Насоновой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721116" y="5832474"/>
            <a:ext cx="2589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1 - на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КДЦ №1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9598712" y="5716302"/>
            <a:ext cx="2392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3 - на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КДЦ №85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6988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423575"/>
            <a:ext cx="12192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lnSpc>
                <a:spcPct val="100000"/>
              </a:lnSpc>
              <a:spcAft>
                <a:spcPct val="0"/>
              </a:spcAft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Активное выявление пациентов с высоким риском переломов в первичном звене высокоэффективно и приводит  к значимому повышению показателей заболеваемости остеопорозом </a:t>
            </a:r>
            <a:br>
              <a:rPr lang="ru-RU" sz="18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</a:b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(Городская поликлиника №25 Невского района)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683213810"/>
              </p:ext>
            </p:extLst>
          </p:nvPr>
        </p:nvGraphicFramePr>
        <p:xfrm>
          <a:off x="78428" y="1678840"/>
          <a:ext cx="12113572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1045078" y="6317716"/>
            <a:ext cx="1195391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Примечание: РФ – Российская Федерация, СПб- Санкт-Петербург, ГП№25- Городская поликлиника № 25 Невского района г.Санкт-Петербурга</a:t>
            </a:r>
            <a:endParaRPr kumimoji="0" lang="ru-RU" sz="1100" b="1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380006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212" y="295391"/>
            <a:ext cx="6128360" cy="1315343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В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2020-202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4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годах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регистрируется стабильный рост показателей заболеваемости остеопорозом в Санкт-Петербурге 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174171" y="1727200"/>
          <a:ext cx="5704115" cy="4992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301311" y="533073"/>
            <a:ext cx="57926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За 2 года объемы оказания медицинской помощи в дневных стационарах поликлиник СПБ с введением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золедроновой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 кислоты по ОМС увеличились в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4,3 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раза</a:t>
            </a:r>
          </a:p>
        </p:txBody>
      </p:sp>
      <p:graphicFrame>
        <p:nvGraphicFramePr>
          <p:cNvPr id="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9586587"/>
              </p:ext>
            </p:extLst>
          </p:nvPr>
        </p:nvGraphicFramePr>
        <p:xfrm>
          <a:off x="6313714" y="1689822"/>
          <a:ext cx="5704115" cy="4992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54730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0647"/>
            <a:ext cx="12192000" cy="100248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 Black" panose="020B0604020202020204" pitchFamily="34" charset="0"/>
              </a:rPr>
              <a:t>Денситометрия в рамках реализации Территориальной программы ОМС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3649" y="1295499"/>
            <a:ext cx="5157787" cy="685470"/>
          </a:xfrm>
        </p:spPr>
        <p:txBody>
          <a:bodyPr>
            <a:normAutofit/>
          </a:bodyPr>
          <a:lstStyle/>
          <a:p>
            <a:pPr algn="ctr"/>
            <a:r>
              <a:rPr lang="ru-RU" sz="1600" dirty="0"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Количество денситометров с учетом закупки на 2025 год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84034" y="1293635"/>
            <a:ext cx="5597370" cy="823912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В 2025 году все районы Санкт-Петербурга будут обеспечены денситометрами</a:t>
            </a:r>
          </a:p>
        </p:txBody>
      </p:sp>
      <p:graphicFrame>
        <p:nvGraphicFramePr>
          <p:cNvPr id="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4914232"/>
              </p:ext>
            </p:extLst>
          </p:nvPr>
        </p:nvGraphicFramePr>
        <p:xfrm>
          <a:off x="576915" y="2117547"/>
          <a:ext cx="5157786" cy="4587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89A9F284-17E1-70D3-4ADC-BBC09514BB25}"/>
              </a:ext>
            </a:extLst>
          </p:cNvPr>
          <p:cNvSpPr/>
          <p:nvPr/>
        </p:nvSpPr>
        <p:spPr>
          <a:xfrm>
            <a:off x="6738285" y="2459247"/>
            <a:ext cx="4876800" cy="3904343"/>
          </a:xfrm>
          <a:prstGeom prst="roundRect">
            <a:avLst>
              <a:gd name="adj" fmla="val 7745"/>
            </a:avLst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966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61287" y="0"/>
            <a:ext cx="10515600" cy="42963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реабилитация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5292695"/>
              </p:ext>
            </p:extLst>
          </p:nvPr>
        </p:nvGraphicFramePr>
        <p:xfrm>
          <a:off x="233584" y="342173"/>
          <a:ext cx="11571006" cy="633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8614">
                  <a:extLst>
                    <a:ext uri="{9D8B030D-6E8A-4147-A177-3AD203B41FA5}">
                      <a16:colId xmlns:a16="http://schemas.microsoft.com/office/drawing/2014/main" xmlns="" val="658558191"/>
                    </a:ext>
                  </a:extLst>
                </a:gridCol>
                <a:gridCol w="6822392">
                  <a:extLst>
                    <a:ext uri="{9D8B030D-6E8A-4147-A177-3AD203B41FA5}">
                      <a16:colId xmlns:a16="http://schemas.microsoft.com/office/drawing/2014/main" xmlns="" val="29190186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Специализированная медицинская помощь ревматологическим больным по профилю «медицинская реабилитация» (2-й этап)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Первичная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медтко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-санитарная помощь ревматологическим больным по профилю «медицинская реабилитация» (3-й этап)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39010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СПб ГБУЗ «Николаевская больница»</a:t>
                      </a:r>
                    </a:p>
                    <a:p>
                      <a:r>
                        <a:rPr lang="ru-RU" sz="1600" dirty="0" smtClean="0"/>
                        <a:t>СПб ГБУЗ «Госпиталь для ветеранов войн»</a:t>
                      </a:r>
                    </a:p>
                    <a:p>
                      <a:r>
                        <a:rPr lang="ru-RU" sz="1600" dirty="0" smtClean="0"/>
                        <a:t>СПб ГБУЗ «Городская Александровская больница»</a:t>
                      </a:r>
                    </a:p>
                    <a:p>
                      <a:r>
                        <a:rPr lang="ru-RU" sz="1600" dirty="0" smtClean="0"/>
                        <a:t>СПб ГБУЗ «Городская больница №26»</a:t>
                      </a:r>
                    </a:p>
                    <a:p>
                      <a:r>
                        <a:rPr lang="ru-RU" sz="1600" dirty="0" smtClean="0"/>
                        <a:t>СПб ГБУЗ «Городская больница №28»Максимилиановская»</a:t>
                      </a:r>
                    </a:p>
                    <a:p>
                      <a:r>
                        <a:rPr lang="ru-RU" sz="1600" dirty="0" smtClean="0"/>
                        <a:t>СПб ГБУЗ «Городская больница №40Курортного района»</a:t>
                      </a:r>
                    </a:p>
                    <a:p>
                      <a:r>
                        <a:rPr lang="ru-RU" sz="1600" dirty="0" smtClean="0"/>
                        <a:t>СПб ГБУЗ «Городская клиническая больница №31»</a:t>
                      </a:r>
                    </a:p>
                    <a:p>
                      <a:r>
                        <a:rPr lang="ru-RU" sz="1600" dirty="0" smtClean="0"/>
                        <a:t>СПб ГБУЗ «Городская больница №38 </a:t>
                      </a:r>
                      <a:r>
                        <a:rPr lang="ru-RU" sz="1600" dirty="0" err="1" smtClean="0"/>
                        <a:t>им.Н.А.Семашко</a:t>
                      </a:r>
                      <a:r>
                        <a:rPr lang="ru-RU" sz="1600" dirty="0" smtClean="0"/>
                        <a:t>»</a:t>
                      </a:r>
                    </a:p>
                    <a:p>
                      <a:r>
                        <a:rPr lang="ru-RU" sz="1600" dirty="0" smtClean="0"/>
                        <a:t>СПб ГБУЗ Клиническая больница Святителя Луки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Городской консультативно-диагностический центр № 1</a:t>
                      </a:r>
                    </a:p>
                    <a:p>
                      <a:r>
                        <a:rPr lang="ru-RU" sz="1400" dirty="0" smtClean="0"/>
                        <a:t>Городская поликлиника № 81</a:t>
                      </a:r>
                    </a:p>
                    <a:p>
                      <a:r>
                        <a:rPr lang="ru-RU" sz="1400" dirty="0" smtClean="0"/>
                        <a:t>Городская поликлиника № 24</a:t>
                      </a:r>
                    </a:p>
                    <a:p>
                      <a:r>
                        <a:rPr lang="ru-RU" sz="1400" dirty="0" smtClean="0"/>
                        <a:t>Городская поликлиника № 27</a:t>
                      </a:r>
                    </a:p>
                    <a:p>
                      <a:r>
                        <a:rPr lang="ru-RU" sz="1400" dirty="0" smtClean="0"/>
                        <a:t>Городская поликлиника № 4</a:t>
                      </a:r>
                    </a:p>
                    <a:p>
                      <a:r>
                        <a:rPr lang="ru-RU" sz="1400" dirty="0" smtClean="0"/>
                        <a:t>Городская поликлиника № 52</a:t>
                      </a:r>
                    </a:p>
                    <a:p>
                      <a:r>
                        <a:rPr lang="ru-RU" sz="1400" dirty="0" smtClean="0"/>
                        <a:t>Городская поликлиника № 97</a:t>
                      </a:r>
                    </a:p>
                    <a:p>
                      <a:r>
                        <a:rPr lang="ru-RU" sz="1400" dirty="0" smtClean="0"/>
                        <a:t>Городская поликлиника № 117</a:t>
                      </a:r>
                    </a:p>
                    <a:p>
                      <a:r>
                        <a:rPr lang="ru-RU" sz="1400" dirty="0" smtClean="0"/>
                        <a:t>Городская поликлиника № 54</a:t>
                      </a:r>
                    </a:p>
                    <a:p>
                      <a:r>
                        <a:rPr lang="ru-RU" sz="1400" dirty="0" smtClean="0"/>
                        <a:t>Городская поликлиника № 86 </a:t>
                      </a:r>
                    </a:p>
                    <a:p>
                      <a:r>
                        <a:rPr lang="ru-RU" sz="1400" dirty="0" smtClean="0"/>
                        <a:t>Городская поликлиника № 96</a:t>
                      </a:r>
                    </a:p>
                    <a:p>
                      <a:r>
                        <a:rPr lang="ru-RU" sz="1400" dirty="0" smtClean="0"/>
                        <a:t>Городская поликлиника № 43</a:t>
                      </a:r>
                    </a:p>
                    <a:p>
                      <a:r>
                        <a:rPr lang="ru-RU" sz="1400" dirty="0" smtClean="0"/>
                        <a:t>Консультативно-диагностический центр №85</a:t>
                      </a:r>
                    </a:p>
                    <a:p>
                      <a:r>
                        <a:rPr lang="ru-RU" sz="1400" dirty="0" smtClean="0"/>
                        <a:t>Городская поликлиника № 22</a:t>
                      </a:r>
                    </a:p>
                    <a:p>
                      <a:r>
                        <a:rPr lang="ru-RU" sz="1400" dirty="0" smtClean="0"/>
                        <a:t>Городская поликлиника № 71</a:t>
                      </a:r>
                    </a:p>
                    <a:p>
                      <a:r>
                        <a:rPr lang="ru-RU" sz="1400" dirty="0" smtClean="0"/>
                        <a:t>Городская поликлиника № 17</a:t>
                      </a:r>
                    </a:p>
                    <a:p>
                      <a:r>
                        <a:rPr lang="ru-RU" sz="1400" dirty="0" smtClean="0"/>
                        <a:t>Городская поликлиника  № 107</a:t>
                      </a:r>
                    </a:p>
                    <a:p>
                      <a:r>
                        <a:rPr lang="ru-RU" sz="1400" dirty="0" smtClean="0"/>
                        <a:t>Городская поликлиника № 120 </a:t>
                      </a:r>
                    </a:p>
                    <a:p>
                      <a:r>
                        <a:rPr lang="ru-RU" sz="1400" dirty="0" smtClean="0"/>
                        <a:t>Городская поликлиника № 93</a:t>
                      </a:r>
                    </a:p>
                    <a:p>
                      <a:r>
                        <a:rPr lang="ru-RU" sz="1400" dirty="0" smtClean="0"/>
                        <a:t>Городская поликлиника №106</a:t>
                      </a:r>
                    </a:p>
                    <a:p>
                      <a:r>
                        <a:rPr lang="ru-RU" sz="1400" dirty="0" smtClean="0"/>
                        <a:t>Городская поликлиника № 51</a:t>
                      </a:r>
                    </a:p>
                    <a:p>
                      <a:r>
                        <a:rPr lang="ru-RU" sz="1400" dirty="0" smtClean="0"/>
                        <a:t>Городская поликлиника № 6</a:t>
                      </a:r>
                    </a:p>
                    <a:p>
                      <a:r>
                        <a:rPr lang="ru-RU" sz="1400" dirty="0" smtClean="0"/>
                        <a:t>Городская поликлиника №8 </a:t>
                      </a:r>
                    </a:p>
                    <a:p>
                      <a:r>
                        <a:rPr lang="ru-RU" sz="1400" dirty="0" smtClean="0"/>
                        <a:t>Городская поликлиника № 77, № 94, № 100  Невского района</a:t>
                      </a:r>
                    </a:p>
                    <a:p>
                      <a:r>
                        <a:rPr lang="ru-RU" sz="1400" dirty="0" smtClean="0"/>
                        <a:t>Городская поликлиника № 32, № 34, №19, № 44, № 109, №38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90700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7497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730DC0D0-5A50-40AA-A5A8-2DFC6C3E94AA}"/>
              </a:ext>
            </a:extLst>
          </p:cNvPr>
          <p:cNvSpPr/>
          <p:nvPr/>
        </p:nvSpPr>
        <p:spPr>
          <a:xfrm>
            <a:off x="528983" y="5247327"/>
            <a:ext cx="11413262" cy="1527800"/>
          </a:xfrm>
          <a:prstGeom prst="roundRect">
            <a:avLst/>
          </a:prstGeom>
          <a:noFill/>
          <a:ln w="28575"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700" dirty="0">
                <a:solidFill>
                  <a:schemeClr val="tx2">
                    <a:lumMod val="50000"/>
                  </a:schemeClr>
                </a:solidFill>
              </a:rPr>
              <a:t>       </a:t>
            </a:r>
            <a:endParaRPr lang="ru-RU" sz="10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         </a:t>
            </a: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</a:rPr>
              <a:t>включая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обеспечение преемственности между амбулаторно-поликлиническими учреждениями и городскими стационарами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(КРБ им. В.А. Насонова,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больница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Св.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великомученика Георгия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поддержка целевого обучения ревматологов на базе СЗГМУ им. И.И. Мечникова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(выделение 50 мест до 2027 года включительно) и последующее укомплектование амбулаторного звена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ревматологической службы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4FC50AAF-51F8-48C1-AC1B-2514E2C74B92}"/>
              </a:ext>
            </a:extLst>
          </p:cNvPr>
          <p:cNvSpPr/>
          <p:nvPr/>
        </p:nvSpPr>
        <p:spPr>
          <a:xfrm>
            <a:off x="406738" y="1007880"/>
            <a:ext cx="11599732" cy="2355443"/>
          </a:xfrm>
          <a:prstGeom prst="roundRect">
            <a:avLst/>
          </a:prstGeom>
          <a:noFill/>
          <a:ln w="28575"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                        </a:t>
            </a: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</a:rPr>
              <a:t>включая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:</a:t>
            </a:r>
            <a:endParaRPr lang="ru-RU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современную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систему маршрутизации больных с ревматическими заболеваниями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развитие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межрайонных ревматологических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центров, включая техническое дооснащение межрайонного центра на базе СПб ГБУЗ КДЦ №85 (УЗИ-аппарат, рентгеновский аппарат, денситометр)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выделение дополнительного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финансирования для обеспечения пациентов ГИБТ на 2026 год  – 259 млн рублей (с учетом </a:t>
            </a:r>
            <a:r>
              <a:rPr lang="ru-RU" sz="1600" dirty="0" smtClean="0">
                <a:solidFill>
                  <a:schemeClr val="tx1"/>
                </a:solidFill>
              </a:rPr>
              <a:t>ежегодного  увеличения на 10 % пациентов, нуждающихся в ГИБТ ( </a:t>
            </a:r>
            <a:r>
              <a:rPr lang="ru-RU" sz="1600" dirty="0">
                <a:solidFill>
                  <a:schemeClr val="tx1"/>
                </a:solidFill>
              </a:rPr>
              <a:t>382 </a:t>
            </a:r>
            <a:r>
              <a:rPr lang="ru-RU" sz="1600" dirty="0" smtClean="0">
                <a:solidFill>
                  <a:schemeClr val="tx1"/>
                </a:solidFill>
              </a:rPr>
              <a:t>больных), и  </a:t>
            </a:r>
            <a:r>
              <a:rPr lang="ru-RU" sz="1600" dirty="0">
                <a:solidFill>
                  <a:schemeClr val="tx1"/>
                </a:solidFill>
              </a:rPr>
              <a:t>перехода из детской сети </a:t>
            </a:r>
            <a:r>
              <a:rPr lang="ru-RU" sz="1600" dirty="0" smtClean="0">
                <a:solidFill>
                  <a:schemeClr val="tx1"/>
                </a:solidFill>
              </a:rPr>
              <a:t>во взрослую – </a:t>
            </a:r>
            <a:r>
              <a:rPr lang="ru-RU" sz="1600" dirty="0">
                <a:solidFill>
                  <a:schemeClr val="tx1"/>
                </a:solidFill>
              </a:rPr>
              <a:t>80-90 </a:t>
            </a:r>
            <a:r>
              <a:rPr lang="ru-RU" sz="1600" dirty="0" smtClean="0">
                <a:solidFill>
                  <a:schemeClr val="tx1"/>
                </a:solidFill>
              </a:rPr>
              <a:t>больных ИВРЗ ) </a:t>
            </a:r>
            <a:endParaRPr lang="ru-RU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создание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районных центров профилактики и лечения остеопороза и «Службы профилактики повторных переломов» при амбулаторных травм. пунктах и травм. отделениях стационаров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4B167463-2567-400D-8670-07D4E47C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304" y="34566"/>
            <a:ext cx="10165168" cy="51754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по совершенствованию ревматологической службы</a:t>
            </a:r>
          </a:p>
        </p:txBody>
      </p:sp>
      <p:sp>
        <p:nvSpPr>
          <p:cNvPr id="16" name="Скругленный прямоугольник 6"/>
          <p:cNvSpPr/>
          <p:nvPr/>
        </p:nvSpPr>
        <p:spPr>
          <a:xfrm>
            <a:off x="1027069" y="567109"/>
            <a:ext cx="10915176" cy="51667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Создание региональной программы Санкт-Петербурга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по профилю «ревматология</a:t>
            </a:r>
            <a:r>
              <a:rPr lang="ru-RU" sz="2000" b="1" dirty="0" smtClean="0">
                <a:solidFill>
                  <a:schemeClr val="bg1"/>
                </a:solidFill>
              </a:rPr>
              <a:t>»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xmlns="" id="{4F2AC72F-97BB-4EAD-90F2-2BF0370A58CB}"/>
              </a:ext>
            </a:extLst>
          </p:cNvPr>
          <p:cNvSpPr/>
          <p:nvPr/>
        </p:nvSpPr>
        <p:spPr>
          <a:xfrm>
            <a:off x="30897" y="532114"/>
            <a:ext cx="996171" cy="106035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1</a:t>
            </a:r>
          </a:p>
        </p:txBody>
      </p:sp>
      <p:sp>
        <p:nvSpPr>
          <p:cNvPr id="19" name="Скругленный прямоугольник 6"/>
          <p:cNvSpPr/>
          <p:nvPr/>
        </p:nvSpPr>
        <p:spPr>
          <a:xfrm>
            <a:off x="874357" y="3525938"/>
            <a:ext cx="11067888" cy="79369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Формирование единого регистра пациентов </a:t>
            </a:r>
            <a:r>
              <a:rPr lang="ru-RU" sz="2000" b="1" dirty="0" smtClean="0">
                <a:solidFill>
                  <a:schemeClr val="bg1"/>
                </a:solidFill>
              </a:rPr>
              <a:t>с </a:t>
            </a:r>
            <a:r>
              <a:rPr lang="ru-RU" sz="2000" b="1" dirty="0">
                <a:solidFill>
                  <a:schemeClr val="bg1"/>
                </a:solidFill>
              </a:rPr>
              <a:t>ревматологическими </a:t>
            </a:r>
            <a:r>
              <a:rPr lang="ru-RU" sz="2000" b="1" dirty="0" smtClean="0">
                <a:solidFill>
                  <a:schemeClr val="bg1"/>
                </a:solidFill>
              </a:rPr>
              <a:t>заболеваниями,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регистра пациентов на ГИБТ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1" name="Скругленный прямоугольник 6"/>
          <p:cNvSpPr/>
          <p:nvPr/>
        </p:nvSpPr>
        <p:spPr>
          <a:xfrm>
            <a:off x="830289" y="4651773"/>
            <a:ext cx="11111956" cy="83511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Реформирование амбулаторного звена ревматологической службы   </a:t>
            </a: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xmlns="" id="{4F2AC72F-97BB-4EAD-90F2-2BF0370A58CB}"/>
              </a:ext>
            </a:extLst>
          </p:cNvPr>
          <p:cNvSpPr/>
          <p:nvPr/>
        </p:nvSpPr>
        <p:spPr>
          <a:xfrm>
            <a:off x="175006" y="3355373"/>
            <a:ext cx="996171" cy="106035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xmlns="" id="{4F2AC72F-97BB-4EAD-90F2-2BF0370A58CB}"/>
              </a:ext>
            </a:extLst>
          </p:cNvPr>
          <p:cNvSpPr/>
          <p:nvPr/>
        </p:nvSpPr>
        <p:spPr>
          <a:xfrm>
            <a:off x="175006" y="4521961"/>
            <a:ext cx="996171" cy="106035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232775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5667" y="2969231"/>
            <a:ext cx="67398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tx2">
                    <a:lumMod val="50000"/>
                  </a:schemeClr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397590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DEA135-0ECB-4D83-82F0-3D05018EE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870" y="119648"/>
            <a:ext cx="10997773" cy="121203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общей заболеваемости всего населения </a:t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 и России </a:t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расчета на 100 тыс. (Минздрав, 2023 г.)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54EB9480-066F-4FC4-823E-CB12A743B0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3047026"/>
              </p:ext>
            </p:extLst>
          </p:nvPr>
        </p:nvGraphicFramePr>
        <p:xfrm>
          <a:off x="294968" y="1850813"/>
          <a:ext cx="7757652" cy="5547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1933333" y="3126658"/>
            <a:ext cx="558869" cy="129307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946751" y="4385552"/>
            <a:ext cx="2933700" cy="237158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5" t="8667" r="11905" b="11333"/>
          <a:stretch/>
        </p:blipFill>
        <p:spPr>
          <a:xfrm>
            <a:off x="11376587" y="2654"/>
            <a:ext cx="815413" cy="78376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7298108" y="1525604"/>
            <a:ext cx="48938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Болезни костно-мышечной системы и соединительной ткани:</a:t>
            </a:r>
          </a:p>
          <a:p>
            <a:endParaRPr lang="ru-RU" sz="8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течении последних лет занимают 3 место по заболеваемости как </a:t>
            </a:r>
          </a:p>
          <a:p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в Санкт-Петербурге, так и в России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нарастающая распространенность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имеют склонность к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хронизации</a:t>
            </a:r>
            <a:endParaRPr lang="ru-RU" sz="1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Системные аутоиммунные заболевания сопровождаются поражением органов и систем (в первую очередь легких, сердца и почек), также часто развивается остеопороз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16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инвалидизации</a:t>
            </a:r>
            <a:endParaRPr lang="ru-RU" sz="1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поражение практически всех </a:t>
            </a:r>
            <a:endParaRPr lang="ru-RU" sz="16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возрастных групп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</a:t>
            </a:r>
          </a:p>
          <a:p>
            <a:endParaRPr lang="ru-RU" sz="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71211" y="6595693"/>
            <a:ext cx="4520789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67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статистические и количественные показатели по состоянию на 31.12.2022</a:t>
            </a:r>
          </a:p>
        </p:txBody>
      </p:sp>
    </p:spTree>
    <p:extLst>
      <p:ext uri="{BB962C8B-B14F-4D97-AF65-F5344CB8AC3E}">
        <p14:creationId xmlns:p14="http://schemas.microsoft.com/office/powerpoint/2010/main" val="3909531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5" t="8667" r="11905" b="11333"/>
          <a:stretch/>
        </p:blipFill>
        <p:spPr>
          <a:xfrm>
            <a:off x="11224381" y="2654"/>
            <a:ext cx="967619" cy="930068"/>
          </a:xfrm>
          <a:prstGeom prst="rect">
            <a:avLst/>
          </a:prstGeom>
        </p:spPr>
      </p:pic>
      <p:graphicFrame>
        <p:nvGraphicFramePr>
          <p:cNvPr id="18" name="Объект 10">
            <a:extLst>
              <a:ext uri="{FF2B5EF4-FFF2-40B4-BE49-F238E27FC236}">
                <a16:creationId xmlns:a16="http://schemas.microsoft.com/office/drawing/2014/main" xmlns="" id="{5EA22B02-14D2-4353-B17F-0E2134CA7C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8222949"/>
              </p:ext>
            </p:extLst>
          </p:nvPr>
        </p:nvGraphicFramePr>
        <p:xfrm>
          <a:off x="238047" y="1439011"/>
          <a:ext cx="5188944" cy="4642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Объект 10">
            <a:extLst>
              <a:ext uri="{FF2B5EF4-FFF2-40B4-BE49-F238E27FC236}">
                <a16:creationId xmlns:a16="http://schemas.microsoft.com/office/drawing/2014/main" xmlns="" id="{B0E093D2-C6C7-43C5-8F42-F398682480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3192197"/>
              </p:ext>
            </p:extLst>
          </p:nvPr>
        </p:nvGraphicFramePr>
        <p:xfrm>
          <a:off x="6314970" y="1439011"/>
          <a:ext cx="5068027" cy="4554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Заголовок 1"/>
          <p:cNvSpPr txBox="1">
            <a:spLocks/>
          </p:cNvSpPr>
          <p:nvPr/>
        </p:nvSpPr>
        <p:spPr>
          <a:xfrm>
            <a:off x="854174" y="183575"/>
            <a:ext cx="9409892" cy="7491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Старение популяции в РФ в 1950-2050 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835258" y="6499369"/>
            <a:ext cx="5267096" cy="286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WORLD POPULATION AGEING: 1950-2050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United Nations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,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New York, 2001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4353" y="1439011"/>
            <a:ext cx="173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Женщины</a:t>
            </a:r>
          </a:p>
        </p:txBody>
      </p:sp>
    </p:spTree>
    <p:extLst>
      <p:ext uri="{BB962C8B-B14F-4D97-AF65-F5344CB8AC3E}">
        <p14:creationId xmlns:p14="http://schemas.microsoft.com/office/powerpoint/2010/main" val="7739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303076-E9CE-4477-8629-B6EA626AA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0311"/>
            <a:ext cx="11689617" cy="824089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По данным Минздрава (20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в Санкт-Петербурге отмечается один из самых высоких показателей </a:t>
            </a:r>
            <a:r>
              <a:rPr lang="ru-RU" sz="1800" b="1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количества ревматологических коек на 10 тыс. населения 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в СЗФО и по России. Это обусловлено приведенными выше показателями заболеваемости ревматическими заболеваниями в Санкт-Петербурге.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385D3718-DC54-4A88-B0D8-70D59BBA829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76168" y="1070937"/>
          <a:ext cx="9937279" cy="56052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08034">
                  <a:extLst>
                    <a:ext uri="{9D8B030D-6E8A-4147-A177-3AD203B41FA5}">
                      <a16:colId xmlns:a16="http://schemas.microsoft.com/office/drawing/2014/main" xmlns="" val="2056745156"/>
                    </a:ext>
                  </a:extLst>
                </a:gridCol>
                <a:gridCol w="947048">
                  <a:extLst>
                    <a:ext uri="{9D8B030D-6E8A-4147-A177-3AD203B41FA5}">
                      <a16:colId xmlns:a16="http://schemas.microsoft.com/office/drawing/2014/main" xmlns="" val="362519449"/>
                    </a:ext>
                  </a:extLst>
                </a:gridCol>
                <a:gridCol w="617772">
                  <a:extLst>
                    <a:ext uri="{9D8B030D-6E8A-4147-A177-3AD203B41FA5}">
                      <a16:colId xmlns:a16="http://schemas.microsoft.com/office/drawing/2014/main" xmlns="" val="2496609397"/>
                    </a:ext>
                  </a:extLst>
                </a:gridCol>
                <a:gridCol w="655353">
                  <a:extLst>
                    <a:ext uri="{9D8B030D-6E8A-4147-A177-3AD203B41FA5}">
                      <a16:colId xmlns:a16="http://schemas.microsoft.com/office/drawing/2014/main" xmlns="" val="4173434104"/>
                    </a:ext>
                  </a:extLst>
                </a:gridCol>
                <a:gridCol w="748974">
                  <a:extLst>
                    <a:ext uri="{9D8B030D-6E8A-4147-A177-3AD203B41FA5}">
                      <a16:colId xmlns:a16="http://schemas.microsoft.com/office/drawing/2014/main" xmlns="" val="1722985484"/>
                    </a:ext>
                  </a:extLst>
                </a:gridCol>
                <a:gridCol w="682101">
                  <a:extLst>
                    <a:ext uri="{9D8B030D-6E8A-4147-A177-3AD203B41FA5}">
                      <a16:colId xmlns:a16="http://schemas.microsoft.com/office/drawing/2014/main" xmlns="" val="1284727050"/>
                    </a:ext>
                  </a:extLst>
                </a:gridCol>
                <a:gridCol w="708850">
                  <a:extLst>
                    <a:ext uri="{9D8B030D-6E8A-4147-A177-3AD203B41FA5}">
                      <a16:colId xmlns:a16="http://schemas.microsoft.com/office/drawing/2014/main" xmlns="" val="2506702751"/>
                    </a:ext>
                  </a:extLst>
                </a:gridCol>
                <a:gridCol w="798936">
                  <a:extLst>
                    <a:ext uri="{9D8B030D-6E8A-4147-A177-3AD203B41FA5}">
                      <a16:colId xmlns:a16="http://schemas.microsoft.com/office/drawing/2014/main" xmlns="" val="592082657"/>
                    </a:ext>
                  </a:extLst>
                </a:gridCol>
                <a:gridCol w="656775">
                  <a:extLst>
                    <a:ext uri="{9D8B030D-6E8A-4147-A177-3AD203B41FA5}">
                      <a16:colId xmlns:a16="http://schemas.microsoft.com/office/drawing/2014/main" xmlns="" val="1581322799"/>
                    </a:ext>
                  </a:extLst>
                </a:gridCol>
                <a:gridCol w="699607">
                  <a:extLst>
                    <a:ext uri="{9D8B030D-6E8A-4147-A177-3AD203B41FA5}">
                      <a16:colId xmlns:a16="http://schemas.microsoft.com/office/drawing/2014/main" xmlns="" val="2033916643"/>
                    </a:ext>
                  </a:extLst>
                </a:gridCol>
                <a:gridCol w="813829">
                  <a:extLst>
                    <a:ext uri="{9D8B030D-6E8A-4147-A177-3AD203B41FA5}">
                      <a16:colId xmlns:a16="http://schemas.microsoft.com/office/drawing/2014/main" xmlns="" val="3366459388"/>
                    </a:ext>
                  </a:extLst>
                </a:gridCol>
              </a:tblGrid>
              <a:tr h="43815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Субъекты федерации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Число коек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Обеспеченность на 10 000 </a:t>
                      </a:r>
                      <a:r>
                        <a:rPr lang="ru-RU" sz="1600" dirty="0" err="1">
                          <a:effectLst/>
                        </a:rPr>
                        <a:t>соответ</a:t>
                      </a:r>
                      <a:r>
                        <a:rPr lang="ru-RU" sz="1600" dirty="0">
                          <a:effectLst/>
                        </a:rPr>
                        <a:t>. населения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extLst>
                  <a:ext uri="{0D108BD9-81ED-4DB2-BD59-A6C34878D82A}">
                    <a16:rowId xmlns:a16="http://schemas.microsoft.com/office/drawing/2014/main" xmlns="" val="40969753"/>
                  </a:ext>
                </a:extLst>
              </a:tr>
              <a:tr h="4234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201</a:t>
                      </a:r>
                      <a:r>
                        <a:rPr lang="en-US" sz="1200" dirty="0">
                          <a:effectLst/>
                          <a:latin typeface="+mj-lt"/>
                        </a:rPr>
                        <a:t>9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20</a:t>
                      </a:r>
                      <a:r>
                        <a:rPr lang="en-US" sz="1200" dirty="0">
                          <a:effectLst/>
                          <a:latin typeface="+mj-lt"/>
                        </a:rPr>
                        <a:t>20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20</a:t>
                      </a:r>
                      <a:r>
                        <a:rPr lang="en-US" sz="1200" dirty="0">
                          <a:effectLst/>
                          <a:latin typeface="+mj-lt"/>
                        </a:rPr>
                        <a:t>21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201</a:t>
                      </a:r>
                      <a:r>
                        <a:rPr lang="en-US" sz="1200" dirty="0">
                          <a:effectLst/>
                          <a:latin typeface="+mj-lt"/>
                        </a:rPr>
                        <a:t>9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20</a:t>
                      </a:r>
                      <a:r>
                        <a:rPr lang="en-US" sz="1200" dirty="0">
                          <a:effectLst/>
                          <a:latin typeface="+mj-lt"/>
                        </a:rPr>
                        <a:t>20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20</a:t>
                      </a:r>
                      <a:r>
                        <a:rPr lang="en-US" sz="1200" dirty="0">
                          <a:effectLst/>
                          <a:latin typeface="+mj-lt"/>
                        </a:rPr>
                        <a:t>21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extLst>
                  <a:ext uri="{0D108BD9-81ED-4DB2-BD59-A6C34878D82A}">
                    <a16:rowId xmlns:a16="http://schemas.microsoft.com/office/drawing/2014/main" xmlns="" val="184406162"/>
                  </a:ext>
                </a:extLst>
              </a:tr>
              <a:tr h="2279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РФ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6339</a:t>
                      </a: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6358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4704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5084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6059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0,43</a:t>
                      </a: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,43</a:t>
                      </a: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0,32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0,35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0,41</a:t>
                      </a:r>
                    </a:p>
                  </a:txBody>
                  <a:tcPr marL="64888" marR="64888" marT="0" marB="0"/>
                </a:tc>
                <a:extLst>
                  <a:ext uri="{0D108BD9-81ED-4DB2-BD59-A6C34878D82A}">
                    <a16:rowId xmlns:a16="http://schemas.microsoft.com/office/drawing/2014/main" xmlns="" val="1678510963"/>
                  </a:ext>
                </a:extLst>
              </a:tr>
              <a:tr h="2108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ЦФО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1733</a:t>
                      </a: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1759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1345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1183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1481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0,44</a:t>
                      </a: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0,44</a:t>
                      </a: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0,34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0,30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0,29</a:t>
                      </a:r>
                    </a:p>
                  </a:txBody>
                  <a:tcPr marL="64888" marR="64888" marT="0" marB="0"/>
                </a:tc>
                <a:extLst>
                  <a:ext uri="{0D108BD9-81ED-4DB2-BD59-A6C34878D82A}">
                    <a16:rowId xmlns:a16="http://schemas.microsoft.com/office/drawing/2014/main" xmlns="" val="1873762139"/>
                  </a:ext>
                </a:extLst>
              </a:tr>
              <a:tr h="20753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Москва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787</a:t>
                      </a: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812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650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380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503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0,63</a:t>
                      </a: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0,62</a:t>
                      </a: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0,51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0,30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0,39</a:t>
                      </a:r>
                    </a:p>
                  </a:txBody>
                  <a:tcPr marL="64888" marR="64888" marT="0" marB="0"/>
                </a:tc>
                <a:extLst>
                  <a:ext uri="{0D108BD9-81ED-4DB2-BD59-A6C34878D82A}">
                    <a16:rowId xmlns:a16="http://schemas.microsoft.com/office/drawing/2014/main" xmlns="" val="3471726403"/>
                  </a:ext>
                </a:extLst>
              </a:tr>
              <a:tr h="2075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СЗФО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791</a:t>
                      </a: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784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674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747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786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0,57</a:t>
                      </a: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0,56</a:t>
                      </a: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0,48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0,54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0,57</a:t>
                      </a:r>
                    </a:p>
                  </a:txBody>
                  <a:tcPr marL="64888" marR="64888" marT="0" marB="0"/>
                </a:tc>
                <a:extLst>
                  <a:ext uri="{0D108BD9-81ED-4DB2-BD59-A6C34878D82A}">
                    <a16:rowId xmlns:a16="http://schemas.microsoft.com/office/drawing/2014/main" xmlns="" val="3553223009"/>
                  </a:ext>
                </a:extLst>
              </a:tr>
              <a:tr h="26974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Республика Карелия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0,74</a:t>
                      </a: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0,74</a:t>
                      </a: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0,80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0,71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1,24</a:t>
                      </a:r>
                    </a:p>
                  </a:txBody>
                  <a:tcPr marL="64888" marR="64888" marT="0" marB="0"/>
                </a:tc>
                <a:extLst>
                  <a:ext uri="{0D108BD9-81ED-4DB2-BD59-A6C34878D82A}">
                    <a16:rowId xmlns:a16="http://schemas.microsoft.com/office/drawing/2014/main" xmlns="" val="2100982219"/>
                  </a:ext>
                </a:extLst>
              </a:tr>
              <a:tr h="20753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bg1"/>
                          </a:solidFill>
                          <a:effectLst/>
                        </a:rPr>
                        <a:t>Республика Коми</a:t>
                      </a:r>
                      <a:endParaRPr lang="ru-RU" sz="11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4888" marR="6488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0,59</a:t>
                      </a:r>
                    </a:p>
                  </a:txBody>
                  <a:tcPr marL="64888" marR="6488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0,60</a:t>
                      </a:r>
                    </a:p>
                  </a:txBody>
                  <a:tcPr marL="64888" marR="6488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0,37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0,37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0,68</a:t>
                      </a:r>
                    </a:p>
                  </a:txBody>
                  <a:tcPr marL="64888" marR="6488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5704237"/>
                  </a:ext>
                </a:extLst>
              </a:tr>
              <a:tr h="20753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Архангельская область без АО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0,22</a:t>
                      </a: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0,22</a:t>
                      </a: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0,12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0,18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0,21</a:t>
                      </a:r>
                    </a:p>
                  </a:txBody>
                  <a:tcPr marL="64888" marR="64888" marT="0" marB="0"/>
                </a:tc>
                <a:extLst>
                  <a:ext uri="{0D108BD9-81ED-4DB2-BD59-A6C34878D82A}">
                    <a16:rowId xmlns:a16="http://schemas.microsoft.com/office/drawing/2014/main" xmlns="" val="752294550"/>
                  </a:ext>
                </a:extLst>
              </a:tr>
              <a:tr h="20753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Ненецкий автономный округ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4888" marR="64888" marT="0" marB="0"/>
                </a:tc>
                <a:extLst>
                  <a:ext uri="{0D108BD9-81ED-4DB2-BD59-A6C34878D82A}">
                    <a16:rowId xmlns:a16="http://schemas.microsoft.com/office/drawing/2014/main" xmlns="" val="2326790879"/>
                  </a:ext>
                </a:extLst>
              </a:tr>
              <a:tr h="20753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Вологодская область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0,41</a:t>
                      </a: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0,41</a:t>
                      </a: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0,42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0,42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0,42</a:t>
                      </a:r>
                    </a:p>
                  </a:txBody>
                  <a:tcPr marL="64888" marR="64888" marT="0" marB="0"/>
                </a:tc>
                <a:extLst>
                  <a:ext uri="{0D108BD9-81ED-4DB2-BD59-A6C34878D82A}">
                    <a16:rowId xmlns:a16="http://schemas.microsoft.com/office/drawing/2014/main" xmlns="" val="1322380429"/>
                  </a:ext>
                </a:extLst>
              </a:tr>
              <a:tr h="20753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Калининградская область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0,65</a:t>
                      </a: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0,65</a:t>
                      </a: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0,54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0,54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0,53</a:t>
                      </a:r>
                    </a:p>
                  </a:txBody>
                  <a:tcPr marL="64888" marR="64888" marT="0" marB="0"/>
                </a:tc>
                <a:extLst>
                  <a:ext uri="{0D108BD9-81ED-4DB2-BD59-A6C34878D82A}">
                    <a16:rowId xmlns:a16="http://schemas.microsoft.com/office/drawing/2014/main" xmlns="" val="707915507"/>
                  </a:ext>
                </a:extLst>
              </a:tr>
              <a:tr h="20753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Ленинградская область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0,29</a:t>
                      </a: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0,28</a:t>
                      </a: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0,27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0,27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0,26</a:t>
                      </a:r>
                    </a:p>
                  </a:txBody>
                  <a:tcPr marL="64888" marR="64888" marT="0" marB="0"/>
                </a:tc>
                <a:extLst>
                  <a:ext uri="{0D108BD9-81ED-4DB2-BD59-A6C34878D82A}">
                    <a16:rowId xmlns:a16="http://schemas.microsoft.com/office/drawing/2014/main" xmlns="" val="2576049651"/>
                  </a:ext>
                </a:extLst>
              </a:tr>
              <a:tr h="20753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Мурманская область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0,54</a:t>
                      </a: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0,55</a:t>
                      </a: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0,27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0,44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0,48</a:t>
                      </a:r>
                    </a:p>
                  </a:txBody>
                  <a:tcPr marL="64888" marR="64888" marT="0" marB="0"/>
                </a:tc>
                <a:extLst>
                  <a:ext uri="{0D108BD9-81ED-4DB2-BD59-A6C34878D82A}">
                    <a16:rowId xmlns:a16="http://schemas.microsoft.com/office/drawing/2014/main" xmlns="" val="423968743"/>
                  </a:ext>
                </a:extLst>
              </a:tr>
              <a:tr h="20753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Новгородская область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0,35</a:t>
                      </a: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0,35</a:t>
                      </a: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0,35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0,35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0,36</a:t>
                      </a:r>
                    </a:p>
                  </a:txBody>
                  <a:tcPr marL="64888" marR="64888" marT="0" marB="0"/>
                </a:tc>
                <a:extLst>
                  <a:ext uri="{0D108BD9-81ED-4DB2-BD59-A6C34878D82A}">
                    <a16:rowId xmlns:a16="http://schemas.microsoft.com/office/drawing/2014/main" xmlns="" val="3521312473"/>
                  </a:ext>
                </a:extLst>
              </a:tr>
              <a:tr h="20753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Псковская область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0,64</a:t>
                      </a: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0,65</a:t>
                      </a: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0,63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0,65</a:t>
                      </a:r>
                    </a:p>
                  </a:txBody>
                  <a:tcPr marL="64888" marR="64888" marT="0" marB="0"/>
                </a:tc>
                <a:extLst>
                  <a:ext uri="{0D108BD9-81ED-4DB2-BD59-A6C34878D82A}">
                    <a16:rowId xmlns:a16="http://schemas.microsoft.com/office/drawing/2014/main" xmlns="" val="3931599951"/>
                  </a:ext>
                </a:extLst>
              </a:tr>
              <a:tr h="20753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Санкт-Петербург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403</a:t>
                      </a:r>
                    </a:p>
                  </a:txBody>
                  <a:tcPr marL="64888" marR="64888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401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386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407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411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0,75</a:t>
                      </a:r>
                    </a:p>
                  </a:txBody>
                  <a:tcPr marL="64888" marR="64888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0,75</a:t>
                      </a:r>
                    </a:p>
                  </a:txBody>
                  <a:tcPr marL="64888" marR="64888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0,72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0,76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0,73</a:t>
                      </a:r>
                    </a:p>
                  </a:txBody>
                  <a:tcPr marL="64888" marR="64888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8646941"/>
                  </a:ext>
                </a:extLst>
              </a:tr>
              <a:tr h="2075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ЮФО (с 2016 г. с </a:t>
                      </a:r>
                      <a:r>
                        <a:rPr lang="ru-RU" sz="1200" dirty="0" err="1">
                          <a:effectLst/>
                        </a:rPr>
                        <a:t>респ</a:t>
                      </a:r>
                      <a:r>
                        <a:rPr lang="ru-RU" sz="1200" dirty="0">
                          <a:effectLst/>
                        </a:rPr>
                        <a:t>. Крым)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575</a:t>
                      </a: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566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444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514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546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0,35</a:t>
                      </a: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0,34</a:t>
                      </a: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0.27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0,31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0,33</a:t>
                      </a:r>
                    </a:p>
                  </a:txBody>
                  <a:tcPr marL="64888" marR="64888" marT="0" marB="0"/>
                </a:tc>
                <a:extLst>
                  <a:ext uri="{0D108BD9-81ED-4DB2-BD59-A6C34878D82A}">
                    <a16:rowId xmlns:a16="http://schemas.microsoft.com/office/drawing/2014/main" xmlns="" val="3026745412"/>
                  </a:ext>
                </a:extLst>
              </a:tr>
              <a:tr h="2075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СКФО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451</a:t>
                      </a: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449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392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422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497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0,46</a:t>
                      </a: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0,46</a:t>
                      </a: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0,39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0,42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0,49</a:t>
                      </a:r>
                    </a:p>
                  </a:txBody>
                  <a:tcPr marL="64888" marR="64888" marT="0" marB="0"/>
                </a:tc>
                <a:extLst>
                  <a:ext uri="{0D108BD9-81ED-4DB2-BD59-A6C34878D82A}">
                    <a16:rowId xmlns:a16="http://schemas.microsoft.com/office/drawing/2014/main" xmlns="" val="1093531252"/>
                  </a:ext>
                </a:extLst>
              </a:tr>
              <a:tr h="4234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ПФО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1284</a:t>
                      </a: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1312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810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1026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1287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0,43</a:t>
                      </a: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0,45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0,28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0,35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0,45</a:t>
                      </a:r>
                    </a:p>
                  </a:txBody>
                  <a:tcPr marL="64888" marR="64888" marT="0" marB="0"/>
                </a:tc>
                <a:extLst>
                  <a:ext uri="{0D108BD9-81ED-4DB2-BD59-A6C34878D82A}">
                    <a16:rowId xmlns:a16="http://schemas.microsoft.com/office/drawing/2014/main" xmlns="" val="1004358431"/>
                  </a:ext>
                </a:extLst>
              </a:tr>
              <a:tr h="2075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УФО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508</a:t>
                      </a: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505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291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422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484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0,41</a:t>
                      </a: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0,41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0,24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0,34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0,39</a:t>
                      </a:r>
                    </a:p>
                  </a:txBody>
                  <a:tcPr marL="64888" marR="64888" marT="0" marB="0"/>
                </a:tc>
                <a:extLst>
                  <a:ext uri="{0D108BD9-81ED-4DB2-BD59-A6C34878D82A}">
                    <a16:rowId xmlns:a16="http://schemas.microsoft.com/office/drawing/2014/main" xmlns="" val="1766859950"/>
                  </a:ext>
                </a:extLst>
              </a:tr>
              <a:tr h="2075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СФО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673</a:t>
                      </a: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653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513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501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640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0,39</a:t>
                      </a: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0,38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0,30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0,29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0,38</a:t>
                      </a:r>
                    </a:p>
                  </a:txBody>
                  <a:tcPr marL="64888" marR="64888" marT="0" marB="0"/>
                </a:tc>
                <a:extLst>
                  <a:ext uri="{0D108BD9-81ED-4DB2-BD59-A6C34878D82A}">
                    <a16:rowId xmlns:a16="http://schemas.microsoft.com/office/drawing/2014/main" xmlns="" val="1005880559"/>
                  </a:ext>
                </a:extLst>
              </a:tr>
              <a:tr h="2075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ДФО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324</a:t>
                      </a: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330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223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254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321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0,39</a:t>
                      </a: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0,40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0,27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0,31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0,40</a:t>
                      </a:r>
                    </a:p>
                  </a:txBody>
                  <a:tcPr marL="64888" marR="64888" marT="0" marB="0"/>
                </a:tc>
                <a:extLst>
                  <a:ext uri="{0D108BD9-81ED-4DB2-BD59-A6C34878D82A}">
                    <a16:rowId xmlns:a16="http://schemas.microsoft.com/office/drawing/2014/main" xmlns="" val="83346095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71211" y="6592548"/>
            <a:ext cx="4520789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67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статистические и количественные показатели по состоянию на 31.12.2022</a:t>
            </a:r>
          </a:p>
        </p:txBody>
      </p:sp>
    </p:spTree>
    <p:extLst>
      <p:ext uri="{BB962C8B-B14F-4D97-AF65-F5344CB8AC3E}">
        <p14:creationId xmlns:p14="http://schemas.microsoft.com/office/powerpoint/2010/main" val="964056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C1A21901-2BFC-49C2-B900-81AE09766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109" y="0"/>
            <a:ext cx="11390489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b="1" u="sng" dirty="0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Обеспеченность врачами-ревматологами на 10 тыс. населения </a:t>
            </a:r>
            <a:r>
              <a:rPr lang="ru-RU" altLang="ru-RU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в целом в Санкт-Петербурге также является одним из самых высоких по России (по данным Минздрава, 20</a:t>
            </a:r>
            <a:r>
              <a:rPr lang="en-US" altLang="ru-RU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23)</a:t>
            </a:r>
            <a:r>
              <a:rPr lang="ru-RU" altLang="ru-RU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. Однако обеспеченность врачами-ревматологами в первичной амбулаторно-поликлинической сети составляет менее 50% на конец 2024 г., что не позволяет проводить раннюю диагностику и качественное диспансерное наблюдение за пациентами ревматологического профиля.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71211" y="6592548"/>
            <a:ext cx="4520789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67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статистические и количественные показатели по состоянию на 31.12.2022</a:t>
            </a:r>
          </a:p>
        </p:txBody>
      </p:sp>
      <p:graphicFrame>
        <p:nvGraphicFramePr>
          <p:cNvPr id="7" name="Объект 3">
            <a:extLst>
              <a:ext uri="{FF2B5EF4-FFF2-40B4-BE49-F238E27FC236}">
                <a16:creationId xmlns:a16="http://schemas.microsoft.com/office/drawing/2014/main" xmlns="" id="{7A17EFD2-8238-4762-85DB-58122F98EA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7286491"/>
              </p:ext>
            </p:extLst>
          </p:nvPr>
        </p:nvGraphicFramePr>
        <p:xfrm>
          <a:off x="1270487" y="1446177"/>
          <a:ext cx="8849514" cy="51824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59007">
                  <a:extLst>
                    <a:ext uri="{9D8B030D-6E8A-4147-A177-3AD203B41FA5}">
                      <a16:colId xmlns:a16="http://schemas.microsoft.com/office/drawing/2014/main" xmlns="" val="1435258022"/>
                    </a:ext>
                  </a:extLst>
                </a:gridCol>
                <a:gridCol w="564338">
                  <a:extLst>
                    <a:ext uri="{9D8B030D-6E8A-4147-A177-3AD203B41FA5}">
                      <a16:colId xmlns:a16="http://schemas.microsoft.com/office/drawing/2014/main" xmlns="" val="3503211306"/>
                    </a:ext>
                  </a:extLst>
                </a:gridCol>
                <a:gridCol w="677365">
                  <a:extLst>
                    <a:ext uri="{9D8B030D-6E8A-4147-A177-3AD203B41FA5}">
                      <a16:colId xmlns:a16="http://schemas.microsoft.com/office/drawing/2014/main" xmlns="" val="1397956962"/>
                    </a:ext>
                  </a:extLst>
                </a:gridCol>
                <a:gridCol w="677365">
                  <a:extLst>
                    <a:ext uri="{9D8B030D-6E8A-4147-A177-3AD203B41FA5}">
                      <a16:colId xmlns:a16="http://schemas.microsoft.com/office/drawing/2014/main" xmlns="" val="472189258"/>
                    </a:ext>
                  </a:extLst>
                </a:gridCol>
                <a:gridCol w="676572">
                  <a:extLst>
                    <a:ext uri="{9D8B030D-6E8A-4147-A177-3AD203B41FA5}">
                      <a16:colId xmlns:a16="http://schemas.microsoft.com/office/drawing/2014/main" xmlns="" val="2061478778"/>
                    </a:ext>
                  </a:extLst>
                </a:gridCol>
                <a:gridCol w="676572">
                  <a:extLst>
                    <a:ext uri="{9D8B030D-6E8A-4147-A177-3AD203B41FA5}">
                      <a16:colId xmlns:a16="http://schemas.microsoft.com/office/drawing/2014/main" xmlns="" val="303390938"/>
                    </a:ext>
                  </a:extLst>
                </a:gridCol>
                <a:gridCol w="583442">
                  <a:extLst>
                    <a:ext uri="{9D8B030D-6E8A-4147-A177-3AD203B41FA5}">
                      <a16:colId xmlns:a16="http://schemas.microsoft.com/office/drawing/2014/main" xmlns="" val="111853772"/>
                    </a:ext>
                  </a:extLst>
                </a:gridCol>
                <a:gridCol w="596177">
                  <a:extLst>
                    <a:ext uri="{9D8B030D-6E8A-4147-A177-3AD203B41FA5}">
                      <a16:colId xmlns:a16="http://schemas.microsoft.com/office/drawing/2014/main" xmlns="" val="3178395071"/>
                    </a:ext>
                  </a:extLst>
                </a:gridCol>
                <a:gridCol w="612892">
                  <a:extLst>
                    <a:ext uri="{9D8B030D-6E8A-4147-A177-3AD203B41FA5}">
                      <a16:colId xmlns:a16="http://schemas.microsoft.com/office/drawing/2014/main" xmlns="" val="2459405458"/>
                    </a:ext>
                  </a:extLst>
                </a:gridCol>
                <a:gridCol w="612892">
                  <a:extLst>
                    <a:ext uri="{9D8B030D-6E8A-4147-A177-3AD203B41FA5}">
                      <a16:colId xmlns:a16="http://schemas.microsoft.com/office/drawing/2014/main" xmlns="" val="247450802"/>
                    </a:ext>
                  </a:extLst>
                </a:gridCol>
                <a:gridCol w="612892">
                  <a:extLst>
                    <a:ext uri="{9D8B030D-6E8A-4147-A177-3AD203B41FA5}">
                      <a16:colId xmlns:a16="http://schemas.microsoft.com/office/drawing/2014/main" xmlns="" val="2076359850"/>
                    </a:ext>
                  </a:extLst>
                </a:gridCol>
              </a:tblGrid>
              <a:tr h="48219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Субъекты федерации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Численность врачей (</a:t>
                      </a:r>
                      <a:r>
                        <a:rPr lang="ru-RU" sz="1600" dirty="0" err="1">
                          <a:effectLst/>
                        </a:rPr>
                        <a:t>физ.лица</a:t>
                      </a:r>
                      <a:r>
                        <a:rPr lang="ru-RU" sz="1600" dirty="0">
                          <a:effectLst/>
                        </a:rPr>
                        <a:t>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Обеспеченность врачами на 10 000 </a:t>
                      </a:r>
                      <a:r>
                        <a:rPr lang="ru-RU" sz="1600" dirty="0" err="1">
                          <a:effectLst/>
                        </a:rPr>
                        <a:t>соответ</a:t>
                      </a:r>
                      <a:r>
                        <a:rPr lang="ru-RU" sz="1600" dirty="0">
                          <a:effectLst/>
                        </a:rPr>
                        <a:t>. населения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extLst>
                  <a:ext uri="{0D108BD9-81ED-4DB2-BD59-A6C34878D82A}">
                    <a16:rowId xmlns:a16="http://schemas.microsoft.com/office/drawing/2014/main" xmlns="" val="3672439995"/>
                  </a:ext>
                </a:extLst>
              </a:tr>
              <a:tr h="2025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201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21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22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201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21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22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extLst>
                  <a:ext uri="{0D108BD9-81ED-4DB2-BD59-A6C34878D82A}">
                    <a16:rowId xmlns:a16="http://schemas.microsoft.com/office/drawing/2014/main" xmlns="" val="2999541703"/>
                  </a:ext>
                </a:extLst>
              </a:tr>
              <a:tr h="2025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РФ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1571</a:t>
                      </a: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1578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1555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1481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1516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0,11</a:t>
                      </a: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0,11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0,10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0,10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extLst>
                  <a:ext uri="{0D108BD9-81ED-4DB2-BD59-A6C34878D82A}">
                    <a16:rowId xmlns:a16="http://schemas.microsoft.com/office/drawing/2014/main" xmlns="" val="1167062841"/>
                  </a:ext>
                </a:extLst>
              </a:tr>
              <a:tr h="2025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ЦФО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449</a:t>
                      </a: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441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433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382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390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0,11</a:t>
                      </a: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0,11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0,11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0,09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0,10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extLst>
                  <a:ext uri="{0D108BD9-81ED-4DB2-BD59-A6C34878D82A}">
                    <a16:rowId xmlns:a16="http://schemas.microsoft.com/office/drawing/2014/main" xmlns="" val="2494720005"/>
                  </a:ext>
                </a:extLst>
              </a:tr>
              <a:tr h="20259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Москва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186</a:t>
                      </a: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183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178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131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0,15</a:t>
                      </a: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0,14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0,14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0,09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0,10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extLst>
                  <a:ext uri="{0D108BD9-81ED-4DB2-BD59-A6C34878D82A}">
                    <a16:rowId xmlns:a16="http://schemas.microsoft.com/office/drawing/2014/main" xmlns="" val="2833729227"/>
                  </a:ext>
                </a:extLst>
              </a:tr>
              <a:tr h="2025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СЗФО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182</a:t>
                      </a: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188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190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185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198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0,13</a:t>
                      </a: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0,13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0,14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0,13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0,14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extLst>
                  <a:ext uri="{0D108BD9-81ED-4DB2-BD59-A6C34878D82A}">
                    <a16:rowId xmlns:a16="http://schemas.microsoft.com/office/drawing/2014/main" xmlns="" val="2729051800"/>
                  </a:ext>
                </a:extLst>
              </a:tr>
              <a:tr h="20259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Республика Карелия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0,13</a:t>
                      </a: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0,13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0,13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0,15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0,19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extLst>
                  <a:ext uri="{0D108BD9-81ED-4DB2-BD59-A6C34878D82A}">
                    <a16:rowId xmlns:a16="http://schemas.microsoft.com/office/drawing/2014/main" xmlns="" val="1193463926"/>
                  </a:ext>
                </a:extLst>
              </a:tr>
              <a:tr h="19446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Республика Ком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и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4888" marR="6488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0,08</a:t>
                      </a:r>
                    </a:p>
                  </a:txBody>
                  <a:tcPr marL="64888" marR="6488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0,09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0,10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0,11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0,12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159436"/>
                  </a:ext>
                </a:extLst>
              </a:tr>
              <a:tr h="41296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Архангельская область без АО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0,05</a:t>
                      </a: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0,06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0,07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0,07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0.08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extLst>
                  <a:ext uri="{0D108BD9-81ED-4DB2-BD59-A6C34878D82A}">
                    <a16:rowId xmlns:a16="http://schemas.microsoft.com/office/drawing/2014/main" xmlns="" val="4048923761"/>
                  </a:ext>
                </a:extLst>
              </a:tr>
              <a:tr h="20259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Ненецкий автономный округ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0,23</a:t>
                      </a: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0,23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0,23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-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-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extLst>
                  <a:ext uri="{0D108BD9-81ED-4DB2-BD59-A6C34878D82A}">
                    <a16:rowId xmlns:a16="http://schemas.microsoft.com/office/drawing/2014/main" xmlns="" val="2663055060"/>
                  </a:ext>
                </a:extLst>
              </a:tr>
              <a:tr h="20259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Вологодская область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0,08</a:t>
                      </a: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0,09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0,09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0,08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0,08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extLst>
                  <a:ext uri="{0D108BD9-81ED-4DB2-BD59-A6C34878D82A}">
                    <a16:rowId xmlns:a16="http://schemas.microsoft.com/office/drawing/2014/main" xmlns="" val="2830003215"/>
                  </a:ext>
                </a:extLst>
              </a:tr>
              <a:tr h="20259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Калининградская область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0,09</a:t>
                      </a: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0,07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0,09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0,08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0,09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extLst>
                  <a:ext uri="{0D108BD9-81ED-4DB2-BD59-A6C34878D82A}">
                    <a16:rowId xmlns:a16="http://schemas.microsoft.com/office/drawing/2014/main" xmlns="" val="1355885822"/>
                  </a:ext>
                </a:extLst>
              </a:tr>
              <a:tr h="20259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Ленинградская область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0,06</a:t>
                      </a: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0,06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0,06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0,06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0,05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extLst>
                  <a:ext uri="{0D108BD9-81ED-4DB2-BD59-A6C34878D82A}">
                    <a16:rowId xmlns:a16="http://schemas.microsoft.com/office/drawing/2014/main" xmlns="" val="1327192544"/>
                  </a:ext>
                </a:extLst>
              </a:tr>
              <a:tr h="20259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Мурманская область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0,07</a:t>
                      </a: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0,07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0,07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0,08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0,08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extLst>
                  <a:ext uri="{0D108BD9-81ED-4DB2-BD59-A6C34878D82A}">
                    <a16:rowId xmlns:a16="http://schemas.microsoft.com/office/drawing/2014/main" xmlns="" val="392733903"/>
                  </a:ext>
                </a:extLst>
              </a:tr>
              <a:tr h="20259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Новгородская область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0,13</a:t>
                      </a: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0,13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0,15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0,15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0,14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extLst>
                  <a:ext uri="{0D108BD9-81ED-4DB2-BD59-A6C34878D82A}">
                    <a16:rowId xmlns:a16="http://schemas.microsoft.com/office/drawing/2014/main" xmlns="" val="1984946895"/>
                  </a:ext>
                </a:extLst>
              </a:tr>
              <a:tr h="20259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Псковская область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0,09</a:t>
                      </a: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0,11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0,11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0,12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0,12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88" marR="64888" marT="0" marB="0"/>
                </a:tc>
                <a:extLst>
                  <a:ext uri="{0D108BD9-81ED-4DB2-BD59-A6C34878D82A}">
                    <a16:rowId xmlns:a16="http://schemas.microsoft.com/office/drawing/2014/main" xmlns="" val="1251416349"/>
                  </a:ext>
                </a:extLst>
              </a:tr>
              <a:tr h="20259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Санкт-Петербург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111</a:t>
                      </a:r>
                    </a:p>
                  </a:txBody>
                  <a:tcPr marL="64888" marR="64888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116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114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111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122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0,21</a:t>
                      </a:r>
                    </a:p>
                  </a:txBody>
                  <a:tcPr marL="64888" marR="64888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0,21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0,21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0,20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0,22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78331053"/>
                  </a:ext>
                </a:extLst>
              </a:tr>
              <a:tr h="2025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ЮФО (с 2016 г с респ. Крым)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123</a:t>
                      </a: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124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122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112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0,07</a:t>
                      </a: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0,08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0,07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0,07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0,07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extLst>
                  <a:ext uri="{0D108BD9-81ED-4DB2-BD59-A6C34878D82A}">
                    <a16:rowId xmlns:a16="http://schemas.microsoft.com/office/drawing/2014/main" xmlns="" val="724764877"/>
                  </a:ext>
                </a:extLst>
              </a:tr>
              <a:tr h="2025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СКФО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118</a:t>
                      </a: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111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117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118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116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0,12</a:t>
                      </a: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0,11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0,12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0,12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0,11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extLst>
                  <a:ext uri="{0D108BD9-81ED-4DB2-BD59-A6C34878D82A}">
                    <a16:rowId xmlns:a16="http://schemas.microsoft.com/office/drawing/2014/main" xmlns="" val="4176016813"/>
                  </a:ext>
                </a:extLst>
              </a:tr>
              <a:tr h="2025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ПФО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303</a:t>
                      </a: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304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296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298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0,10</a:t>
                      </a: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0,10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0,10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0,10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extLst>
                  <a:ext uri="{0D108BD9-81ED-4DB2-BD59-A6C34878D82A}">
                    <a16:rowId xmlns:a16="http://schemas.microsoft.com/office/drawing/2014/main" xmlns="" val="3428471767"/>
                  </a:ext>
                </a:extLst>
              </a:tr>
              <a:tr h="2025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УФО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144</a:t>
                      </a: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146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142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134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140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0,12</a:t>
                      </a: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0,12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0,11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0,11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0,11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extLst>
                  <a:ext uri="{0D108BD9-81ED-4DB2-BD59-A6C34878D82A}">
                    <a16:rowId xmlns:a16="http://schemas.microsoft.com/office/drawing/2014/main" xmlns="" val="2994611357"/>
                  </a:ext>
                </a:extLst>
              </a:tr>
              <a:tr h="2025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СФО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161</a:t>
                      </a: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167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163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164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153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0,09</a:t>
                      </a: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0,10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0,10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0,10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0,09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extLst>
                  <a:ext uri="{0D108BD9-81ED-4DB2-BD59-A6C34878D82A}">
                    <a16:rowId xmlns:a16="http://schemas.microsoft.com/office/drawing/2014/main" xmlns="" val="4142835710"/>
                  </a:ext>
                </a:extLst>
              </a:tr>
              <a:tr h="2025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ДФО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</a:t>
                      </a: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0,09</a:t>
                      </a: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0,10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0,09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0,09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0,10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8" marR="64888" marT="0" marB="0"/>
                </a:tc>
                <a:extLst>
                  <a:ext uri="{0D108BD9-81ED-4DB2-BD59-A6C34878D82A}">
                    <a16:rowId xmlns:a16="http://schemas.microsoft.com/office/drawing/2014/main" xmlns="" val="42392773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9161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9982588"/>
              </p:ext>
            </p:extLst>
          </p:nvPr>
        </p:nvGraphicFramePr>
        <p:xfrm>
          <a:off x="0" y="1054961"/>
          <a:ext cx="9599613" cy="479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Worksheet" r:id="rId4" imgW="8267744" imgH="5006589" progId="Excel.Sheet.8">
                  <p:embed/>
                </p:oleObj>
              </mc:Choice>
              <mc:Fallback>
                <p:oleObj name="Worksheet" r:id="rId4" imgW="8267744" imgH="5006589" progId="Excel.Sheet.8">
                  <p:embed/>
                  <p:pic>
                    <p:nvPicPr>
                      <p:cNvPr id="1026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54961"/>
                        <a:ext cx="9599613" cy="47976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5" t="8667" r="11905" b="11333"/>
          <a:stretch/>
        </p:blipFill>
        <p:spPr>
          <a:xfrm>
            <a:off x="11376587" y="2654"/>
            <a:ext cx="815413" cy="78376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65672" y="5480665"/>
            <a:ext cx="1728191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8" name="Выноска со стрелкой вверх 7"/>
          <p:cNvSpPr/>
          <p:nvPr/>
        </p:nvSpPr>
        <p:spPr>
          <a:xfrm>
            <a:off x="1808163" y="5624681"/>
            <a:ext cx="7614675" cy="864096"/>
          </a:xfrm>
          <a:prstGeom prst="upArrowCallout">
            <a:avLst>
              <a:gd name="adj1" fmla="val 19959"/>
              <a:gd name="adj2" fmla="val 25000"/>
              <a:gd name="adj3" fmla="val 25000"/>
              <a:gd name="adj4" fmla="val 6497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467" dirty="0">
                <a:solidFill>
                  <a:srgbClr val="292B6D"/>
                </a:solidFill>
              </a:rPr>
              <a:t>Норматив по приказу Минздрава РФ № 900н «Порядок»= 1,0 на 50 тыс.населения </a:t>
            </a:r>
          </a:p>
          <a:p>
            <a:pPr algn="ctr" eaLnBrk="0" hangingPunct="0">
              <a:defRPr/>
            </a:pPr>
            <a:r>
              <a:rPr lang="ru-RU" sz="1467" dirty="0">
                <a:solidFill>
                  <a:srgbClr val="292B6D"/>
                </a:solidFill>
              </a:rPr>
              <a:t>(0,2  на 10 тыс. населения)</a:t>
            </a:r>
          </a:p>
        </p:txBody>
      </p:sp>
      <p:cxnSp>
        <p:nvCxnSpPr>
          <p:cNvPr id="9" name="Прямая со стрелкой 8"/>
          <p:cNvCxnSpPr>
            <a:cxnSpLocks/>
          </p:cNvCxnSpPr>
          <p:nvPr/>
        </p:nvCxnSpPr>
        <p:spPr>
          <a:xfrm>
            <a:off x="6936426" y="1829953"/>
            <a:ext cx="0" cy="403209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7641772" y="2255290"/>
            <a:ext cx="4536042" cy="345905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8A0000"/>
                </a:solidFill>
              </a:rPr>
              <a:t>0,09</a:t>
            </a:r>
            <a:r>
              <a:rPr lang="ru-RU" sz="2400" dirty="0">
                <a:solidFill>
                  <a:srgbClr val="8A0000"/>
                </a:solidFill>
              </a:rPr>
              <a:t> на 10 тыс. населения </a:t>
            </a:r>
          </a:p>
          <a:p>
            <a:pPr algn="ctr"/>
            <a:r>
              <a:rPr lang="ru-RU" sz="2000" dirty="0">
                <a:solidFill>
                  <a:srgbClr val="8A0000"/>
                </a:solidFill>
              </a:rPr>
              <a:t>(средний показатель обеспеченности врачами-ревматологами в поликлиниках города) при норме по профильному приказу </a:t>
            </a:r>
            <a:r>
              <a:rPr lang="ru-RU" sz="2000" b="1" dirty="0">
                <a:solidFill>
                  <a:srgbClr val="8A0000"/>
                </a:solidFill>
              </a:rPr>
              <a:t>0,2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032437" y="6379005"/>
            <a:ext cx="2194832" cy="3794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33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статистические и количественные </a:t>
            </a:r>
          </a:p>
          <a:p>
            <a:r>
              <a:rPr lang="ru-RU" sz="933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по состоянию на 31.12.2024</a:t>
            </a: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xmlns="" id="{AAB26892-7FE0-4596-B115-D567D39ACED9}"/>
              </a:ext>
            </a:extLst>
          </p:cNvPr>
          <p:cNvSpPr txBox="1"/>
          <p:nvPr/>
        </p:nvSpPr>
        <p:spPr>
          <a:xfrm>
            <a:off x="794658" y="17408"/>
            <a:ext cx="10776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2900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Обеспеченность врачами ревматологами в поликлиниках СПб  (по районам города, на 10 тыс. населения) ниже норматива более чем в 2 раза (на 55%), </a:t>
            </a:r>
          </a:p>
          <a:p>
            <a:pPr algn="ctr" defTabSz="342900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а в 3х районах города ревматологов нет совсем </a:t>
            </a:r>
          </a:p>
        </p:txBody>
      </p:sp>
      <p:sp>
        <p:nvSpPr>
          <p:cNvPr id="3" name="Овал 2"/>
          <p:cNvSpPr/>
          <p:nvPr/>
        </p:nvSpPr>
        <p:spPr>
          <a:xfrm>
            <a:off x="6997146" y="5379676"/>
            <a:ext cx="308627" cy="33466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973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4B167463-2567-400D-8670-07D4E47C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457" y="0"/>
            <a:ext cx="9632399" cy="89815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ревматологической службы Санкт-Петербурга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1517" y="898156"/>
            <a:ext cx="11733912" cy="48985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здравоохранению Санкт-Петербурга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05000" y="1703699"/>
            <a:ext cx="9960429" cy="48985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внештатный специалист ревматолог Санкт-Петербурга, акад. В.И. Мазуров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09571" y="2468462"/>
            <a:ext cx="4386943" cy="4882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Стационарная помощь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478486" y="2468462"/>
            <a:ext cx="4386943" cy="48985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Амбулаторная помощь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2301" y="3573446"/>
            <a:ext cx="3352802" cy="113194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СПб ГБУЗ «КРБ им. В.А. Насоновой»</a:t>
            </a:r>
          </a:p>
          <a:p>
            <a:pPr algn="ctr"/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(городской ревматологический центр)</a:t>
            </a:r>
          </a:p>
          <a:p>
            <a:pPr algn="ctr"/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281 койка, в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59 коек дневного стационара</a:t>
            </a:r>
            <a:endParaRPr lang="ru-RU" sz="1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27580" y="4844972"/>
            <a:ext cx="3352802" cy="8273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СПб ГБУЗ «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Городская больница Святого </a:t>
            </a:r>
          </a:p>
          <a:p>
            <a:pPr algn="ctr"/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Великомученика Георгия»</a:t>
            </a:r>
            <a:endParaRPr lang="ru-RU" sz="13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 коек (в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 дневного стационара)</a:t>
            </a:r>
            <a:endParaRPr lang="ru-RU" sz="14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27580" y="5811865"/>
            <a:ext cx="3352802" cy="68295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НИИ Скорой помощи </a:t>
            </a:r>
          </a:p>
          <a:p>
            <a:pPr algn="ctr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 И.И. </a:t>
            </a:r>
            <a:r>
              <a:rPr lang="ru-RU" sz="1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Джанелидзе</a:t>
            </a:r>
            <a:endParaRPr lang="ru-RU" sz="1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койки</a:t>
            </a:r>
            <a:endParaRPr lang="ru-RU" sz="14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36773" y="4071481"/>
            <a:ext cx="2618015" cy="64208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СЗГМУ им. И.И. Мечникова</a:t>
            </a:r>
          </a:p>
          <a:p>
            <a:pPr algn="ctr"/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коек</a:t>
            </a:r>
            <a:endParaRPr lang="ru-RU" sz="14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228512" y="4960035"/>
            <a:ext cx="2618015" cy="64208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НМИЦ им. В.А. </a:t>
            </a:r>
            <a:r>
              <a:rPr lang="ru-RU" sz="1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Алмазова</a:t>
            </a:r>
            <a:endParaRPr lang="ru-RU" sz="1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коек</a:t>
            </a:r>
            <a:endParaRPr lang="ru-RU" sz="14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219375" y="5676915"/>
            <a:ext cx="2618015" cy="64208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ПСПбГМУ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 акад. И.П. Павлова</a:t>
            </a:r>
          </a:p>
          <a:p>
            <a:pPr algn="ctr"/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коек</a:t>
            </a:r>
            <a:endParaRPr lang="ru-RU" sz="1400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3904512" y="2975640"/>
            <a:ext cx="0" cy="3132000"/>
          </a:xfrm>
          <a:prstGeom prst="line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580382" y="6113583"/>
            <a:ext cx="360000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545103" y="5354186"/>
            <a:ext cx="360000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545103" y="4289726"/>
            <a:ext cx="360000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904512" y="4289726"/>
            <a:ext cx="324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904512" y="5354186"/>
            <a:ext cx="324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3923222" y="5962961"/>
            <a:ext cx="324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974132" y="3196418"/>
            <a:ext cx="2131417" cy="30777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подчинения </a:t>
            </a:r>
            <a:endParaRPr lang="ru-RU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105329" y="3192135"/>
            <a:ext cx="23703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подчинения 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9790586" y="3043035"/>
            <a:ext cx="2401414" cy="11785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СПб ГБУЗ «КРБ </a:t>
            </a:r>
          </a:p>
          <a:p>
            <a:pPr algn="ctr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 В.А. Насоновой»</a:t>
            </a:r>
          </a:p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(Городской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ревматологический центр)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врачей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9835491" y="5180703"/>
            <a:ext cx="1983921" cy="64208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НМИЦ </a:t>
            </a:r>
          </a:p>
          <a:p>
            <a:pPr algn="ctr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 В.А. </a:t>
            </a:r>
            <a:r>
              <a:rPr lang="ru-RU" sz="1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Алмазова</a:t>
            </a:r>
            <a:endParaRPr lang="ru-RU" sz="1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врача</a:t>
            </a:r>
            <a:endParaRPr lang="ru-RU" sz="1400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9771060" y="5855150"/>
            <a:ext cx="2183044" cy="86690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Врачи-ревматологи поликлиник СПб</a:t>
            </a:r>
          </a:p>
          <a:p>
            <a:pPr algn="ctr"/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Обеспеченность 49% 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9432676" y="2975640"/>
            <a:ext cx="0" cy="3132000"/>
          </a:xfrm>
          <a:prstGeom prst="line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endCxn id="32" idx="1"/>
          </p:cNvCxnSpPr>
          <p:nvPr/>
        </p:nvCxnSpPr>
        <p:spPr>
          <a:xfrm>
            <a:off x="9449293" y="3632328"/>
            <a:ext cx="341293" cy="1"/>
          </a:xfrm>
          <a:prstGeom prst="line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endCxn id="38" idx="1"/>
          </p:cNvCxnSpPr>
          <p:nvPr/>
        </p:nvCxnSpPr>
        <p:spPr>
          <a:xfrm flipV="1">
            <a:off x="9432676" y="4711203"/>
            <a:ext cx="386198" cy="2367"/>
          </a:xfrm>
          <a:prstGeom prst="line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48" idx="3"/>
          </p:cNvCxnSpPr>
          <p:nvPr/>
        </p:nvCxnSpPr>
        <p:spPr>
          <a:xfrm flipV="1">
            <a:off x="9231269" y="4237879"/>
            <a:ext cx="190763" cy="1"/>
          </a:xfrm>
          <a:prstGeom prst="line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6634137" y="1391685"/>
            <a:ext cx="0" cy="324000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4507780" y="2193556"/>
            <a:ext cx="0" cy="293160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9859736" y="2193556"/>
            <a:ext cx="0" cy="293160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Скругленный прямоугольник 38"/>
          <p:cNvSpPr/>
          <p:nvPr/>
        </p:nvSpPr>
        <p:spPr>
          <a:xfrm>
            <a:off x="35880" y="2006485"/>
            <a:ext cx="1813929" cy="88099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Реабилитация</a:t>
            </a:r>
          </a:p>
          <a:p>
            <a:pPr algn="ctr"/>
            <a:r>
              <a:rPr lang="ru-RU" sz="1200" b="1" u="sng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договору с КЗ СПб</a:t>
            </a:r>
          </a:p>
          <a:p>
            <a:pPr algn="ctr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(местные санатории, в </a:t>
            </a:r>
            <a:r>
              <a:rPr lang="ru-RU" sz="1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«Восток-6»)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H="1">
            <a:off x="796456" y="1395545"/>
            <a:ext cx="234404" cy="587079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9818874" y="4298865"/>
            <a:ext cx="2373126" cy="8246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СПб ГБУЗ «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Городская больница 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Св.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Георгия»</a:t>
            </a:r>
            <a:endParaRPr lang="ru-RU" sz="1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врач</a:t>
            </a:r>
            <a:endParaRPr lang="ru-RU" sz="1400" dirty="0"/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flipV="1">
            <a:off x="9449293" y="5485794"/>
            <a:ext cx="386198" cy="2367"/>
          </a:xfrm>
          <a:prstGeom prst="line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9413716" y="6107640"/>
            <a:ext cx="386198" cy="2367"/>
          </a:xfrm>
          <a:prstGeom prst="line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Скругленный прямоугольник 47"/>
          <p:cNvSpPr/>
          <p:nvPr/>
        </p:nvSpPr>
        <p:spPr>
          <a:xfrm>
            <a:off x="7026861" y="3442286"/>
            <a:ext cx="2204408" cy="15911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 flipH="1">
            <a:off x="7056195" y="3441096"/>
            <a:ext cx="21644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Межрайонные ревматологические центры: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1 -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КДЦ №1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2 -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КРБ 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им. В.А.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Насоновой;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– на базе КДЦ №85  </a:t>
            </a: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675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77BDB0-D7CF-4FAB-B810-42CB2D9935DE}" type="slidenum">
              <a:rPr lang="ru-RU" altLang="ru-RU" sz="1400">
                <a:solidFill>
                  <a:srgbClr val="FFFFFF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14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5884" y="248639"/>
            <a:ext cx="105423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СПб ГБУЗ «КРБ им. </a:t>
            </a:r>
            <a:r>
              <a:rPr lang="ru-RU" sz="32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В.А.Насоновой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 </a:t>
            </a:r>
          </a:p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городской ревматологический центр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646855" y="3480710"/>
            <a:ext cx="2857447" cy="142772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Стационар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(суточный  и </a:t>
            </a:r>
            <a:r>
              <a:rPr lang="ru-RU" dirty="0" smtClean="0">
                <a:solidFill>
                  <a:schemeClr val="tx1"/>
                </a:solidFill>
              </a:rPr>
              <a:t>дневной 2х сменный) 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281 койка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861982" y="3489671"/>
            <a:ext cx="3034564" cy="143226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</a:rPr>
              <a:t>Городской клинический центр лечения подагры 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(к.м.н. Петрова М.С.)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9039805" y="1711006"/>
            <a:ext cx="2829229" cy="145974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Городской центр терапии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генно-инженерными биологическими препаратами 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(к.м.н. </a:t>
            </a:r>
            <a:r>
              <a:rPr lang="ru-RU" dirty="0" err="1" smtClean="0">
                <a:solidFill>
                  <a:schemeClr val="tx1"/>
                </a:solidFill>
              </a:rPr>
              <a:t>Самигуллина</a:t>
            </a:r>
            <a:r>
              <a:rPr lang="ru-RU" dirty="0" smtClean="0">
                <a:solidFill>
                  <a:schemeClr val="tx1"/>
                </a:solidFill>
              </a:rPr>
              <a:t> Р.Р.)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459946" y="3448687"/>
            <a:ext cx="2829229" cy="145974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Городской центр профилактики и лечения остеопороза 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(проф. </a:t>
            </a:r>
            <a:r>
              <a:rPr lang="ru-RU" dirty="0" err="1" smtClean="0">
                <a:solidFill>
                  <a:schemeClr val="tx1"/>
                </a:solidFill>
              </a:rPr>
              <a:t>Лесняк</a:t>
            </a:r>
            <a:r>
              <a:rPr lang="ru-RU" dirty="0" smtClean="0">
                <a:solidFill>
                  <a:schemeClr val="tx1"/>
                </a:solidFill>
              </a:rPr>
              <a:t> О.М.)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53895" y="1711006"/>
            <a:ext cx="2829229" cy="145974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Городской центр диагностики и лечения аутоиммунных </a:t>
            </a:r>
            <a:r>
              <a:rPr lang="ru-RU" dirty="0" smtClean="0">
                <a:solidFill>
                  <a:schemeClr val="tx1"/>
                </a:solidFill>
              </a:rPr>
              <a:t>заболеваний (</a:t>
            </a:r>
            <a:r>
              <a:rPr lang="ru-RU" dirty="0" err="1" smtClean="0">
                <a:solidFill>
                  <a:schemeClr val="tx1"/>
                </a:solidFill>
              </a:rPr>
              <a:t>акад.Мазуров</a:t>
            </a:r>
            <a:r>
              <a:rPr lang="ru-RU" dirty="0" smtClean="0">
                <a:solidFill>
                  <a:schemeClr val="tx1"/>
                </a:solidFill>
              </a:rPr>
              <a:t> В.И.)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79924" y="5521146"/>
            <a:ext cx="10830594" cy="1200329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 Санкт-Петербурге под руководством главного ревматолога города акад. В.И. Мазурова </a:t>
            </a:r>
          </a:p>
          <a:p>
            <a:pPr algn="ctr"/>
            <a:r>
              <a:rPr lang="ru-RU" dirty="0"/>
              <a:t>и президента Российской ассоциации по остеопорозу, руководителя Городского центра профилактики и лечения остеопороза при КРБ №25 проф. О.М. </a:t>
            </a:r>
            <a:r>
              <a:rPr lang="ru-RU" dirty="0" err="1"/>
              <a:t>Лесняк</a:t>
            </a:r>
            <a:r>
              <a:rPr lang="ru-RU" dirty="0"/>
              <a:t> организовано </a:t>
            </a:r>
          </a:p>
          <a:p>
            <a:pPr algn="ctr"/>
            <a:r>
              <a:rPr lang="ru-RU" b="1" dirty="0"/>
              <a:t>4 центра профилактики повторных переломов </a:t>
            </a:r>
            <a:r>
              <a:rPr lang="ru-RU" dirty="0"/>
              <a:t>(в Москве 9 центров, всего по России – 24 центра)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10918" y="1372381"/>
            <a:ext cx="7195489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rgbClr val="D9251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Скругленная соединительная линия 13"/>
          <p:cNvCxnSpPr>
            <a:stCxn id="5" idx="2"/>
            <a:endCxn id="27" idx="1"/>
          </p:cNvCxnSpPr>
          <p:nvPr/>
        </p:nvCxnSpPr>
        <p:spPr>
          <a:xfrm rot="16200000" flipH="1">
            <a:off x="7012844" y="413919"/>
            <a:ext cx="1022780" cy="3031142"/>
          </a:xfrm>
          <a:prstGeom prst="curvedConnector2">
            <a:avLst/>
          </a:prstGeom>
          <a:ln w="57150">
            <a:solidFill>
              <a:srgbClr val="D9251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кругленная соединительная линия 15"/>
          <p:cNvCxnSpPr>
            <a:stCxn id="5" idx="2"/>
            <a:endCxn id="26" idx="0"/>
          </p:cNvCxnSpPr>
          <p:nvPr/>
        </p:nvCxnSpPr>
        <p:spPr>
          <a:xfrm rot="16200000" flipH="1">
            <a:off x="6658178" y="768584"/>
            <a:ext cx="2071571" cy="3370601"/>
          </a:xfrm>
          <a:prstGeom prst="curvedConnector3">
            <a:avLst>
              <a:gd name="adj1" fmla="val 81529"/>
            </a:avLst>
          </a:prstGeom>
          <a:ln w="57150">
            <a:solidFill>
              <a:srgbClr val="D9251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кругленная соединительная линия 24"/>
          <p:cNvCxnSpPr>
            <a:stCxn id="5" idx="2"/>
            <a:endCxn id="28" idx="0"/>
          </p:cNvCxnSpPr>
          <p:nvPr/>
        </p:nvCxnSpPr>
        <p:spPr>
          <a:xfrm rot="5400000">
            <a:off x="3426319" y="866342"/>
            <a:ext cx="2030587" cy="3134102"/>
          </a:xfrm>
          <a:prstGeom prst="curvedConnector3">
            <a:avLst>
              <a:gd name="adj1" fmla="val 79196"/>
            </a:avLst>
          </a:prstGeom>
          <a:ln w="57150">
            <a:solidFill>
              <a:srgbClr val="D9251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кругленная соединительная линия 30"/>
          <p:cNvCxnSpPr>
            <a:stCxn id="5" idx="2"/>
            <a:endCxn id="29" idx="3"/>
          </p:cNvCxnSpPr>
          <p:nvPr/>
        </p:nvCxnSpPr>
        <p:spPr>
          <a:xfrm rot="5400000">
            <a:off x="3984504" y="416721"/>
            <a:ext cx="1022780" cy="3025539"/>
          </a:xfrm>
          <a:prstGeom prst="curvedConnector2">
            <a:avLst/>
          </a:prstGeom>
          <a:ln w="57150">
            <a:solidFill>
              <a:srgbClr val="D9251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5" idx="2"/>
          </p:cNvCxnSpPr>
          <p:nvPr/>
        </p:nvCxnSpPr>
        <p:spPr>
          <a:xfrm>
            <a:off x="6008663" y="1418100"/>
            <a:ext cx="0" cy="2071570"/>
          </a:xfrm>
          <a:prstGeom prst="straightConnector1">
            <a:avLst/>
          </a:prstGeom>
          <a:ln w="57150">
            <a:solidFill>
              <a:srgbClr val="D9251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088120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6F0E99-764C-4133-AEBB-B6C3C2ACB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543" y="169333"/>
            <a:ext cx="11655380" cy="11470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Высокотехнологичная медицинская помощь</a:t>
            </a:r>
            <a:b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профилю «ревматология»</a:t>
            </a:r>
            <a:b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5431" y="1240643"/>
            <a:ext cx="5130970" cy="2175797"/>
          </a:xfrm>
          <a:prstGeom prst="roundRect">
            <a:avLst/>
          </a:prstGeom>
          <a:solidFill>
            <a:srgbClr val="E5E5DD"/>
          </a:solidFill>
          <a:ln>
            <a:solidFill>
              <a:srgbClr val="222A3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«</a:t>
            </a:r>
            <a:r>
              <a:rPr lang="ru-RU" sz="2000" b="1" dirty="0" err="1"/>
              <a:t>Антицитокиновый</a:t>
            </a:r>
            <a:r>
              <a:rPr lang="ru-RU" sz="2000" b="1" dirty="0"/>
              <a:t>» центр </a:t>
            </a:r>
          </a:p>
          <a:p>
            <a:pPr algn="ctr"/>
            <a:r>
              <a:rPr lang="ru-RU" sz="2000" dirty="0"/>
              <a:t>(центр генно-инженерной </a:t>
            </a:r>
          </a:p>
          <a:p>
            <a:pPr algn="ctr"/>
            <a:r>
              <a:rPr lang="ru-RU" sz="2000" dirty="0"/>
              <a:t>биологической терапии) </a:t>
            </a:r>
            <a:r>
              <a:rPr lang="ru-RU" sz="1400" dirty="0">
                <a:cs typeface="Times New Roman" panose="02020603050405020304" pitchFamily="18" charset="0"/>
              </a:rPr>
              <a:t>________________________________________________</a:t>
            </a:r>
          </a:p>
          <a:p>
            <a:pPr algn="just"/>
            <a:r>
              <a:rPr lang="ru-RU" sz="1400" dirty="0">
                <a:cs typeface="Times New Roman" panose="02020603050405020304" pitchFamily="18" charset="0"/>
              </a:rPr>
              <a:t>Основные функции центра: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400" dirty="0">
                <a:cs typeface="Times New Roman" panose="02020603050405020304" pitchFamily="18" charset="0"/>
              </a:rPr>
              <a:t>ведение единого регистра (для определения потребности)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400" dirty="0">
                <a:cs typeface="Times New Roman" panose="02020603050405020304" pitchFamily="18" charset="0"/>
              </a:rPr>
              <a:t>выписка рецептов на ГИБП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400" dirty="0">
                <a:cs typeface="Times New Roman" panose="02020603050405020304" pitchFamily="18" charset="0"/>
              </a:rPr>
              <a:t>введение препаратов в условиях стационара </a:t>
            </a:r>
            <a:endParaRPr lang="ru-RU" sz="2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47996" y="1361163"/>
            <a:ext cx="3034779" cy="894303"/>
          </a:xfrm>
          <a:prstGeom prst="roundRect">
            <a:avLst/>
          </a:prstGeom>
          <a:solidFill>
            <a:srgbClr val="E5E5DD"/>
          </a:solidFill>
          <a:ln>
            <a:solidFill>
              <a:srgbClr val="222A3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центр на базе </a:t>
            </a:r>
          </a:p>
          <a:p>
            <a:pPr algn="ctr"/>
            <a:r>
              <a:rPr lang="ru-RU" sz="1600" b="1" dirty="0"/>
              <a:t>СЗГМУ им. И.И. Мечникова</a:t>
            </a:r>
          </a:p>
          <a:p>
            <a:pPr algn="ctr"/>
            <a:r>
              <a:rPr lang="ru-RU" sz="1600" dirty="0"/>
              <a:t>(с 2006 г.)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33233" y="2830962"/>
            <a:ext cx="3034779" cy="854895"/>
          </a:xfrm>
          <a:prstGeom prst="roundRect">
            <a:avLst/>
          </a:prstGeom>
          <a:solidFill>
            <a:srgbClr val="E5E5DD"/>
          </a:solidFill>
          <a:ln>
            <a:solidFill>
              <a:srgbClr val="222A3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cs typeface="Times New Roman" panose="02020603050405020304" pitchFamily="18" charset="0"/>
              </a:rPr>
              <a:t>центр на базе </a:t>
            </a:r>
          </a:p>
          <a:p>
            <a:pPr algn="ctr"/>
            <a:r>
              <a:rPr lang="ru-RU" sz="1600" b="1" dirty="0">
                <a:cs typeface="Times New Roman" panose="02020603050405020304" pitchFamily="18" charset="0"/>
              </a:rPr>
              <a:t>КРБ им. В.А. Насоновой</a:t>
            </a:r>
          </a:p>
          <a:p>
            <a:pPr algn="ctr"/>
            <a:r>
              <a:rPr lang="ru-RU" sz="1600" dirty="0">
                <a:cs typeface="Times New Roman" panose="02020603050405020304" pitchFamily="18" charset="0"/>
              </a:rPr>
              <a:t>(с 2018 г.)</a:t>
            </a:r>
          </a:p>
        </p:txBody>
      </p:sp>
      <p:cxnSp>
        <p:nvCxnSpPr>
          <p:cNvPr id="20" name="Прямая со стрелкой 19"/>
          <p:cNvCxnSpPr>
            <a:cxnSpLocks/>
            <a:stCxn id="4" idx="3"/>
          </p:cNvCxnSpPr>
          <p:nvPr/>
        </p:nvCxnSpPr>
        <p:spPr>
          <a:xfrm flipV="1">
            <a:off x="5486401" y="1883801"/>
            <a:ext cx="661595" cy="444741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cxnSpLocks/>
            <a:stCxn id="4" idx="3"/>
          </p:cNvCxnSpPr>
          <p:nvPr/>
        </p:nvCxnSpPr>
        <p:spPr>
          <a:xfrm>
            <a:off x="5486401" y="2328542"/>
            <a:ext cx="609599" cy="567467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/>
          <a:srcRect t="11269"/>
          <a:stretch/>
        </p:blipFill>
        <p:spPr>
          <a:xfrm>
            <a:off x="508224" y="4060438"/>
            <a:ext cx="2824083" cy="1879368"/>
          </a:xfrm>
          <a:prstGeom prst="rect">
            <a:avLst/>
          </a:prstGeom>
          <a:ln>
            <a:solidFill>
              <a:srgbClr val="222A35"/>
            </a:solidFill>
          </a:ln>
        </p:spPr>
      </p:pic>
      <p:sp>
        <p:nvSpPr>
          <p:cNvPr id="35" name="Прямоугольник 34"/>
          <p:cNvSpPr/>
          <p:nvPr/>
        </p:nvSpPr>
        <p:spPr>
          <a:xfrm>
            <a:off x="3336736" y="4578772"/>
            <a:ext cx="38444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регистре состоит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4482 пациентов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(01.2026г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b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 flipV="1">
            <a:off x="305543" y="3579851"/>
            <a:ext cx="5928604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rgbClr val="E5E5D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0" y="6334730"/>
            <a:ext cx="6583571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2024 все внутривенные ГИБП выведены из льготного лекарственного обеспечения и погружены в стационарное обеспечение по ОМС (по тарифам КСГ). </a:t>
            </a:r>
          </a:p>
        </p:txBody>
      </p:sp>
      <p:sp>
        <p:nvSpPr>
          <p:cNvPr id="8" name="Закрывающая фигурная скобка 7">
            <a:extLst>
              <a:ext uri="{FF2B5EF4-FFF2-40B4-BE49-F238E27FC236}">
                <a16:creationId xmlns:a16="http://schemas.microsoft.com/office/drawing/2014/main" xmlns="" id="{50EC08A8-8AE9-056B-62AE-B227B25AE612}"/>
              </a:ext>
            </a:extLst>
          </p:cNvPr>
          <p:cNvSpPr/>
          <p:nvPr/>
        </p:nvSpPr>
        <p:spPr>
          <a:xfrm>
            <a:off x="9182775" y="1571828"/>
            <a:ext cx="815414" cy="1857172"/>
          </a:xfrm>
          <a:prstGeom prst="rightBrace">
            <a:avLst/>
          </a:prstGeom>
          <a:noFill/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xmlns="" id="{A2B1A84A-34CB-4272-CAE2-B3EAEFDB8AC8}"/>
              </a:ext>
            </a:extLst>
          </p:cNvPr>
          <p:cNvSpPr/>
          <p:nvPr/>
        </p:nvSpPr>
        <p:spPr>
          <a:xfrm>
            <a:off x="9745758" y="1662085"/>
            <a:ext cx="2457033" cy="1332912"/>
          </a:xfrm>
          <a:prstGeom prst="roundRect">
            <a:avLst/>
          </a:prstGeom>
          <a:solidFill>
            <a:srgbClr val="E5E5DD"/>
          </a:solidFill>
          <a:ln>
            <a:solidFill>
              <a:srgbClr val="222A3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cs typeface="Times New Roman" panose="02020603050405020304" pitchFamily="18" charset="0"/>
              </a:rPr>
              <a:t>Городской центр ГИБП на </a:t>
            </a:r>
            <a:r>
              <a:rPr lang="ru-RU" sz="1600" b="1" dirty="0">
                <a:cs typeface="Times New Roman" panose="02020603050405020304" pitchFamily="18" charset="0"/>
              </a:rPr>
              <a:t>базе </a:t>
            </a:r>
          </a:p>
          <a:p>
            <a:pPr algn="ctr"/>
            <a:r>
              <a:rPr lang="ru-RU" sz="1600" b="1" dirty="0">
                <a:cs typeface="Times New Roman" panose="02020603050405020304" pitchFamily="18" charset="0"/>
              </a:rPr>
              <a:t>КРБ им. В.А. Насоновой</a:t>
            </a:r>
          </a:p>
          <a:p>
            <a:pPr algn="ctr"/>
            <a:r>
              <a:rPr lang="ru-RU" sz="1600" dirty="0">
                <a:cs typeface="Times New Roman" panose="02020603050405020304" pitchFamily="18" charset="0"/>
              </a:rPr>
              <a:t>(с 2025 г.)</a:t>
            </a: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xmlns="" id="{43A557E9-2FEF-7453-7D1B-8506F5657DF8}"/>
              </a:ext>
            </a:extLst>
          </p:cNvPr>
          <p:cNvCxnSpPr/>
          <p:nvPr/>
        </p:nvCxnSpPr>
        <p:spPr>
          <a:xfrm>
            <a:off x="10671586" y="2994997"/>
            <a:ext cx="0" cy="146516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xmlns="" id="{723203E2-ED61-2D84-9166-4807B40373B7}"/>
              </a:ext>
            </a:extLst>
          </p:cNvPr>
          <p:cNvSpPr/>
          <p:nvPr/>
        </p:nvSpPr>
        <p:spPr>
          <a:xfrm>
            <a:off x="9009111" y="4460165"/>
            <a:ext cx="3034779" cy="1036672"/>
          </a:xfrm>
          <a:prstGeom prst="roundRect">
            <a:avLst/>
          </a:prstGeom>
          <a:solidFill>
            <a:srgbClr val="E5E5DD"/>
          </a:solidFill>
          <a:ln>
            <a:solidFill>
              <a:srgbClr val="222A3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Отборочная комиссия</a:t>
            </a:r>
            <a:r>
              <a:rPr lang="ru-RU" sz="1800" kern="0" cap="none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kern="0" cap="none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1800" kern="0" cap="none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kern="0" cap="none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контролю</a:t>
            </a:r>
            <a:r>
              <a:rPr lang="ru-RU" sz="1800" kern="0" cap="none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kern="0" cap="none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ru-RU" sz="1800" kern="0" cap="none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kern="0" cap="none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лечением</a:t>
            </a:r>
            <a:r>
              <a:rPr lang="ru-RU" sz="1800" kern="0" cap="none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kern="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ГИБП </a:t>
            </a:r>
            <a:r>
              <a:rPr lang="ru-RU" sz="1800" kern="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городского центра ГИБП КРБ им. </a:t>
            </a:r>
            <a:r>
              <a:rPr lang="ru-RU" sz="1800" kern="0" cap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В.А.Насоновой</a:t>
            </a:r>
            <a:r>
              <a:rPr lang="ru-RU" sz="1800" kern="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xmlns="" id="{BD64C23D-DA14-1FB5-A955-EA744898D648}"/>
              </a:ext>
            </a:extLst>
          </p:cNvPr>
          <p:cNvCxnSpPr>
            <a:cxnSpLocks/>
            <a:stCxn id="17" idx="1"/>
          </p:cNvCxnSpPr>
          <p:nvPr/>
        </p:nvCxnSpPr>
        <p:spPr>
          <a:xfrm flipH="1" flipV="1">
            <a:off x="7131461" y="4977415"/>
            <a:ext cx="1877650" cy="108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8564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  <a:fontScheme name="Аспект">
    <a:majorFont>
      <a:latin typeface="Trebuchet MS" panose="020B0603020202020204"/>
      <a:ea typeface=""/>
      <a:cs typeface=""/>
      <a:font script="Jpan" typeface="メイリオ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 panose="020B0603020202020204"/>
      <a:ea typeface=""/>
      <a:cs typeface=""/>
      <a:font script="Jpan" typeface="メイリオ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Аспект">
    <a:fillStyleLst>
      <a:solidFill>
        <a:schemeClr val="phClr"/>
      </a:solidFill>
      <a:gradFill rotWithShape="1">
        <a:gsLst>
          <a:gs pos="0">
            <a:schemeClr val="phClr">
              <a:tint val="65000"/>
              <a:lumMod val="110000"/>
            </a:schemeClr>
          </a:gs>
          <a:gs pos="88000">
            <a:schemeClr val="phClr">
              <a:tint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lumMod val="100000"/>
            </a:schemeClr>
          </a:gs>
          <a:gs pos="78000">
            <a:schemeClr val="phClr">
              <a:shade val="94000"/>
              <a:lumMod val="94000"/>
            </a:schemeClr>
          </a:gs>
        </a:gsLst>
        <a:lin ang="5400000" scaled="0"/>
      </a:gradFill>
    </a:fillStyleLst>
    <a:lnStyleLst>
      <a:ln w="12700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04000"/>
            </a:schemeClr>
          </a:gs>
          <a:gs pos="94000">
            <a:schemeClr val="phClr">
              <a:shade val="96000"/>
              <a:lumMod val="82000"/>
            </a:schemeClr>
          </a:gs>
        </a:gsLst>
        <a:lin ang="5400000" scaled="0"/>
      </a:gra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94000"/>
              <a:lumMod val="96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  <a:fontScheme name="Аспект">
    <a:majorFont>
      <a:latin typeface="Trebuchet MS" panose="020B0603020202020204"/>
      <a:ea typeface=""/>
      <a:cs typeface=""/>
      <a:font script="Jpan" typeface="メイリオ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 panose="020B0603020202020204"/>
      <a:ea typeface=""/>
      <a:cs typeface=""/>
      <a:font script="Jpan" typeface="メイリオ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Аспект">
    <a:fillStyleLst>
      <a:solidFill>
        <a:schemeClr val="phClr"/>
      </a:solidFill>
      <a:gradFill rotWithShape="1">
        <a:gsLst>
          <a:gs pos="0">
            <a:schemeClr val="phClr">
              <a:tint val="65000"/>
              <a:lumMod val="110000"/>
            </a:schemeClr>
          </a:gs>
          <a:gs pos="88000">
            <a:schemeClr val="phClr">
              <a:tint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lumMod val="100000"/>
            </a:schemeClr>
          </a:gs>
          <a:gs pos="78000">
            <a:schemeClr val="phClr">
              <a:shade val="94000"/>
              <a:lumMod val="94000"/>
            </a:schemeClr>
          </a:gs>
        </a:gsLst>
        <a:lin ang="5400000" scaled="0"/>
      </a:gradFill>
    </a:fillStyleLst>
    <a:lnStyleLst>
      <a:ln w="12700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04000"/>
            </a:schemeClr>
          </a:gs>
          <a:gs pos="94000">
            <a:schemeClr val="phClr">
              <a:shade val="96000"/>
              <a:lumMod val="82000"/>
            </a:schemeClr>
          </a:gs>
        </a:gsLst>
        <a:lin ang="5400000" scaled="0"/>
      </a:gra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94000"/>
              <a:lumMod val="96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55873</TotalTime>
  <Words>2376</Words>
  <Application>Microsoft Office PowerPoint</Application>
  <PresentationFormat>Широкоэкранный</PresentationFormat>
  <Paragraphs>848</Paragraphs>
  <Slides>18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Century Gothic</vt:lpstr>
      <vt:lpstr>Times New Roman</vt:lpstr>
      <vt:lpstr>Trebuchet MS</vt:lpstr>
      <vt:lpstr>Wingdings</vt:lpstr>
      <vt:lpstr>Тема Office</vt:lpstr>
      <vt:lpstr>Worksheet</vt:lpstr>
      <vt:lpstr>Презентация PowerPoint</vt:lpstr>
      <vt:lpstr>Структура общей заболеваемости всего населения  Санкт-Петербурга и России  из расчета на 100 тыс. (Минздрав, 2023 г.)</vt:lpstr>
      <vt:lpstr>Презентация PowerPoint</vt:lpstr>
      <vt:lpstr>По данным Минздрава (2023) в Санкт-Петербурге отмечается один из самых высоких показателей количества ревматологических коек на 10 тыс. населения в СЗФО и по России. Это обусловлено приведенными выше показателями заболеваемости ревматическими заболеваниями в Санкт-Петербурге.</vt:lpstr>
      <vt:lpstr>Презентация PowerPoint</vt:lpstr>
      <vt:lpstr>Презентация PowerPoint</vt:lpstr>
      <vt:lpstr>Структура ревматологической службы Санкт-Петербурга</vt:lpstr>
      <vt:lpstr>Презентация PowerPoint</vt:lpstr>
      <vt:lpstr>Высокотехнологичная медицинская помощь  по профилю «ревматология» </vt:lpstr>
      <vt:lpstr>Презентация PowerPoint</vt:lpstr>
      <vt:lpstr>СТРУКТУРА ГИБП</vt:lpstr>
      <vt:lpstr>Концепция организации амбулаторного звена  ревматологической службы Санкт-Петербурга</vt:lpstr>
      <vt:lpstr>Активное выявление пациентов с высоким риском переломов в первичном звене высокоэффективно и приводит  к значимому повышению показателей заболеваемости остеопорозом  (Городская поликлиника №25 Невского района)</vt:lpstr>
      <vt:lpstr>В 2020-2024 годах регистрируется стабильный рост показателей заболеваемости остеопорозом в Санкт-Петербурге </vt:lpstr>
      <vt:lpstr>Денситометрия в рамках реализации Территориальной программы ОМС </vt:lpstr>
      <vt:lpstr>Медицинская реабилитация</vt:lpstr>
      <vt:lpstr>Предложения по совершенствованию ревматологической службы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Амбулаторный прием</dc:title>
  <dc:creator>Инамова Оксана Владимировна</dc:creator>
  <cp:lastModifiedBy>Denis</cp:lastModifiedBy>
  <cp:revision>158</cp:revision>
  <cp:lastPrinted>2024-12-03T10:29:23Z</cp:lastPrinted>
  <dcterms:created xsi:type="dcterms:W3CDTF">2024-12-03T10:15:32Z</dcterms:created>
  <dcterms:modified xsi:type="dcterms:W3CDTF">2026-03-25T19:57:31Z</dcterms:modified>
</cp:coreProperties>
</file>